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041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36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35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8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03959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56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00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84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87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15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71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E17F1E5-1864-44D5-A303-AC6CE87DB588}" type="datetimeFigureOut">
              <a:rPr lang="en-CA" smtClean="0"/>
              <a:t>2017-10-23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892B13E-CC10-41CE-A12A-AA7E3A50DA9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489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altLang="en-US" b="1" dirty="0">
                <a:latin typeface="Berlin Sans FB" panose="020E0602020502020306" pitchFamily="34" charset="0"/>
              </a:rPr>
              <a:t>Topic Question</a:t>
            </a:r>
            <a:r>
              <a:rPr lang="en-US" altLang="en-US" dirty="0">
                <a:latin typeface="Berlin Sans FB" panose="020E0602020502020306" pitchFamily="34" charset="0"/>
              </a:rPr>
              <a:t>: Should students receive sex education in high school?</a:t>
            </a:r>
          </a:p>
          <a:p>
            <a:r>
              <a:rPr lang="en-US" altLang="en-US" b="1" dirty="0">
                <a:latin typeface="Berlin Sans FB" panose="020E0602020502020306" pitchFamily="34" charset="0"/>
              </a:rPr>
              <a:t>Topic Question</a:t>
            </a:r>
            <a:r>
              <a:rPr lang="en-US" altLang="en-US" dirty="0">
                <a:latin typeface="Berlin Sans FB" panose="020E0602020502020306" pitchFamily="34" charset="0"/>
              </a:rPr>
              <a:t>: </a:t>
            </a:r>
            <a:r>
              <a:rPr lang="en-US" altLang="en-US" dirty="0"/>
              <a:t>Should students be allowed to use cell phones throughout the school day?</a:t>
            </a:r>
          </a:p>
          <a:p>
            <a:r>
              <a:rPr lang="en-US" altLang="en-US" b="1" dirty="0">
                <a:latin typeface="Berlin Sans FB" panose="020E0602020502020306" pitchFamily="34" charset="0"/>
              </a:rPr>
              <a:t>Topic Question</a:t>
            </a:r>
            <a:r>
              <a:rPr lang="en-US" altLang="en-US" dirty="0">
                <a:latin typeface="Berlin Sans FB" panose="020E0602020502020306" pitchFamily="34" charset="0"/>
              </a:rPr>
              <a:t>: </a:t>
            </a:r>
            <a:r>
              <a:rPr lang="en-US" altLang="en-US" dirty="0"/>
              <a:t>Should students be allowed to leave campus at lunch?</a:t>
            </a:r>
            <a:endParaRPr lang="en-US" altLang="en-US" dirty="0">
              <a:latin typeface="Berlin Sans FB" panose="020E0602020502020306" pitchFamily="34" charset="0"/>
            </a:endParaRPr>
          </a:p>
          <a:p>
            <a:pPr>
              <a:buFontTx/>
              <a:buNone/>
            </a:pPr>
            <a:r>
              <a:rPr lang="en-US" altLang="en-US" b="1" dirty="0">
                <a:latin typeface="Berlin Sans FB" panose="020E0602020502020306" pitchFamily="34" charset="0"/>
              </a:rPr>
              <a:t> </a:t>
            </a:r>
            <a:endParaRPr lang="en-US" altLang="en-US" dirty="0">
              <a:latin typeface="Berlin Sans FB" panose="020E0602020502020306" pitchFamily="34" charset="0"/>
            </a:endParaRPr>
          </a:p>
          <a:p>
            <a:pPr>
              <a:buFontTx/>
              <a:buNone/>
            </a:pPr>
            <a:endParaRPr lang="en-US" altLang="en-US" dirty="0">
              <a:latin typeface="Berlin Sans FB" panose="020E0602020502020306" pitchFamily="34" charset="0"/>
            </a:endParaRPr>
          </a:p>
          <a:p>
            <a:pPr>
              <a:buFontTx/>
              <a:buNone/>
            </a:pPr>
            <a:r>
              <a:rPr lang="en-US" altLang="en-US" b="1" dirty="0">
                <a:latin typeface="Berlin Sans FB" panose="020E0602020502020306" pitchFamily="34" charset="0"/>
              </a:rPr>
              <a:t>Declaration/Opinion on the Topic</a:t>
            </a:r>
            <a:r>
              <a:rPr lang="en-US" altLang="en-US" dirty="0">
                <a:latin typeface="Berlin Sans FB" panose="020E0602020502020306" pitchFamily="34" charset="0"/>
              </a:rPr>
              <a:t>: </a:t>
            </a:r>
          </a:p>
          <a:p>
            <a:pPr>
              <a:buFontTx/>
              <a:buNone/>
            </a:pPr>
            <a:r>
              <a:rPr lang="en-US" altLang="en-US" dirty="0">
                <a:latin typeface="Berlin Sans FB" panose="020E0602020502020306" pitchFamily="34" charset="0"/>
              </a:rPr>
              <a:t> </a:t>
            </a:r>
          </a:p>
          <a:p>
            <a:pPr>
              <a:buFontTx/>
              <a:buNone/>
            </a:pPr>
            <a:r>
              <a:rPr lang="en-US" altLang="en-US" b="1" dirty="0">
                <a:latin typeface="Berlin Sans FB" panose="020E0602020502020306" pitchFamily="34" charset="0"/>
              </a:rPr>
              <a:t>Three Reasons to Support your Opinion</a:t>
            </a:r>
            <a:endParaRPr lang="en-US" altLang="en-US" dirty="0">
              <a:latin typeface="Berlin Sans FB" panose="020E0602020502020306" pitchFamily="34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Berlin Sans FB" panose="020E0602020502020306" pitchFamily="34" charset="0"/>
              </a:rPr>
              <a:t>1. </a:t>
            </a:r>
          </a:p>
          <a:p>
            <a:pPr>
              <a:buFontTx/>
              <a:buNone/>
            </a:pPr>
            <a:r>
              <a:rPr lang="en-US" altLang="en-US" dirty="0">
                <a:latin typeface="Berlin Sans FB" panose="020E0602020502020306" pitchFamily="34" charset="0"/>
              </a:rPr>
              <a:t>2.</a:t>
            </a:r>
          </a:p>
          <a:p>
            <a:pPr>
              <a:buFontTx/>
              <a:buNone/>
            </a:pPr>
            <a:r>
              <a:rPr lang="en-US" altLang="en-US" dirty="0">
                <a:latin typeface="Berlin Sans FB" panose="020E0602020502020306" pitchFamily="34" charset="0"/>
              </a:rPr>
              <a:t>3. </a:t>
            </a:r>
          </a:p>
          <a:p>
            <a:pPr>
              <a:buFontTx/>
              <a:buNone/>
            </a:pPr>
            <a:r>
              <a:rPr lang="en-US" altLang="en-US" dirty="0">
                <a:latin typeface="Berlin Sans FB" panose="020E0602020502020306" pitchFamily="34" charset="0"/>
              </a:rPr>
              <a:t> </a:t>
            </a:r>
          </a:p>
          <a:p>
            <a:pPr>
              <a:buFontTx/>
              <a:buNone/>
            </a:pPr>
            <a:r>
              <a:rPr lang="en-US" altLang="en-US" b="1" dirty="0">
                <a:latin typeface="Berlin Sans FB" panose="020E0602020502020306" pitchFamily="34" charset="0"/>
              </a:rPr>
              <a:t>Thesis Statement</a:t>
            </a:r>
          </a:p>
          <a:p>
            <a:pPr>
              <a:buFontTx/>
              <a:buNone/>
            </a:pPr>
            <a:endParaRPr lang="en-US" alt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n/>
                <a:latin typeface="Broadway" panose="04040905080B02020502" pitchFamily="82" charset="0"/>
              </a:rPr>
              <a:t>Instructions</a:t>
            </a:r>
            <a:r>
              <a:rPr lang="en-US" sz="1800" b="1" dirty="0">
                <a:ln/>
                <a:solidFill>
                  <a:srgbClr val="C00000"/>
                </a:solidFill>
                <a:latin typeface="Broadway" panose="04040905080B02020502" pitchFamily="82" charset="0"/>
              </a:rPr>
              <a:t>: For each topic question, complete a chart to help you write an effective thesis statement.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93728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7DDAEB845AEC45949EA42EB3E24FA1" ma:contentTypeVersion="7" ma:contentTypeDescription="Create a new document." ma:contentTypeScope="" ma:versionID="aeb782146d19471e2ea272c731cddef2">
  <xsd:schema xmlns:xsd="http://www.w3.org/2001/XMLSchema" xmlns:xs="http://www.w3.org/2001/XMLSchema" xmlns:p="http://schemas.microsoft.com/office/2006/metadata/properties" xmlns:ns1="http://schemas.microsoft.com/sharepoint/v3" xmlns:ns2="ba5b3667-13a6-48fc-8848-764ea1cabdd5" targetNamespace="http://schemas.microsoft.com/office/2006/metadata/properties" ma:root="true" ma:fieldsID="3390e3b23f6fe21f33a1d6993ead46fe" ns1:_="" ns2:_="">
    <xsd:import namespace="http://schemas.microsoft.com/sharepoint/v3"/>
    <xsd:import namespace="ba5b3667-13a6-48fc-8848-764ea1cabdd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b3667-13a6-48fc-8848-764ea1cabdd5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25706b4b-ff74-458a-9f06-4fabc0a5e9f4}" ma:internalName="Blog_x0020_Category" ma:readOnly="false" ma:showField="Title" ma:web="ba5b3667-13a6-48fc-8848-764ea1cabdd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ba5b3667-13a6-48fc-8848-764ea1cabdd5">10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2EA482-FC54-4299-80D9-BDE03585AADA}"/>
</file>

<file path=customXml/itemProps2.xml><?xml version="1.0" encoding="utf-8"?>
<ds:datastoreItem xmlns:ds="http://schemas.openxmlformats.org/officeDocument/2006/customXml" ds:itemID="{7406A463-DFE8-4F24-90A3-314522B4816E}"/>
</file>

<file path=customXml/itemProps3.xml><?xml version="1.0" encoding="utf-8"?>
<ds:datastoreItem xmlns:ds="http://schemas.openxmlformats.org/officeDocument/2006/customXml" ds:itemID="{FF203823-A186-4850-8BD2-5A8111FDCFDE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0</TotalTime>
  <Words>42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Berlin Sans FB</vt:lpstr>
      <vt:lpstr>Broadway</vt:lpstr>
      <vt:lpstr>Franklin Gothic Book</vt:lpstr>
      <vt:lpstr>Crop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</dc:title>
  <dc:creator>Lamont, Sarah    (ASD-W)</dc:creator>
  <cp:lastModifiedBy>Lamont, Sarah    (ASD-W)</cp:lastModifiedBy>
  <cp:revision>1</cp:revision>
  <dcterms:created xsi:type="dcterms:W3CDTF">2017-10-23T16:52:01Z</dcterms:created>
  <dcterms:modified xsi:type="dcterms:W3CDTF">2017-10-23T16:52:31Z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0x010100127DDAEB845AEC45949EA42EB3E24FA1</vt:lpwstr>
  </property>
</Properties>
</file>