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>
        <p:scale>
          <a:sx n="75" d="100"/>
          <a:sy n="75" d="100"/>
        </p:scale>
        <p:origin x="8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0">
        <p15:prstTrans prst="curtains"/>
      </p:transition>
    </mc:Choice>
    <mc:Fallback>
      <p:transition spd="slow" advClick="0" advTm="170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/>
          <p:cNvGrpSpPr/>
          <p:nvPr/>
        </p:nvGrpSpPr>
        <p:grpSpPr>
          <a:xfrm>
            <a:off x="0" y="-182880"/>
            <a:ext cx="11121947" cy="5796629"/>
            <a:chOff x="-1" y="0"/>
            <a:chExt cx="11121947" cy="5796629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-1" y="0"/>
              <a:ext cx="10853127" cy="4417692"/>
              <a:chOff x="-1" y="0"/>
              <a:chExt cx="10853127" cy="4417692"/>
            </a:xfrm>
          </p:grpSpPr>
          <p:grpSp>
            <p:nvGrpSpPr>
              <p:cNvPr id="1024" name="Group 1023"/>
              <p:cNvGrpSpPr/>
              <p:nvPr/>
            </p:nvGrpSpPr>
            <p:grpSpPr>
              <a:xfrm>
                <a:off x="-1" y="0"/>
                <a:ext cx="10853127" cy="4417692"/>
                <a:chOff x="-1" y="0"/>
                <a:chExt cx="10853127" cy="4417692"/>
              </a:xfrm>
            </p:grpSpPr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 rot="21410672">
                  <a:off x="4637532" y="635052"/>
                  <a:ext cx="6152442" cy="3743481"/>
                  <a:chOff x="110463282" y="108329592"/>
                  <a:chExt cx="4434787" cy="2767666"/>
                </a:xfrm>
              </p:grpSpPr>
              <p:grpSp>
                <p:nvGrpSpPr>
                  <p:cNvPr id="1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463282" y="108329592"/>
                    <a:ext cx="4434787" cy="2767666"/>
                    <a:chOff x="110263600" y="108454612"/>
                    <a:chExt cx="4784187" cy="2854564"/>
                  </a:xfrm>
                </p:grpSpPr>
                <p:pic>
                  <p:nvPicPr>
                    <p:cNvPr id="1040" name="Picture 16" descr="School-Chalkboard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263600" y="108454612"/>
                      <a:ext cx="4784187" cy="28545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in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CCCCCC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11325" y="108895662"/>
                      <a:ext cx="3200400" cy="152400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in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CCCCCC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36576" tIns="36576" rIns="36576" bIns="3657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159600" y="109422709"/>
                      <a:ext cx="3385148" cy="1190262"/>
                      <a:chOff x="110221751" y="111274957"/>
                      <a:chExt cx="4920872" cy="1811583"/>
                    </a:xfrm>
                  </p:grpSpPr>
                  <p:sp>
                    <p:nvSpPr>
                      <p:cNvPr id="20" name="WordArt 19"/>
                      <p:cNvSpPr>
                        <a:spLocks noChangeArrowheads="1" noChangeShapeType="1" noTextEdit="1"/>
                      </p:cNvSpPr>
                      <p:nvPr/>
                    </p:nvSpPr>
                    <p:spPr bwMode="auto">
                      <a:xfrm>
                        <a:off x="110221751" y="111274957"/>
                        <a:ext cx="4920872" cy="894614"/>
                      </a:xfrm>
                      <a:prstGeom prst="rect">
                        <a:avLst/>
                      </a:prstGeom>
                      <a:extLs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wrap="none" fromWordArt="1">
                        <a:prstTxWarp prst="textPlain">
                          <a:avLst>
                            <a:gd name="adj" fmla="val 50000"/>
                          </a:avLst>
                        </a:prstTxWarp>
                      </a:bodyPr>
                      <a:lstStyle/>
                      <a:p>
                        <a:pPr algn="ctr" rtl="0">
                          <a:buNone/>
                        </a:pPr>
                        <a:r>
                          <a:rPr lang="en-US" sz="3600" b="1" kern="10" spc="-180" dirty="0" smtClean="0">
                            <a:ln w="38100" algn="ctr">
                              <a:solidFill>
                                <a:srgbClr val="00008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00"/>
                            </a:solidFill>
                            <a:effectLst/>
                            <a:latin typeface="Arial Black" panose="020B0A04020102020204" pitchFamily="34" charset="0"/>
                          </a:rPr>
                          <a:t>NACKAWIC</a:t>
                        </a:r>
                        <a:endParaRPr lang="en-US" sz="3600" b="1" kern="10" spc="-180" dirty="0">
                          <a:ln w="38100" algn="ctr">
                            <a:solidFill>
                              <a:srgbClr val="00008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21" name="WordArt 20"/>
                      <p:cNvSpPr>
                        <a:spLocks noChangeArrowheads="1" noChangeShapeType="1" noTextEdit="1"/>
                      </p:cNvSpPr>
                      <p:nvPr/>
                    </p:nvSpPr>
                    <p:spPr bwMode="auto">
                      <a:xfrm>
                        <a:off x="111427015" y="112238821"/>
                        <a:ext cx="3654539" cy="847719"/>
                      </a:xfrm>
                      <a:prstGeom prst="rect">
                        <a:avLst/>
                      </a:prstGeom>
                      <a:extLs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wrap="none" fromWordArt="1">
                        <a:prstTxWarp prst="textPlain">
                          <a:avLst>
                            <a:gd name="adj" fmla="val 50000"/>
                          </a:avLst>
                        </a:prstTxWarp>
                      </a:bodyPr>
                      <a:lstStyle/>
                      <a:p>
                        <a:pPr algn="ctr" rtl="0">
                          <a:buNone/>
                        </a:pPr>
                        <a:r>
                          <a:rPr lang="en-US" sz="3600" b="1" kern="10" spc="-180" dirty="0" smtClean="0">
                            <a:ln w="38100" algn="ctr">
                              <a:solidFill>
                                <a:srgbClr val="000080"/>
                              </a:solidFill>
                              <a:round/>
                              <a:headEnd/>
                              <a:tailEnd/>
                            </a:ln>
                            <a:solidFill>
                              <a:srgbClr val="FFFF00"/>
                            </a:solidFill>
                            <a:effectLst/>
                            <a:latin typeface="Arial Black" panose="020B0A04020102020204" pitchFamily="34" charset="0"/>
                          </a:rPr>
                          <a:t>MIDDLE</a:t>
                        </a:r>
                        <a:endParaRPr lang="en-US" sz="3600" b="1" kern="10" spc="-180" dirty="0">
                          <a:ln w="38100" algn="ctr">
                            <a:solidFill>
                              <a:srgbClr val="00008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9" name="WordArt 21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110716893" y="108902989"/>
                      <a:ext cx="2582497" cy="38393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 rtl="0">
                        <a:buNone/>
                      </a:pPr>
                      <a:r>
                        <a:rPr lang="en-US" sz="3600" b="1" kern="10" spc="0" dirty="0" smtClean="0">
                          <a:ln w="6350" algn="ctr">
                            <a:solidFill>
                              <a:srgbClr val="D8D8D8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FFFF"/>
                          </a:solidFill>
                          <a:effectLst>
                            <a:outerShdw dist="29783" dir="1514402" algn="ctr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Bradley Hand ITC" panose="03070402050302030203" pitchFamily="66" charset="0"/>
                        </a:rPr>
                        <a:t>Welcome to...</a:t>
                      </a:r>
                      <a:endParaRPr lang="en-US" sz="3600" b="1" kern="10" spc="0" dirty="0">
                        <a:ln w="6350" algn="ctr">
                          <a:solidFill>
                            <a:srgbClr val="D8D8D8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29783" dir="1514402" algn="ctr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Bradley Hand ITC" panose="03070402050302030203" pitchFamily="66" charset="0"/>
                      </a:endParaRPr>
                    </a:p>
                  </p:txBody>
                </p:sp>
              </p:grpSp>
              <p:pic>
                <p:nvPicPr>
                  <p:cNvPr id="1046" name="Picture 22" descr="LOGO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3907997" y="108538429"/>
                    <a:ext cx="720887" cy="7794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CCCCCC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1037" name="Picture 13" descr="red-and-blue-bunting-h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172720"/>
                  <a:ext cx="5473769" cy="1503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13" descr="red-and-blue-bunting-h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2000" y="0"/>
                  <a:ext cx="5011126" cy="1344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2" name="Group 23"/>
                <p:cNvGrpSpPr>
                  <a:grpSpLocks/>
                </p:cNvGrpSpPr>
                <p:nvPr/>
              </p:nvGrpSpPr>
              <p:grpSpPr bwMode="auto">
                <a:xfrm rot="21399174">
                  <a:off x="95129" y="1702028"/>
                  <a:ext cx="4434066" cy="2715664"/>
                  <a:chOff x="110938232" y="111862585"/>
                  <a:chExt cx="3769411" cy="1804248"/>
                </a:xfrm>
              </p:grpSpPr>
              <p:sp>
                <p:nvSpPr>
                  <p:cNvPr id="23" name="WordArt 24"/>
                  <p:cNvSpPr>
                    <a:spLocks noChangeArrowheads="1" noChangeShapeType="1" noTextEdit="1"/>
                  </p:cNvSpPr>
                  <p:nvPr/>
                </p:nvSpPr>
                <p:spPr bwMode="auto">
                  <a:xfrm rot="16200000">
                    <a:off x="110418022" y="112391292"/>
                    <a:ext cx="1795751" cy="755332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7780" algn="ctr">
                        <a:solidFill>
                          <a:srgbClr val="FFFF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en-US" sz="3600" b="1" kern="10" spc="0" dirty="0" smtClean="0">
                        <a:ln>
                          <a:noFill/>
                        </a:ln>
                        <a:solidFill>
                          <a:srgbClr val="81B5E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hello</a:t>
                    </a:r>
                    <a:endParaRPr lang="en-US" sz="3600" b="1" kern="10" spc="0" dirty="0">
                      <a:ln>
                        <a:noFill/>
                      </a:ln>
                      <a:solidFill>
                        <a:srgbClr val="81B5EA"/>
                      </a:solidFill>
                      <a:effectLst/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24" name="WordArt 2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11795582" y="112921156"/>
                    <a:ext cx="2912061" cy="69731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7780" algn="ctr">
                        <a:solidFill>
                          <a:srgbClr val="FFFFFF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en-US" sz="3600" b="1" kern="10" spc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dist="29783" dir="3885598" algn="ctr" rotWithShape="0">
                            <a:srgbClr val="F5F5EB">
                              <a:alpha val="74998"/>
                            </a:srgbClr>
                          </a:outerShdw>
                        </a:effectLst>
                        <a:latin typeface="Eras Light ITC" panose="020B0402030504020804" pitchFamily="34" charset="0"/>
                      </a:rPr>
                      <a:t>SCHOOL</a:t>
                    </a:r>
                    <a:endParaRPr lang="en-US" sz="3600" b="1" kern="10" spc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dist="29783" dir="3885598" algn="ctr" rotWithShape="0">
                          <a:srgbClr val="F5F5EB">
                            <a:alpha val="74998"/>
                          </a:srgbClr>
                        </a:outerShdw>
                      </a:effectLst>
                      <a:latin typeface="Eras Light ITC" panose="020B0402030504020804" pitchFamily="34" charset="0"/>
                    </a:endParaRPr>
                  </a:p>
                </p:txBody>
              </p:sp>
              <p:grpSp>
                <p:nvGrpSpPr>
                  <p:cNvPr id="2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11918351" y="111862585"/>
                    <a:ext cx="2623221" cy="721627"/>
                    <a:chOff x="112066061" y="111876652"/>
                    <a:chExt cx="2623221" cy="721627"/>
                  </a:xfrm>
                </p:grpSpPr>
                <p:sp>
                  <p:nvSpPr>
                    <p:cNvPr id="26" name="WordArt 27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 rot="235188">
                      <a:off x="113043607" y="111876652"/>
                      <a:ext cx="419772" cy="713047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 rtl="0">
                        <a:buNone/>
                      </a:pPr>
                      <a:r>
                        <a:rPr lang="en-US" sz="3600" kern="10" spc="-180" dirty="0" smtClean="0">
                          <a:ln>
                            <a:noFill/>
                          </a:ln>
                          <a:solidFill>
                            <a:srgbClr val="F18123"/>
                          </a:solidFill>
                          <a:effectLst/>
                          <a:latin typeface="Berlin Sans FB Demi" panose="020E0802020502020306" pitchFamily="34" charset="0"/>
                        </a:rPr>
                        <a:t>d</a:t>
                      </a:r>
                      <a:endParaRPr lang="en-US" sz="3600" kern="10" spc="-180" dirty="0">
                        <a:ln>
                          <a:noFill/>
                        </a:ln>
                        <a:solidFill>
                          <a:srgbClr val="F18123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p:txBody>
                </p:sp>
                <p:sp>
                  <p:nvSpPr>
                    <p:cNvPr id="27" name="WordArt 28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 rot="-401517">
                      <a:off x="113529418" y="111885232"/>
                      <a:ext cx="419772" cy="713047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 rtl="0">
                        <a:buNone/>
                      </a:pPr>
                      <a:r>
                        <a:rPr lang="en-US" sz="3600" kern="10" spc="-180" dirty="0" smtClean="0">
                          <a:ln>
                            <a:noFill/>
                          </a:ln>
                          <a:solidFill>
                            <a:srgbClr val="F18123"/>
                          </a:solidFill>
                          <a:effectLst/>
                          <a:latin typeface="Berlin Sans FB Demi" panose="020E0802020502020306" pitchFamily="34" charset="0"/>
                        </a:rPr>
                        <a:t>d</a:t>
                      </a:r>
                      <a:endParaRPr lang="en-US" sz="3600" kern="10" spc="-180" dirty="0">
                        <a:ln>
                          <a:noFill/>
                        </a:ln>
                        <a:solidFill>
                          <a:srgbClr val="F18123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p:txBody>
                </p:sp>
                <p:sp>
                  <p:nvSpPr>
                    <p:cNvPr id="28" name="WordArt 29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 rot="-525753">
                      <a:off x="112066061" y="112069603"/>
                      <a:ext cx="621485" cy="47459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 rtl="0">
                        <a:buNone/>
                      </a:pPr>
                      <a:r>
                        <a:rPr lang="en-US" sz="3600" kern="10" spc="-180" dirty="0" smtClean="0">
                          <a:ln>
                            <a:noFill/>
                          </a:ln>
                          <a:solidFill>
                            <a:srgbClr val="F18123"/>
                          </a:solidFill>
                          <a:effectLst/>
                          <a:latin typeface="Berlin Sans FB Demi" panose="020E0802020502020306" pitchFamily="34" charset="0"/>
                        </a:rPr>
                        <a:t>m</a:t>
                      </a:r>
                      <a:endParaRPr lang="en-US" sz="3600" kern="10" spc="-180" dirty="0">
                        <a:ln>
                          <a:noFill/>
                        </a:ln>
                        <a:solidFill>
                          <a:srgbClr val="F18123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p:txBody>
                </p:sp>
                <p:sp>
                  <p:nvSpPr>
                    <p:cNvPr id="29" name="WordArt 30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112764157" y="112011965"/>
                      <a:ext cx="176905" cy="555578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 rtl="0">
                        <a:buNone/>
                      </a:pPr>
                      <a:r>
                        <a:rPr lang="en-US" sz="3600" kern="10" spc="-180" dirty="0" err="1" smtClean="0">
                          <a:ln>
                            <a:noFill/>
                          </a:ln>
                          <a:solidFill>
                            <a:srgbClr val="F18123"/>
                          </a:solidFill>
                          <a:effectLst/>
                          <a:latin typeface="Berlin Sans FB Demi" panose="020E0802020502020306" pitchFamily="34" charset="0"/>
                        </a:rPr>
                        <a:t>i</a:t>
                      </a:r>
                      <a:endParaRPr lang="en-US" sz="3600" kern="10" spc="-180" dirty="0">
                        <a:ln>
                          <a:noFill/>
                        </a:ln>
                        <a:solidFill>
                          <a:srgbClr val="F18123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p:txBody>
                </p:sp>
                <p:sp>
                  <p:nvSpPr>
                    <p:cNvPr id="30" name="WordArt 31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114080714" y="111879312"/>
                      <a:ext cx="122204" cy="713047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 rtl="0">
                        <a:buNone/>
                      </a:pPr>
                      <a:r>
                        <a:rPr lang="en-US" sz="3600" kern="10" spc="-180" dirty="0" smtClean="0">
                          <a:ln>
                            <a:noFill/>
                          </a:ln>
                          <a:solidFill>
                            <a:srgbClr val="F18123"/>
                          </a:solidFill>
                          <a:effectLst/>
                          <a:latin typeface="Berlin Sans FB Demi" panose="020E0802020502020306" pitchFamily="34" charset="0"/>
                        </a:rPr>
                        <a:t>l</a:t>
                      </a:r>
                      <a:endParaRPr lang="en-US" sz="3600" kern="10" spc="-180" dirty="0">
                        <a:ln>
                          <a:noFill/>
                        </a:ln>
                        <a:solidFill>
                          <a:srgbClr val="F18123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p:txBody>
                </p:sp>
                <p:sp>
                  <p:nvSpPr>
                    <p:cNvPr id="31" name="WordArt 32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 rot="852062">
                      <a:off x="114279781" y="112165671"/>
                      <a:ext cx="409501" cy="413939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80808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 rtl="0">
                        <a:buNone/>
                      </a:pPr>
                      <a:r>
                        <a:rPr lang="en-US" sz="3600" kern="10" spc="-180" dirty="0" smtClean="0">
                          <a:ln>
                            <a:noFill/>
                          </a:ln>
                          <a:solidFill>
                            <a:srgbClr val="F18123"/>
                          </a:solidFill>
                          <a:effectLst/>
                          <a:latin typeface="Berlin Sans FB Demi" panose="020E0802020502020306" pitchFamily="34" charset="0"/>
                        </a:rPr>
                        <a:t>e</a:t>
                      </a:r>
                      <a:endParaRPr lang="en-US" sz="3600" kern="10" spc="-180" dirty="0">
                        <a:ln>
                          <a:noFill/>
                        </a:ln>
                        <a:solidFill>
                          <a:srgbClr val="F18123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1025" name="Picture 10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89152">
                <a:off x="5191274" y="2739034"/>
                <a:ext cx="1353014" cy="1233949"/>
              </a:xfrm>
              <a:prstGeom prst="rect">
                <a:avLst/>
              </a:prstGeom>
            </p:spPr>
          </p:pic>
        </p:grpSp>
        <p:sp>
          <p:nvSpPr>
            <p:cNvPr id="1026" name="Rectangle 1025"/>
            <p:cNvSpPr/>
            <p:nvPr/>
          </p:nvSpPr>
          <p:spPr>
            <a:xfrm rot="21424224">
              <a:off x="213698" y="5088743"/>
              <a:ext cx="109082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5">
                    <a:lumMod val="75000"/>
                  </a:schemeClr>
                </a:buClr>
              </a:pPr>
              <a:r>
                <a:rPr lang="en-US" sz="4000" b="1" cap="all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algn="tl">
                      <a:srgbClr val="000000"/>
                    </a:outerShdw>
                  </a:effectLst>
                  <a:latin typeface="Agency FB" panose="020B0503020202020204" pitchFamily="34" charset="0"/>
                </a:rPr>
                <a:t>“preparing youth for the challenges of tomorrow.” </a:t>
              </a:r>
              <a:endParaRPr lang="en-US" sz="4000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39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487680"/>
            <a:ext cx="10643627" cy="1411045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>
                <a:solidFill>
                  <a:schemeClr val="accent1">
                    <a:lumMod val="75000"/>
                  </a:schemeClr>
                </a:solidFill>
              </a:rPr>
              <a:t>Our goals</a:t>
            </a:r>
            <a:endParaRPr lang="en-US" sz="1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227" y="4403550"/>
            <a:ext cx="1049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cap="all" dirty="0" smtClean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Provide </a:t>
            </a:r>
            <a:r>
              <a:rPr lang="en-US" sz="2800" cap="all" dirty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students with opportunities to develop skills in all subject areas, with a focus on numeracy, literacy and science inquiry.</a:t>
            </a:r>
            <a:endParaRPr lang="en-US" sz="2800" cap="all" dirty="0"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227" y="3554938"/>
            <a:ext cx="989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cap="all" dirty="0" smtClean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Instill </a:t>
            </a:r>
            <a:r>
              <a:rPr lang="en-US" sz="2800" cap="all" dirty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a sense of community and citizenship.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227" y="2324423"/>
            <a:ext cx="10265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cap="all" dirty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Develop the desire for life-long learning; a sense of pride in work and a feeling of self-worth and strong character</a:t>
            </a:r>
            <a:r>
              <a:rPr lang="en-US" dirty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.</a:t>
            </a:r>
            <a:endParaRPr lang="en-US" dirty="0">
              <a:effectLst>
                <a:outerShdw blurRad="50800" algn="tl">
                  <a:srgbClr val="000000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1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6000">
        <p15:prstTrans prst="wind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0000" dirty="0" smtClean="0">
                <a:solidFill>
                  <a:schemeClr val="accent1">
                    <a:lumMod val="75000"/>
                  </a:schemeClr>
                </a:solidFill>
              </a:rPr>
              <a:t>SCHOOL MOTTO</a:t>
            </a:r>
            <a:endParaRPr lang="en-US" sz="1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1132677">
            <a:off x="338980" y="2844817"/>
            <a:ext cx="10140117" cy="2985937"/>
          </a:xfrm>
        </p:spPr>
        <p:txBody>
          <a:bodyPr>
            <a:normAutofit/>
          </a:bodyPr>
          <a:lstStyle/>
          <a:p>
            <a:pPr marL="0" lvl="0" indent="0" algn="ctr">
              <a:buClr>
                <a:schemeClr val="accent5">
                  <a:lumMod val="50000"/>
                </a:schemeClr>
              </a:buClr>
              <a:buNone/>
            </a:pPr>
            <a:r>
              <a:rPr lang="en-US" sz="15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“Own it!” </a:t>
            </a:r>
            <a:endParaRPr lang="en-US" sz="150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Clipart - &lt;strong&gt;Thumbs&lt;/strong&gt; &lt;strong&gt;Up&lt;/strong&gt; Silhouette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995">
            <a:off x="8561672" y="2285781"/>
            <a:ext cx="1952445" cy="20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5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wind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0000" dirty="0" smtClean="0">
                <a:solidFill>
                  <a:schemeClr val="accent1">
                    <a:lumMod val="75000"/>
                  </a:schemeClr>
                </a:solidFill>
              </a:rPr>
              <a:t>We believe….</a:t>
            </a:r>
            <a:endParaRPr lang="en-US" sz="1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4480" y="2123440"/>
            <a:ext cx="10796027" cy="3251145"/>
          </a:xfrm>
        </p:spPr>
        <p:txBody>
          <a:bodyPr>
            <a:normAutofit/>
          </a:bodyPr>
          <a:lstStyle/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sz="3600" dirty="0" smtClean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 All </a:t>
            </a:r>
            <a:r>
              <a:rPr lang="en-US" sz="3600" dirty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students have the right to a safe positive and productive learning environment.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3600" dirty="0" smtClean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 All </a:t>
            </a:r>
            <a:r>
              <a:rPr lang="en-US" sz="3600" dirty="0"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students have the ability to learn.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46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8000">
        <p15:prstTrans prst="wind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"/>
            <a:ext cx="11938000" cy="172600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Nackawic Middle School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724401"/>
            <a:ext cx="12320027" cy="3108960"/>
          </a:xfrm>
        </p:spPr>
        <p:txBody>
          <a:bodyPr>
            <a:normAutofit/>
          </a:bodyPr>
          <a:lstStyle/>
          <a:p>
            <a:pPr marL="0" lvl="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Agency FB" panose="020B0503020202020204" pitchFamily="34" charset="0"/>
              </a:rPr>
              <a:t>“preparing youth for the challenges of tomorrow.”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50800" algn="tl">
                  <a:srgbClr val="000000"/>
                </a:outerShdw>
              </a:effectLst>
              <a:latin typeface="Agency FB" panose="020B0503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9" y="1581654"/>
            <a:ext cx="8056881" cy="39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7B89C35F106ED44B875FDE164505E522" ma:contentTypeVersion="9" ma:contentTypeDescription="Upload an image or a photograph." ma:contentTypeScope="" ma:versionID="d54c2a2cab085fbce0dc921cab2207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37a95f15df84fcfaf134f65a9beef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Picture Width" ma:internalName="ImageWidth" ma:readOnly="true">
      <xsd:simpleType>
        <xsd:restriction base="dms:Unknown"/>
      </xsd:simpleType>
    </xsd:element>
    <xsd:element name="ImageHeight" ma:index="8" nillable="true" ma:displayName="Picture Height" ma:internalName="ImageHeight" ma:readOnly="true">
      <xsd:simpleType>
        <xsd:restriction base="dms:Unknown"/>
      </xsd:simpleType>
    </xsd:element>
    <xsd:element name="ImageCreateDate" ma:index="9" nillable="true" ma:displayName="Date Picture Taken" ma:format="DateTime" ma:hidden="true" ma:internalName="ImageCreateDate" ma:readOnly="false">
      <xsd:simpleType>
        <xsd:restriction base="dms:DateTime"/>
      </xsd:simpleType>
    </xsd:element>
    <xsd:element name="Description" ma:index="10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1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Preview Image URL" ma:description="You should place a thumbnail such as this:&#10;/sites/ASD-W/ssimages/Video-Icon-Black.png &#10;(you can change the color black to red or green, etc.)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6C1325-E79C-411C-9E7F-2C413C051C26}"/>
</file>

<file path=customXml/itemProps2.xml><?xml version="1.0" encoding="utf-8"?>
<ds:datastoreItem xmlns:ds="http://schemas.openxmlformats.org/officeDocument/2006/customXml" ds:itemID="{D28154AF-96C9-4E2A-BBA0-837D962C7C4D}"/>
</file>

<file path=customXml/itemProps3.xml><?xml version="1.0" encoding="utf-8"?>
<ds:datastoreItem xmlns:ds="http://schemas.openxmlformats.org/officeDocument/2006/customXml" ds:itemID="{34474645-F0F3-491B-BD82-1EC13120BCB1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185</TotalTime>
  <Words>122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Agency FB</vt:lpstr>
      <vt:lpstr>Arial</vt:lpstr>
      <vt:lpstr>Arial Black</vt:lpstr>
      <vt:lpstr>Berlin Sans FB Demi</vt:lpstr>
      <vt:lpstr>Bradley Hand ITC</vt:lpstr>
      <vt:lpstr>Calibri Light</vt:lpstr>
      <vt:lpstr>Eras Light ITC</vt:lpstr>
      <vt:lpstr>Impact</vt:lpstr>
      <vt:lpstr>Main Event</vt:lpstr>
      <vt:lpstr>PowerPoint Presentation</vt:lpstr>
      <vt:lpstr>Our goals</vt:lpstr>
      <vt:lpstr>SCHOOL MOTTO</vt:lpstr>
      <vt:lpstr>We believe….</vt:lpstr>
      <vt:lpstr>Nackawic Middle School</vt:lpstr>
    </vt:vector>
  </TitlesOfParts>
  <Company>ASD-ITSS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Grant, Sarah (ASD-W)</dc:creator>
  <cp:lastModifiedBy>Grant, Sarah (ASD-W)</cp:lastModifiedBy>
  <cp:revision>15</cp:revision>
  <dcterms:created xsi:type="dcterms:W3CDTF">2017-09-27T14:12:50Z</dcterms:created>
  <dcterms:modified xsi:type="dcterms:W3CDTF">2017-09-27T17:18:08Z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0x010102007B89C35F106ED44B875FDE164505E522</vt:lpwstr>
  </property>
</Properties>
</file>