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303" r:id="rId5"/>
    <p:sldId id="304" r:id="rId6"/>
    <p:sldId id="305" r:id="rId7"/>
    <p:sldId id="298" r:id="rId8"/>
    <p:sldId id="302" r:id="rId9"/>
    <p:sldId id="301" r:id="rId10"/>
    <p:sldId id="309" r:id="rId11"/>
    <p:sldId id="319" r:id="rId12"/>
    <p:sldId id="320" r:id="rId13"/>
    <p:sldId id="296" r:id="rId14"/>
    <p:sldId id="256" r:id="rId15"/>
    <p:sldId id="310" r:id="rId16"/>
    <p:sldId id="311" r:id="rId17"/>
    <p:sldId id="308" r:id="rId18"/>
    <p:sldId id="312" r:id="rId19"/>
    <p:sldId id="313" r:id="rId20"/>
    <p:sldId id="307" r:id="rId21"/>
    <p:sldId id="316" r:id="rId22"/>
    <p:sldId id="31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7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BE3E3-43E1-4ADE-99E0-476E6C7F20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A6459F5-899E-47D1-8E32-10F238DB7990}">
      <dgm:prSet/>
      <dgm:spPr/>
      <dgm:t>
        <a:bodyPr/>
        <a:lstStyle/>
        <a:p>
          <a:r>
            <a:rPr lang="en-US" u="sng" baseline="0"/>
            <a:t>Indicators of success</a:t>
          </a:r>
          <a:endParaRPr lang="en-US"/>
        </a:p>
      </dgm:t>
    </dgm:pt>
    <dgm:pt modelId="{BBFD738F-EFCE-4170-B253-A9DDE7BED9E6}" type="parTrans" cxnId="{4C017F0A-C326-4573-BF49-7E0BAD9EF3EC}">
      <dgm:prSet/>
      <dgm:spPr/>
      <dgm:t>
        <a:bodyPr/>
        <a:lstStyle/>
        <a:p>
          <a:endParaRPr lang="en-US"/>
        </a:p>
      </dgm:t>
    </dgm:pt>
    <dgm:pt modelId="{0B5A2CF7-197B-4EB7-9028-9C370274877D}" type="sibTrans" cxnId="{4C017F0A-C326-4573-BF49-7E0BAD9EF3EC}">
      <dgm:prSet/>
      <dgm:spPr/>
      <dgm:t>
        <a:bodyPr/>
        <a:lstStyle/>
        <a:p>
          <a:endParaRPr lang="en-US"/>
        </a:p>
      </dgm:t>
    </dgm:pt>
    <dgm:pt modelId="{71F8ED9F-7E2B-4E59-9BBD-7D6E3DBA1C3D}">
      <dgm:prSet/>
      <dgm:spPr/>
      <dgm:t>
        <a:bodyPr/>
        <a:lstStyle/>
        <a:p>
          <a:r>
            <a:rPr lang="en-US" baseline="0"/>
            <a:t>Improved attendance</a:t>
          </a:r>
          <a:endParaRPr lang="en-US"/>
        </a:p>
      </dgm:t>
    </dgm:pt>
    <dgm:pt modelId="{E46ED997-02C1-4F13-A180-F9637699FA4F}" type="parTrans" cxnId="{941A11E5-7EF6-49F8-80FE-C4D54706F7B9}">
      <dgm:prSet/>
      <dgm:spPr/>
      <dgm:t>
        <a:bodyPr/>
        <a:lstStyle/>
        <a:p>
          <a:endParaRPr lang="en-US"/>
        </a:p>
      </dgm:t>
    </dgm:pt>
    <dgm:pt modelId="{E04EA241-37D3-43FC-BBCA-BDD0167CE946}" type="sibTrans" cxnId="{941A11E5-7EF6-49F8-80FE-C4D54706F7B9}">
      <dgm:prSet/>
      <dgm:spPr/>
      <dgm:t>
        <a:bodyPr/>
        <a:lstStyle/>
        <a:p>
          <a:endParaRPr lang="en-US"/>
        </a:p>
      </dgm:t>
    </dgm:pt>
    <dgm:pt modelId="{4977E0DB-B613-40DA-B214-BE687EC8CB82}">
      <dgm:prSet/>
      <dgm:spPr/>
      <dgm:t>
        <a:bodyPr/>
        <a:lstStyle/>
        <a:p>
          <a:r>
            <a:rPr lang="en-US" baseline="0"/>
            <a:t>Participation in class</a:t>
          </a:r>
          <a:endParaRPr lang="en-US"/>
        </a:p>
      </dgm:t>
    </dgm:pt>
    <dgm:pt modelId="{D8F55653-73FF-47BE-8197-6726E88E71CD}" type="parTrans" cxnId="{41689076-EFA3-49C8-BD57-8501593878BB}">
      <dgm:prSet/>
      <dgm:spPr/>
      <dgm:t>
        <a:bodyPr/>
        <a:lstStyle/>
        <a:p>
          <a:endParaRPr lang="en-US"/>
        </a:p>
      </dgm:t>
    </dgm:pt>
    <dgm:pt modelId="{5DBDEE25-D2B4-4318-999A-5D467D1CFCFB}" type="sibTrans" cxnId="{41689076-EFA3-49C8-BD57-8501593878BB}">
      <dgm:prSet/>
      <dgm:spPr/>
      <dgm:t>
        <a:bodyPr/>
        <a:lstStyle/>
        <a:p>
          <a:endParaRPr lang="en-US"/>
        </a:p>
      </dgm:t>
    </dgm:pt>
    <dgm:pt modelId="{9ABA33C9-3D60-43D6-97D0-32A471A23C24}">
      <dgm:prSet/>
      <dgm:spPr/>
      <dgm:t>
        <a:bodyPr/>
        <a:lstStyle/>
        <a:p>
          <a:r>
            <a:rPr lang="en-US" baseline="0"/>
            <a:t>Participation in school activities</a:t>
          </a:r>
          <a:endParaRPr lang="en-US"/>
        </a:p>
      </dgm:t>
    </dgm:pt>
    <dgm:pt modelId="{5260472C-0CF4-4B64-A401-D751B9DFFB43}" type="parTrans" cxnId="{46345166-509E-42BA-853C-3DFDA6E79955}">
      <dgm:prSet/>
      <dgm:spPr/>
      <dgm:t>
        <a:bodyPr/>
        <a:lstStyle/>
        <a:p>
          <a:endParaRPr lang="en-US"/>
        </a:p>
      </dgm:t>
    </dgm:pt>
    <dgm:pt modelId="{97B0DDE2-F81C-4B14-97F3-5012FA6B3246}" type="sibTrans" cxnId="{46345166-509E-42BA-853C-3DFDA6E79955}">
      <dgm:prSet/>
      <dgm:spPr/>
      <dgm:t>
        <a:bodyPr/>
        <a:lstStyle/>
        <a:p>
          <a:endParaRPr lang="en-US"/>
        </a:p>
      </dgm:t>
    </dgm:pt>
    <dgm:pt modelId="{965C2C74-3B77-49C9-8904-A792C8A722F0}">
      <dgm:prSet/>
      <dgm:spPr/>
      <dgm:t>
        <a:bodyPr/>
        <a:lstStyle/>
        <a:p>
          <a:r>
            <a:rPr lang="en-US" baseline="0"/>
            <a:t>Greater Academic success</a:t>
          </a:r>
          <a:endParaRPr lang="en-US"/>
        </a:p>
      </dgm:t>
    </dgm:pt>
    <dgm:pt modelId="{C7AC62CE-0F2B-402B-971D-E750C369F960}" type="parTrans" cxnId="{870C2DEB-F4D1-4DFD-BCD8-764A43FEBBFE}">
      <dgm:prSet/>
      <dgm:spPr/>
      <dgm:t>
        <a:bodyPr/>
        <a:lstStyle/>
        <a:p>
          <a:endParaRPr lang="en-US"/>
        </a:p>
      </dgm:t>
    </dgm:pt>
    <dgm:pt modelId="{953D33D0-1209-482B-988C-49D7D7E26506}" type="sibTrans" cxnId="{870C2DEB-F4D1-4DFD-BCD8-764A43FEBBFE}">
      <dgm:prSet/>
      <dgm:spPr/>
      <dgm:t>
        <a:bodyPr/>
        <a:lstStyle/>
        <a:p>
          <a:endParaRPr lang="en-US"/>
        </a:p>
      </dgm:t>
    </dgm:pt>
    <dgm:pt modelId="{DB3E3837-63B6-4A56-B1BF-9097C6CD3654}">
      <dgm:prSet/>
      <dgm:spPr/>
      <dgm:t>
        <a:bodyPr/>
        <a:lstStyle/>
        <a:p>
          <a:r>
            <a:rPr lang="en-US" baseline="0"/>
            <a:t>Improved results on Our school survey</a:t>
          </a:r>
          <a:endParaRPr lang="en-US"/>
        </a:p>
      </dgm:t>
    </dgm:pt>
    <dgm:pt modelId="{BD79C070-7AEC-4B6F-8E18-3928EB21E2F7}" type="parTrans" cxnId="{4FA85ADD-AA58-4421-8A49-F17DA1C358F9}">
      <dgm:prSet/>
      <dgm:spPr/>
      <dgm:t>
        <a:bodyPr/>
        <a:lstStyle/>
        <a:p>
          <a:endParaRPr lang="en-US"/>
        </a:p>
      </dgm:t>
    </dgm:pt>
    <dgm:pt modelId="{AB704789-163D-48A2-BC29-CF2DA5CDADDB}" type="sibTrans" cxnId="{4FA85ADD-AA58-4421-8A49-F17DA1C358F9}">
      <dgm:prSet/>
      <dgm:spPr/>
      <dgm:t>
        <a:bodyPr/>
        <a:lstStyle/>
        <a:p>
          <a:endParaRPr lang="en-US"/>
        </a:p>
      </dgm:t>
    </dgm:pt>
    <dgm:pt modelId="{81A80B28-1373-42AB-82F1-3A0EF9C3F13E}" type="pres">
      <dgm:prSet presAssocID="{468BE3E3-43E1-4ADE-99E0-476E6C7F207E}" presName="linear" presStyleCnt="0">
        <dgm:presLayoutVars>
          <dgm:animLvl val="lvl"/>
          <dgm:resizeHandles val="exact"/>
        </dgm:presLayoutVars>
      </dgm:prSet>
      <dgm:spPr/>
    </dgm:pt>
    <dgm:pt modelId="{8AFBF781-7A8C-4C3B-9A63-668117C83394}" type="pres">
      <dgm:prSet presAssocID="{FA6459F5-899E-47D1-8E32-10F238DB799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3F24A6C-C8E2-4B6C-A68E-C6D4D3EA7CA4}" type="pres">
      <dgm:prSet presAssocID="{FA6459F5-899E-47D1-8E32-10F238DB799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C017F0A-C326-4573-BF49-7E0BAD9EF3EC}" srcId="{468BE3E3-43E1-4ADE-99E0-476E6C7F207E}" destId="{FA6459F5-899E-47D1-8E32-10F238DB7990}" srcOrd="0" destOrd="0" parTransId="{BBFD738F-EFCE-4170-B253-A9DDE7BED9E6}" sibTransId="{0B5A2CF7-197B-4EB7-9028-9C370274877D}"/>
    <dgm:cxn modelId="{36997B13-A14C-49EB-8BEB-41455244CB3A}" type="presOf" srcId="{9ABA33C9-3D60-43D6-97D0-32A471A23C24}" destId="{73F24A6C-C8E2-4B6C-A68E-C6D4D3EA7CA4}" srcOrd="0" destOrd="2" presId="urn:microsoft.com/office/officeart/2005/8/layout/vList2"/>
    <dgm:cxn modelId="{703DCC60-057A-4938-9F15-A886BD47ACF7}" type="presOf" srcId="{FA6459F5-899E-47D1-8E32-10F238DB7990}" destId="{8AFBF781-7A8C-4C3B-9A63-668117C83394}" srcOrd="0" destOrd="0" presId="urn:microsoft.com/office/officeart/2005/8/layout/vList2"/>
    <dgm:cxn modelId="{46345166-509E-42BA-853C-3DFDA6E79955}" srcId="{FA6459F5-899E-47D1-8E32-10F238DB7990}" destId="{9ABA33C9-3D60-43D6-97D0-32A471A23C24}" srcOrd="2" destOrd="0" parTransId="{5260472C-0CF4-4B64-A401-D751B9DFFB43}" sibTransId="{97B0DDE2-F81C-4B14-97F3-5012FA6B3246}"/>
    <dgm:cxn modelId="{A3205D4D-80F9-47DB-A758-2242122C10FA}" type="presOf" srcId="{965C2C74-3B77-49C9-8904-A792C8A722F0}" destId="{73F24A6C-C8E2-4B6C-A68E-C6D4D3EA7CA4}" srcOrd="0" destOrd="3" presId="urn:microsoft.com/office/officeart/2005/8/layout/vList2"/>
    <dgm:cxn modelId="{00865671-9BB6-42CB-BACF-49944556E0F2}" type="presOf" srcId="{DB3E3837-63B6-4A56-B1BF-9097C6CD3654}" destId="{73F24A6C-C8E2-4B6C-A68E-C6D4D3EA7CA4}" srcOrd="0" destOrd="4" presId="urn:microsoft.com/office/officeart/2005/8/layout/vList2"/>
    <dgm:cxn modelId="{41689076-EFA3-49C8-BD57-8501593878BB}" srcId="{FA6459F5-899E-47D1-8E32-10F238DB7990}" destId="{4977E0DB-B613-40DA-B214-BE687EC8CB82}" srcOrd="1" destOrd="0" parTransId="{D8F55653-73FF-47BE-8197-6726E88E71CD}" sibTransId="{5DBDEE25-D2B4-4318-999A-5D467D1CFCFB}"/>
    <dgm:cxn modelId="{65C2B4AA-DEC0-4E82-8636-0387984B4B9F}" type="presOf" srcId="{71F8ED9F-7E2B-4E59-9BBD-7D6E3DBA1C3D}" destId="{73F24A6C-C8E2-4B6C-A68E-C6D4D3EA7CA4}" srcOrd="0" destOrd="0" presId="urn:microsoft.com/office/officeart/2005/8/layout/vList2"/>
    <dgm:cxn modelId="{078856C3-EFF4-4186-8672-74C57C4BDCA6}" type="presOf" srcId="{4977E0DB-B613-40DA-B214-BE687EC8CB82}" destId="{73F24A6C-C8E2-4B6C-A68E-C6D4D3EA7CA4}" srcOrd="0" destOrd="1" presId="urn:microsoft.com/office/officeart/2005/8/layout/vList2"/>
    <dgm:cxn modelId="{7B1A49D0-4A4A-4296-9F41-488657839DFA}" type="presOf" srcId="{468BE3E3-43E1-4ADE-99E0-476E6C7F207E}" destId="{81A80B28-1373-42AB-82F1-3A0EF9C3F13E}" srcOrd="0" destOrd="0" presId="urn:microsoft.com/office/officeart/2005/8/layout/vList2"/>
    <dgm:cxn modelId="{4FA85ADD-AA58-4421-8A49-F17DA1C358F9}" srcId="{FA6459F5-899E-47D1-8E32-10F238DB7990}" destId="{DB3E3837-63B6-4A56-B1BF-9097C6CD3654}" srcOrd="4" destOrd="0" parTransId="{BD79C070-7AEC-4B6F-8E18-3928EB21E2F7}" sibTransId="{AB704789-163D-48A2-BC29-CF2DA5CDADDB}"/>
    <dgm:cxn modelId="{941A11E5-7EF6-49F8-80FE-C4D54706F7B9}" srcId="{FA6459F5-899E-47D1-8E32-10F238DB7990}" destId="{71F8ED9F-7E2B-4E59-9BBD-7D6E3DBA1C3D}" srcOrd="0" destOrd="0" parTransId="{E46ED997-02C1-4F13-A180-F9637699FA4F}" sibTransId="{E04EA241-37D3-43FC-BBCA-BDD0167CE946}"/>
    <dgm:cxn modelId="{870C2DEB-F4D1-4DFD-BCD8-764A43FEBBFE}" srcId="{FA6459F5-899E-47D1-8E32-10F238DB7990}" destId="{965C2C74-3B77-49C9-8904-A792C8A722F0}" srcOrd="3" destOrd="0" parTransId="{C7AC62CE-0F2B-402B-971D-E750C369F960}" sibTransId="{953D33D0-1209-482B-988C-49D7D7E26506}"/>
    <dgm:cxn modelId="{835AA4A9-17D2-4A56-9321-6BD19742FC10}" type="presParOf" srcId="{81A80B28-1373-42AB-82F1-3A0EF9C3F13E}" destId="{8AFBF781-7A8C-4C3B-9A63-668117C83394}" srcOrd="0" destOrd="0" presId="urn:microsoft.com/office/officeart/2005/8/layout/vList2"/>
    <dgm:cxn modelId="{9B33CF72-9E7D-40C5-8FFE-F3B04A5E3EB0}" type="presParOf" srcId="{81A80B28-1373-42AB-82F1-3A0EF9C3F13E}" destId="{73F24A6C-C8E2-4B6C-A68E-C6D4D3EA7CA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BE3E3-43E1-4ADE-99E0-476E6C7F20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6459F5-899E-47D1-8E32-10F238DB7990}">
      <dgm:prSet/>
      <dgm:spPr/>
      <dgm:t>
        <a:bodyPr/>
        <a:lstStyle/>
        <a:p>
          <a:r>
            <a:rPr lang="en-US" u="sng" baseline="0"/>
            <a:t>Indicators of success</a:t>
          </a:r>
          <a:endParaRPr lang="en-US"/>
        </a:p>
      </dgm:t>
    </dgm:pt>
    <dgm:pt modelId="{BBFD738F-EFCE-4170-B253-A9DDE7BED9E6}" type="parTrans" cxnId="{4C017F0A-C326-4573-BF49-7E0BAD9EF3EC}">
      <dgm:prSet/>
      <dgm:spPr/>
      <dgm:t>
        <a:bodyPr/>
        <a:lstStyle/>
        <a:p>
          <a:endParaRPr lang="en-US"/>
        </a:p>
      </dgm:t>
    </dgm:pt>
    <dgm:pt modelId="{0B5A2CF7-197B-4EB7-9028-9C370274877D}" type="sibTrans" cxnId="{4C017F0A-C326-4573-BF49-7E0BAD9EF3EC}">
      <dgm:prSet/>
      <dgm:spPr/>
      <dgm:t>
        <a:bodyPr/>
        <a:lstStyle/>
        <a:p>
          <a:endParaRPr lang="en-US"/>
        </a:p>
      </dgm:t>
    </dgm:pt>
    <dgm:pt modelId="{71F8ED9F-7E2B-4E59-9BBD-7D6E3DBA1C3D}">
      <dgm:prSet/>
      <dgm:spPr/>
      <dgm:t>
        <a:bodyPr/>
        <a:lstStyle/>
        <a:p>
          <a:r>
            <a:rPr lang="en-US" dirty="0"/>
            <a:t>Positive</a:t>
          </a:r>
          <a:r>
            <a:rPr lang="en-US" baseline="0" dirty="0"/>
            <a:t> language in class</a:t>
          </a:r>
          <a:endParaRPr lang="en-US" dirty="0"/>
        </a:p>
      </dgm:t>
    </dgm:pt>
    <dgm:pt modelId="{E46ED997-02C1-4F13-A180-F9637699FA4F}" type="parTrans" cxnId="{941A11E5-7EF6-49F8-80FE-C4D54706F7B9}">
      <dgm:prSet/>
      <dgm:spPr/>
      <dgm:t>
        <a:bodyPr/>
        <a:lstStyle/>
        <a:p>
          <a:endParaRPr lang="en-US"/>
        </a:p>
      </dgm:t>
    </dgm:pt>
    <dgm:pt modelId="{E04EA241-37D3-43FC-BBCA-BDD0167CE946}" type="sibTrans" cxnId="{941A11E5-7EF6-49F8-80FE-C4D54706F7B9}">
      <dgm:prSet/>
      <dgm:spPr/>
      <dgm:t>
        <a:bodyPr/>
        <a:lstStyle/>
        <a:p>
          <a:endParaRPr lang="en-US"/>
        </a:p>
      </dgm:t>
    </dgm:pt>
    <dgm:pt modelId="{4977E0DB-B613-40DA-B214-BE687EC8CB82}">
      <dgm:prSet/>
      <dgm:spPr/>
      <dgm:t>
        <a:bodyPr/>
        <a:lstStyle/>
        <a:p>
          <a:r>
            <a:rPr lang="en-US" dirty="0"/>
            <a:t>Greater peer engagement </a:t>
          </a:r>
        </a:p>
      </dgm:t>
    </dgm:pt>
    <dgm:pt modelId="{D8F55653-73FF-47BE-8197-6726E88E71CD}" type="parTrans" cxnId="{41689076-EFA3-49C8-BD57-8501593878BB}">
      <dgm:prSet/>
      <dgm:spPr/>
      <dgm:t>
        <a:bodyPr/>
        <a:lstStyle/>
        <a:p>
          <a:endParaRPr lang="en-US"/>
        </a:p>
      </dgm:t>
    </dgm:pt>
    <dgm:pt modelId="{5DBDEE25-D2B4-4318-999A-5D467D1CFCFB}" type="sibTrans" cxnId="{41689076-EFA3-49C8-BD57-8501593878BB}">
      <dgm:prSet/>
      <dgm:spPr/>
      <dgm:t>
        <a:bodyPr/>
        <a:lstStyle/>
        <a:p>
          <a:endParaRPr lang="en-US"/>
        </a:p>
      </dgm:t>
    </dgm:pt>
    <dgm:pt modelId="{9ABA33C9-3D60-43D6-97D0-32A471A23C24}">
      <dgm:prSet/>
      <dgm:spPr/>
      <dgm:t>
        <a:bodyPr/>
        <a:lstStyle/>
        <a:p>
          <a:r>
            <a:rPr lang="en-US" baseline="0" dirty="0"/>
            <a:t>Fewer office referrals</a:t>
          </a:r>
          <a:endParaRPr lang="en-US" dirty="0"/>
        </a:p>
      </dgm:t>
    </dgm:pt>
    <dgm:pt modelId="{5260472C-0CF4-4B64-A401-D751B9DFFB43}" type="parTrans" cxnId="{46345166-509E-42BA-853C-3DFDA6E79955}">
      <dgm:prSet/>
      <dgm:spPr/>
      <dgm:t>
        <a:bodyPr/>
        <a:lstStyle/>
        <a:p>
          <a:endParaRPr lang="en-US"/>
        </a:p>
      </dgm:t>
    </dgm:pt>
    <dgm:pt modelId="{97B0DDE2-F81C-4B14-97F3-5012FA6B3246}" type="sibTrans" cxnId="{46345166-509E-42BA-853C-3DFDA6E79955}">
      <dgm:prSet/>
      <dgm:spPr/>
      <dgm:t>
        <a:bodyPr/>
        <a:lstStyle/>
        <a:p>
          <a:endParaRPr lang="en-US"/>
        </a:p>
      </dgm:t>
    </dgm:pt>
    <dgm:pt modelId="{DB3E3837-63B6-4A56-B1BF-9097C6CD3654}">
      <dgm:prSet/>
      <dgm:spPr/>
      <dgm:t>
        <a:bodyPr/>
        <a:lstStyle/>
        <a:p>
          <a:r>
            <a:rPr lang="en-US" baseline="0" dirty="0"/>
            <a:t>Improved results on Our school survey</a:t>
          </a:r>
          <a:endParaRPr lang="en-US" dirty="0"/>
        </a:p>
      </dgm:t>
    </dgm:pt>
    <dgm:pt modelId="{BD79C070-7AEC-4B6F-8E18-3928EB21E2F7}" type="parTrans" cxnId="{4FA85ADD-AA58-4421-8A49-F17DA1C358F9}">
      <dgm:prSet/>
      <dgm:spPr/>
      <dgm:t>
        <a:bodyPr/>
        <a:lstStyle/>
        <a:p>
          <a:endParaRPr lang="en-US"/>
        </a:p>
      </dgm:t>
    </dgm:pt>
    <dgm:pt modelId="{AB704789-163D-48A2-BC29-CF2DA5CDADDB}" type="sibTrans" cxnId="{4FA85ADD-AA58-4421-8A49-F17DA1C358F9}">
      <dgm:prSet/>
      <dgm:spPr/>
      <dgm:t>
        <a:bodyPr/>
        <a:lstStyle/>
        <a:p>
          <a:endParaRPr lang="en-US"/>
        </a:p>
      </dgm:t>
    </dgm:pt>
    <dgm:pt modelId="{4DC4EFA5-6C6C-4958-B431-7230989EEDFB}">
      <dgm:prSet/>
      <dgm:spPr/>
      <dgm:t>
        <a:bodyPr/>
        <a:lstStyle/>
        <a:p>
          <a:r>
            <a:rPr lang="en-US" baseline="0" dirty="0"/>
            <a:t>Decrease behavior interventions</a:t>
          </a:r>
          <a:endParaRPr lang="en-US" dirty="0"/>
        </a:p>
      </dgm:t>
    </dgm:pt>
    <dgm:pt modelId="{D8F6D8CC-CEB3-44E5-8465-A500B8ACD38F}" type="parTrans" cxnId="{035BCF66-7861-481F-A77B-E462BAA2AE1C}">
      <dgm:prSet/>
      <dgm:spPr/>
      <dgm:t>
        <a:bodyPr/>
        <a:lstStyle/>
        <a:p>
          <a:endParaRPr lang="en-US"/>
        </a:p>
      </dgm:t>
    </dgm:pt>
    <dgm:pt modelId="{0E9BD738-2CF4-400C-95DF-A3EDA21961ED}" type="sibTrans" cxnId="{035BCF66-7861-481F-A77B-E462BAA2AE1C}">
      <dgm:prSet/>
      <dgm:spPr/>
      <dgm:t>
        <a:bodyPr/>
        <a:lstStyle/>
        <a:p>
          <a:endParaRPr lang="en-US"/>
        </a:p>
      </dgm:t>
    </dgm:pt>
    <dgm:pt modelId="{E7B1BC05-9B6A-4C92-A97E-5C79D45428A4}">
      <dgm:prSet/>
      <dgm:spPr/>
      <dgm:t>
        <a:bodyPr/>
        <a:lstStyle/>
        <a:p>
          <a:r>
            <a:rPr lang="en-US" baseline="0" dirty="0"/>
            <a:t>Improved attendance</a:t>
          </a:r>
          <a:endParaRPr lang="en-US" dirty="0"/>
        </a:p>
      </dgm:t>
    </dgm:pt>
    <dgm:pt modelId="{D5A5AC96-7BAF-4C2E-B882-75C376C86022}" type="parTrans" cxnId="{BC2AD2C5-019B-475F-B7D6-B45AE447C15D}">
      <dgm:prSet/>
      <dgm:spPr/>
      <dgm:t>
        <a:bodyPr/>
        <a:lstStyle/>
        <a:p>
          <a:endParaRPr lang="en-US"/>
        </a:p>
      </dgm:t>
    </dgm:pt>
    <dgm:pt modelId="{8A82812A-AE4B-4BC7-90F4-1513099E323F}" type="sibTrans" cxnId="{BC2AD2C5-019B-475F-B7D6-B45AE447C15D}">
      <dgm:prSet/>
      <dgm:spPr/>
      <dgm:t>
        <a:bodyPr/>
        <a:lstStyle/>
        <a:p>
          <a:endParaRPr lang="en-US"/>
        </a:p>
      </dgm:t>
    </dgm:pt>
    <dgm:pt modelId="{81A80B28-1373-42AB-82F1-3A0EF9C3F13E}" type="pres">
      <dgm:prSet presAssocID="{468BE3E3-43E1-4ADE-99E0-476E6C7F207E}" presName="linear" presStyleCnt="0">
        <dgm:presLayoutVars>
          <dgm:animLvl val="lvl"/>
          <dgm:resizeHandles val="exact"/>
        </dgm:presLayoutVars>
      </dgm:prSet>
      <dgm:spPr/>
    </dgm:pt>
    <dgm:pt modelId="{8AFBF781-7A8C-4C3B-9A63-668117C83394}" type="pres">
      <dgm:prSet presAssocID="{FA6459F5-899E-47D1-8E32-10F238DB799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3F24A6C-C8E2-4B6C-A68E-C6D4D3EA7CA4}" type="pres">
      <dgm:prSet presAssocID="{FA6459F5-899E-47D1-8E32-10F238DB799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C017F0A-C326-4573-BF49-7E0BAD9EF3EC}" srcId="{468BE3E3-43E1-4ADE-99E0-476E6C7F207E}" destId="{FA6459F5-899E-47D1-8E32-10F238DB7990}" srcOrd="0" destOrd="0" parTransId="{BBFD738F-EFCE-4170-B253-A9DDE7BED9E6}" sibTransId="{0B5A2CF7-197B-4EB7-9028-9C370274877D}"/>
    <dgm:cxn modelId="{36997B13-A14C-49EB-8BEB-41455244CB3A}" type="presOf" srcId="{9ABA33C9-3D60-43D6-97D0-32A471A23C24}" destId="{73F24A6C-C8E2-4B6C-A68E-C6D4D3EA7CA4}" srcOrd="0" destOrd="2" presId="urn:microsoft.com/office/officeart/2005/8/layout/vList2"/>
    <dgm:cxn modelId="{703DCC60-057A-4938-9F15-A886BD47ACF7}" type="presOf" srcId="{FA6459F5-899E-47D1-8E32-10F238DB7990}" destId="{8AFBF781-7A8C-4C3B-9A63-668117C83394}" srcOrd="0" destOrd="0" presId="urn:microsoft.com/office/officeart/2005/8/layout/vList2"/>
    <dgm:cxn modelId="{46345166-509E-42BA-853C-3DFDA6E79955}" srcId="{FA6459F5-899E-47D1-8E32-10F238DB7990}" destId="{9ABA33C9-3D60-43D6-97D0-32A471A23C24}" srcOrd="2" destOrd="0" parTransId="{5260472C-0CF4-4B64-A401-D751B9DFFB43}" sibTransId="{97B0DDE2-F81C-4B14-97F3-5012FA6B3246}"/>
    <dgm:cxn modelId="{035BCF66-7861-481F-A77B-E462BAA2AE1C}" srcId="{FA6459F5-899E-47D1-8E32-10F238DB7990}" destId="{4DC4EFA5-6C6C-4958-B431-7230989EEDFB}" srcOrd="3" destOrd="0" parTransId="{D8F6D8CC-CEB3-44E5-8465-A500B8ACD38F}" sibTransId="{0E9BD738-2CF4-400C-95DF-A3EDA21961ED}"/>
    <dgm:cxn modelId="{00865671-9BB6-42CB-BACF-49944556E0F2}" type="presOf" srcId="{DB3E3837-63B6-4A56-B1BF-9097C6CD3654}" destId="{73F24A6C-C8E2-4B6C-A68E-C6D4D3EA7CA4}" srcOrd="0" destOrd="5" presId="urn:microsoft.com/office/officeart/2005/8/layout/vList2"/>
    <dgm:cxn modelId="{41689076-EFA3-49C8-BD57-8501593878BB}" srcId="{FA6459F5-899E-47D1-8E32-10F238DB7990}" destId="{4977E0DB-B613-40DA-B214-BE687EC8CB82}" srcOrd="1" destOrd="0" parTransId="{D8F55653-73FF-47BE-8197-6726E88E71CD}" sibTransId="{5DBDEE25-D2B4-4318-999A-5D467D1CFCFB}"/>
    <dgm:cxn modelId="{789C5498-8BB1-46B9-A644-D7FD16A495D6}" type="presOf" srcId="{E7B1BC05-9B6A-4C92-A97E-5C79D45428A4}" destId="{73F24A6C-C8E2-4B6C-A68E-C6D4D3EA7CA4}" srcOrd="0" destOrd="4" presId="urn:microsoft.com/office/officeart/2005/8/layout/vList2"/>
    <dgm:cxn modelId="{BE368C9B-C768-4149-9EE9-5520A595841A}" type="presOf" srcId="{4DC4EFA5-6C6C-4958-B431-7230989EEDFB}" destId="{73F24A6C-C8E2-4B6C-A68E-C6D4D3EA7CA4}" srcOrd="0" destOrd="3" presId="urn:microsoft.com/office/officeart/2005/8/layout/vList2"/>
    <dgm:cxn modelId="{65C2B4AA-DEC0-4E82-8636-0387984B4B9F}" type="presOf" srcId="{71F8ED9F-7E2B-4E59-9BBD-7D6E3DBA1C3D}" destId="{73F24A6C-C8E2-4B6C-A68E-C6D4D3EA7CA4}" srcOrd="0" destOrd="0" presId="urn:microsoft.com/office/officeart/2005/8/layout/vList2"/>
    <dgm:cxn modelId="{078856C3-EFF4-4186-8672-74C57C4BDCA6}" type="presOf" srcId="{4977E0DB-B613-40DA-B214-BE687EC8CB82}" destId="{73F24A6C-C8E2-4B6C-A68E-C6D4D3EA7CA4}" srcOrd="0" destOrd="1" presId="urn:microsoft.com/office/officeart/2005/8/layout/vList2"/>
    <dgm:cxn modelId="{BC2AD2C5-019B-475F-B7D6-B45AE447C15D}" srcId="{FA6459F5-899E-47D1-8E32-10F238DB7990}" destId="{E7B1BC05-9B6A-4C92-A97E-5C79D45428A4}" srcOrd="4" destOrd="0" parTransId="{D5A5AC96-7BAF-4C2E-B882-75C376C86022}" sibTransId="{8A82812A-AE4B-4BC7-90F4-1513099E323F}"/>
    <dgm:cxn modelId="{7B1A49D0-4A4A-4296-9F41-488657839DFA}" type="presOf" srcId="{468BE3E3-43E1-4ADE-99E0-476E6C7F207E}" destId="{81A80B28-1373-42AB-82F1-3A0EF9C3F13E}" srcOrd="0" destOrd="0" presId="urn:microsoft.com/office/officeart/2005/8/layout/vList2"/>
    <dgm:cxn modelId="{4FA85ADD-AA58-4421-8A49-F17DA1C358F9}" srcId="{FA6459F5-899E-47D1-8E32-10F238DB7990}" destId="{DB3E3837-63B6-4A56-B1BF-9097C6CD3654}" srcOrd="5" destOrd="0" parTransId="{BD79C070-7AEC-4B6F-8E18-3928EB21E2F7}" sibTransId="{AB704789-163D-48A2-BC29-CF2DA5CDADDB}"/>
    <dgm:cxn modelId="{941A11E5-7EF6-49F8-80FE-C4D54706F7B9}" srcId="{FA6459F5-899E-47D1-8E32-10F238DB7990}" destId="{71F8ED9F-7E2B-4E59-9BBD-7D6E3DBA1C3D}" srcOrd="0" destOrd="0" parTransId="{E46ED997-02C1-4F13-A180-F9637699FA4F}" sibTransId="{E04EA241-37D3-43FC-BBCA-BDD0167CE946}"/>
    <dgm:cxn modelId="{835AA4A9-17D2-4A56-9321-6BD19742FC10}" type="presParOf" srcId="{81A80B28-1373-42AB-82F1-3A0EF9C3F13E}" destId="{8AFBF781-7A8C-4C3B-9A63-668117C83394}" srcOrd="0" destOrd="0" presId="urn:microsoft.com/office/officeart/2005/8/layout/vList2"/>
    <dgm:cxn modelId="{9B33CF72-9E7D-40C5-8FFE-F3B04A5E3EB0}" type="presParOf" srcId="{81A80B28-1373-42AB-82F1-3A0EF9C3F13E}" destId="{73F24A6C-C8E2-4B6C-A68E-C6D4D3EA7CA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BF781-7A8C-4C3B-9A63-668117C83394}">
      <dsp:nvSpPr>
        <dsp:cNvPr id="0" name=""/>
        <dsp:cNvSpPr/>
      </dsp:nvSpPr>
      <dsp:spPr>
        <a:xfrm>
          <a:off x="0" y="13274"/>
          <a:ext cx="508871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sng" kern="1200" baseline="0"/>
            <a:t>Indicators of success</a:t>
          </a:r>
          <a:endParaRPr lang="en-US" sz="3200" kern="1200"/>
        </a:p>
      </dsp:txBody>
      <dsp:txXfrm>
        <a:off x="37467" y="50741"/>
        <a:ext cx="5013780" cy="692586"/>
      </dsp:txXfrm>
    </dsp:sp>
    <dsp:sp modelId="{73F24A6C-C8E2-4B6C-A68E-C6D4D3EA7CA4}">
      <dsp:nvSpPr>
        <dsp:cNvPr id="0" name=""/>
        <dsp:cNvSpPr/>
      </dsp:nvSpPr>
      <dsp:spPr>
        <a:xfrm>
          <a:off x="0" y="780794"/>
          <a:ext cx="5088714" cy="251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67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baseline="0"/>
            <a:t>Improved attendance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baseline="0"/>
            <a:t>Participation in class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baseline="0"/>
            <a:t>Participation in school activities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baseline="0"/>
            <a:t>Greater Academic success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baseline="0"/>
            <a:t>Improved results on Our school survey</a:t>
          </a:r>
          <a:endParaRPr lang="en-US" sz="2500" kern="1200"/>
        </a:p>
      </dsp:txBody>
      <dsp:txXfrm>
        <a:off x="0" y="780794"/>
        <a:ext cx="5088714" cy="251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BF781-7A8C-4C3B-9A63-668117C83394}">
      <dsp:nvSpPr>
        <dsp:cNvPr id="0" name=""/>
        <dsp:cNvSpPr/>
      </dsp:nvSpPr>
      <dsp:spPr>
        <a:xfrm>
          <a:off x="0" y="189584"/>
          <a:ext cx="508871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baseline="0"/>
            <a:t>Indicators of success</a:t>
          </a:r>
          <a:endParaRPr lang="en-US" sz="2800" kern="1200"/>
        </a:p>
      </dsp:txBody>
      <dsp:txXfrm>
        <a:off x="32784" y="222368"/>
        <a:ext cx="5023146" cy="606012"/>
      </dsp:txXfrm>
    </dsp:sp>
    <dsp:sp modelId="{73F24A6C-C8E2-4B6C-A68E-C6D4D3EA7CA4}">
      <dsp:nvSpPr>
        <dsp:cNvPr id="0" name=""/>
        <dsp:cNvSpPr/>
      </dsp:nvSpPr>
      <dsp:spPr>
        <a:xfrm>
          <a:off x="0" y="861164"/>
          <a:ext cx="5088714" cy="226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6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Positive</a:t>
          </a:r>
          <a:r>
            <a:rPr lang="en-US" sz="2200" kern="1200" baseline="0" dirty="0"/>
            <a:t> language in class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Greater peer engagement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baseline="0" dirty="0"/>
            <a:t>Fewer office referrals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baseline="0" dirty="0"/>
            <a:t>Decrease behavior interventions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baseline="0" dirty="0"/>
            <a:t>Improved attendance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baseline="0" dirty="0"/>
            <a:t>Improved results on Our school survey</a:t>
          </a:r>
          <a:endParaRPr lang="en-US" sz="2200" kern="1200" dirty="0"/>
        </a:p>
      </dsp:txBody>
      <dsp:txXfrm>
        <a:off x="0" y="861164"/>
        <a:ext cx="5088714" cy="2260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0DA51D-18E6-4395-AEC7-F7039B49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CB3FB0-348A-4134-B016-30C6290E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67" y="0"/>
            <a:ext cx="7107594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FCBDB6F-C124-4B4D-98D4-3BC18A37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61" y="0"/>
            <a:ext cx="675601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101" y="645619"/>
            <a:ext cx="4424681" cy="1806065"/>
          </a:xfrm>
        </p:spPr>
        <p:txBody>
          <a:bodyPr>
            <a:normAutofit fontScale="90000"/>
          </a:bodyPr>
          <a:lstStyle/>
          <a:p>
            <a:r>
              <a:rPr lang="en-CA" dirty="0"/>
              <a:t>Welcome  </a:t>
            </a:r>
            <a:br>
              <a:rPr lang="en-CA" dirty="0"/>
            </a:br>
            <a:endParaRPr lang="fr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67E3D6-0E8D-47F5-9204-6482491A9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0732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7B9688-1AE4-4AB4-A6F2-E1B20081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62454"/>
            <a:ext cx="670909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E19719-0ED7-4B9D-9389-56FE1D10C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188" y="450792"/>
            <a:ext cx="4171517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7CF6A-61DE-4B2A-8DDA-8A9A4AE45A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8030749" y="1549184"/>
            <a:ext cx="3697956" cy="27919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8C8718-15A0-4B51-8DE9-DFD10C5FBAEF}"/>
              </a:ext>
            </a:extLst>
          </p:cNvPr>
          <p:cNvSpPr txBox="1"/>
          <p:nvPr/>
        </p:nvSpPr>
        <p:spPr>
          <a:xfrm>
            <a:off x="2110080" y="1464364"/>
            <a:ext cx="179485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PSSC 2020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Claudine Dionne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Beth Boyd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Leah Allen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Sandra Hudson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Trisha Perley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Jessica Post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Tanya Adams </a:t>
            </a:r>
          </a:p>
          <a:p>
            <a:pPr algn="ctr"/>
            <a:endParaRPr lang="en-US" dirty="0"/>
          </a:p>
          <a:p>
            <a:pPr algn="ctr"/>
            <a:r>
              <a:rPr lang="en-US"/>
              <a:t>Tracey Brown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6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566" y="-164892"/>
            <a:ext cx="11043822" cy="561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At PAMS, we create a positive learning environment that promotes a sense of belonging and resiliency for ALL. </a:t>
            </a:r>
            <a:endParaRPr lang="fr-CA" sz="4000" dirty="0">
              <a:solidFill>
                <a:srgbClr val="7030A0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4901">
            <a:off x="3561978" y="407593"/>
            <a:ext cx="3618427" cy="20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0DA51D-18E6-4395-AEC7-F7039B49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CB3FB0-348A-4134-B016-30C6290E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67" y="0"/>
            <a:ext cx="7107594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FCBDB6F-C124-4B4D-98D4-3BC18A37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61" y="0"/>
            <a:ext cx="675601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67E3D6-0E8D-47F5-9204-6482491A9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0732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7B9688-1AE4-4AB4-A6F2-E1B20081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62454"/>
            <a:ext cx="670909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E19719-0ED7-4B9D-9389-56FE1D10C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188" y="450792"/>
            <a:ext cx="4171517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7CF6A-61DE-4B2A-8DDA-8A9A4AE45A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7798182" y="2030031"/>
            <a:ext cx="3697956" cy="27919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36D90B-A6D7-4BB0-B4AE-F80CD76C44EE}"/>
              </a:ext>
            </a:extLst>
          </p:cNvPr>
          <p:cNvSpPr txBox="1"/>
          <p:nvPr/>
        </p:nvSpPr>
        <p:spPr>
          <a:xfrm>
            <a:off x="1516185" y="1133230"/>
            <a:ext cx="45798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</a:p>
          <a:p>
            <a:endParaRPr lang="en-US" dirty="0"/>
          </a:p>
          <a:p>
            <a:r>
              <a:rPr lang="en-US" sz="2800" dirty="0"/>
              <a:t>To increase student / staff  connectedness.</a:t>
            </a:r>
          </a:p>
          <a:p>
            <a:endParaRPr lang="en-US" sz="2800" dirty="0"/>
          </a:p>
          <a:p>
            <a:r>
              <a:rPr lang="en-US" sz="2800" dirty="0"/>
              <a:t>To decrease incidents of conflict. 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2E114A0-6313-441F-868E-2E7C3194E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-286001" y="937804"/>
            <a:ext cx="3298226" cy="550333"/>
          </a:xfrm>
        </p:spPr>
        <p:txBody>
          <a:bodyPr/>
          <a:lstStyle/>
          <a:p>
            <a:r>
              <a:rPr lang="en-US" dirty="0"/>
              <a:t>The school Plan</a:t>
            </a:r>
          </a:p>
        </p:txBody>
      </p:sp>
    </p:spTree>
    <p:extLst>
      <p:ext uri="{BB962C8B-B14F-4D97-AF65-F5344CB8AC3E}">
        <p14:creationId xmlns:p14="http://schemas.microsoft.com/office/powerpoint/2010/main" val="32419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DF3D-0ECA-460E-91C4-EFB88C7B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987062"/>
          </a:xfrm>
        </p:spPr>
        <p:txBody>
          <a:bodyPr>
            <a:normAutofit/>
          </a:bodyPr>
          <a:lstStyle/>
          <a:p>
            <a:r>
              <a:rPr lang="en-US" sz="4000" dirty="0"/>
              <a:t>1. To increase student / staff  connectedness.</a:t>
            </a:r>
            <a:br>
              <a:rPr lang="en-US" sz="5400" dirty="0"/>
            </a:br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761CCC1-4ACE-4B95-AA40-AB3C3077BF3E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85800" y="2063396"/>
          <a:ext cx="5088714" cy="331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0A0E2-6408-4FC3-83A4-7DF899623DD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Strategies</a:t>
            </a:r>
          </a:p>
          <a:p>
            <a:r>
              <a:rPr lang="en-US" b="1" dirty="0"/>
              <a:t>Student leadership </a:t>
            </a:r>
          </a:p>
          <a:p>
            <a:r>
              <a:rPr lang="en-US" b="1" dirty="0"/>
              <a:t>Build Class identity</a:t>
            </a:r>
          </a:p>
          <a:p>
            <a:r>
              <a:rPr lang="en-US" b="1" dirty="0"/>
              <a:t>Classroom meetings</a:t>
            </a:r>
          </a:p>
          <a:p>
            <a:r>
              <a:rPr lang="en-US" b="1" dirty="0"/>
              <a:t>PBIS celebrations  </a:t>
            </a:r>
          </a:p>
          <a:p>
            <a:r>
              <a:rPr lang="en-US" b="1" dirty="0"/>
              <a:t>School wide virtual celebrations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3710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DF3D-0ECA-460E-91C4-EFB88C7B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987062"/>
          </a:xfrm>
        </p:spPr>
        <p:txBody>
          <a:bodyPr>
            <a:normAutofit/>
          </a:bodyPr>
          <a:lstStyle/>
          <a:p>
            <a:r>
              <a:rPr lang="en-US" sz="4000" dirty="0"/>
              <a:t>2.  To Decrease conflicts</a:t>
            </a:r>
            <a:br>
              <a:rPr lang="en-US" sz="5400" dirty="0"/>
            </a:br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761CCC1-4ACE-4B95-AA40-AB3C3077BF3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39528500"/>
              </p:ext>
            </p:extLst>
          </p:nvPr>
        </p:nvGraphicFramePr>
        <p:xfrm>
          <a:off x="685800" y="2063396"/>
          <a:ext cx="5088714" cy="331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0A0E2-6408-4FC3-83A4-7DF899623DD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Strategies</a:t>
            </a:r>
          </a:p>
          <a:p>
            <a:r>
              <a:rPr lang="en-US" b="1" dirty="0"/>
              <a:t>Prevention strategies – outlets / escapes</a:t>
            </a:r>
          </a:p>
          <a:p>
            <a:r>
              <a:rPr lang="en-US" b="1" dirty="0"/>
              <a:t>Virtual connections with others</a:t>
            </a:r>
          </a:p>
          <a:p>
            <a:r>
              <a:rPr lang="en-US" b="1" dirty="0"/>
              <a:t>Responsible decision making – ethic / safety / social norms</a:t>
            </a:r>
          </a:p>
          <a:p>
            <a:r>
              <a:rPr lang="en-US" b="1" dirty="0"/>
              <a:t>Safe choices for self, others and school</a:t>
            </a:r>
          </a:p>
          <a:p>
            <a:r>
              <a:rPr lang="en-US" b="1" dirty="0"/>
              <a:t>Self management / self awareness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3829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84C5-E995-4DCE-9074-C1D8D948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5400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76FEE-1030-453D-8280-2114D4EA7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954" y="414337"/>
            <a:ext cx="76485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67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0DA51D-18E6-4395-AEC7-F7039B49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CB3FB0-348A-4134-B016-30C6290E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67" y="0"/>
            <a:ext cx="7107594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FCBDB6F-C124-4B4D-98D4-3BC18A37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61" y="0"/>
            <a:ext cx="675601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67E3D6-0E8D-47F5-9204-6482491A9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0732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7B9688-1AE4-4AB4-A6F2-E1B20081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62454"/>
            <a:ext cx="670909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E19719-0ED7-4B9D-9389-56FE1D10C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188" y="450792"/>
            <a:ext cx="4171517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36D90B-A6D7-4BB0-B4AE-F80CD76C44EE}"/>
              </a:ext>
            </a:extLst>
          </p:cNvPr>
          <p:cNvSpPr txBox="1"/>
          <p:nvPr/>
        </p:nvSpPr>
        <p:spPr>
          <a:xfrm>
            <a:off x="1516185" y="1133230"/>
            <a:ext cx="457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</a:p>
          <a:p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2E114A0-6313-441F-868E-2E7C3194E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240649" y="768283"/>
            <a:ext cx="3298226" cy="55033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Fundraising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E54438-8705-48D4-BA84-7DA7CD541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14" y="1356078"/>
            <a:ext cx="3950663" cy="3820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E649AA-7451-454A-9C78-6209363AF99F}"/>
              </a:ext>
            </a:extLst>
          </p:cNvPr>
          <p:cNvSpPr txBox="1"/>
          <p:nvPr/>
        </p:nvSpPr>
        <p:spPr>
          <a:xfrm>
            <a:off x="1516185" y="2226364"/>
            <a:ext cx="3270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Nov. 2 – Nov. 13 </a:t>
            </a:r>
          </a:p>
          <a:p>
            <a:endParaRPr lang="en-US" sz="2800" dirty="0"/>
          </a:p>
          <a:p>
            <a:r>
              <a:rPr lang="en-US" sz="2800" dirty="0"/>
              <a:t>6 inch pots - $10 </a:t>
            </a:r>
          </a:p>
          <a:p>
            <a:endParaRPr lang="en-US" sz="2800" dirty="0"/>
          </a:p>
          <a:p>
            <a:r>
              <a:rPr lang="en-US" sz="2800" dirty="0"/>
              <a:t>3.20 profit per pot</a:t>
            </a:r>
          </a:p>
        </p:txBody>
      </p:sp>
    </p:spTree>
    <p:extLst>
      <p:ext uri="{BB962C8B-B14F-4D97-AF65-F5344CB8AC3E}">
        <p14:creationId xmlns:p14="http://schemas.microsoft.com/office/powerpoint/2010/main" val="925885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0DA51D-18E6-4395-AEC7-F7039B49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CB3FB0-348A-4134-B016-30C6290E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67" y="0"/>
            <a:ext cx="7107594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FCBDB6F-C124-4B4D-98D4-3BC18A37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61" y="0"/>
            <a:ext cx="675601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67E3D6-0E8D-47F5-9204-6482491A9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0732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7B9688-1AE4-4AB4-A6F2-E1B20081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62454"/>
            <a:ext cx="670909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E19719-0ED7-4B9D-9389-56FE1D10C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188" y="450792"/>
            <a:ext cx="4171517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36D90B-A6D7-4BB0-B4AE-F80CD76C44EE}"/>
              </a:ext>
            </a:extLst>
          </p:cNvPr>
          <p:cNvSpPr txBox="1"/>
          <p:nvPr/>
        </p:nvSpPr>
        <p:spPr>
          <a:xfrm>
            <a:off x="1516185" y="1133230"/>
            <a:ext cx="457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</a:p>
          <a:p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62E114A0-6313-441F-868E-2E7C3194E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240649" y="768283"/>
            <a:ext cx="3298226" cy="55033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Fundraising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649AA-7451-454A-9C78-6209363AF99F}"/>
              </a:ext>
            </a:extLst>
          </p:cNvPr>
          <p:cNvSpPr txBox="1"/>
          <p:nvPr/>
        </p:nvSpPr>
        <p:spPr>
          <a:xfrm>
            <a:off x="1516185" y="2226364"/>
            <a:ext cx="3270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Nov. 2 – Nov. 13 </a:t>
            </a:r>
          </a:p>
          <a:p>
            <a:endParaRPr lang="en-US" sz="2800" dirty="0"/>
          </a:p>
          <a:p>
            <a:r>
              <a:rPr lang="en-US" sz="2800" dirty="0"/>
              <a:t>6 inch pots - $10 </a:t>
            </a:r>
          </a:p>
          <a:p>
            <a:endParaRPr lang="en-US" sz="2800" dirty="0"/>
          </a:p>
          <a:p>
            <a:r>
              <a:rPr lang="en-US" sz="2800" dirty="0"/>
              <a:t>3.20 profit per pot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C02C92-5818-4631-8482-3F59C0A6B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5" y="682352"/>
            <a:ext cx="5966386" cy="41722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B6EA9-BA4F-4F81-BCCC-D989C043F815}"/>
              </a:ext>
            </a:extLst>
          </p:cNvPr>
          <p:cNvSpPr txBox="1"/>
          <p:nvPr/>
        </p:nvSpPr>
        <p:spPr>
          <a:xfrm>
            <a:off x="8534400" y="1609724"/>
            <a:ext cx="2552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Thoughts? </a:t>
            </a:r>
          </a:p>
          <a:p>
            <a:endParaRPr lang="en-US" sz="3200" dirty="0"/>
          </a:p>
          <a:p>
            <a:r>
              <a:rPr lang="en-US" sz="3200" dirty="0"/>
              <a:t>3 bags of soup for $30 </a:t>
            </a:r>
          </a:p>
          <a:p>
            <a:endParaRPr lang="en-US" sz="3200" dirty="0"/>
          </a:p>
          <a:p>
            <a:r>
              <a:rPr lang="en-US" sz="3200" dirty="0"/>
              <a:t>Profit $7.50 </a:t>
            </a:r>
          </a:p>
        </p:txBody>
      </p:sp>
    </p:spTree>
    <p:extLst>
      <p:ext uri="{BB962C8B-B14F-4D97-AF65-F5344CB8AC3E}">
        <p14:creationId xmlns:p14="http://schemas.microsoft.com/office/powerpoint/2010/main" val="2243232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84C5-E995-4DCE-9074-C1D8D948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488F-F79E-44E5-B0C0-82A959B552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7400" y="1320934"/>
            <a:ext cx="10394707" cy="3311189"/>
          </a:xfrm>
        </p:spPr>
        <p:txBody>
          <a:bodyPr/>
          <a:lstStyle/>
          <a:p>
            <a:r>
              <a:rPr lang="en-US" dirty="0"/>
              <a:t>December</a:t>
            </a:r>
          </a:p>
          <a:p>
            <a:r>
              <a:rPr lang="en-US" dirty="0"/>
              <a:t>February</a:t>
            </a:r>
          </a:p>
          <a:p>
            <a:r>
              <a:rPr lang="en-US" dirty="0"/>
              <a:t>April </a:t>
            </a:r>
          </a:p>
          <a:p>
            <a:r>
              <a:rPr lang="en-US" dirty="0"/>
              <a:t>June </a:t>
            </a:r>
          </a:p>
        </p:txBody>
      </p:sp>
    </p:spTree>
    <p:extLst>
      <p:ext uri="{BB962C8B-B14F-4D97-AF65-F5344CB8AC3E}">
        <p14:creationId xmlns:p14="http://schemas.microsoft.com/office/powerpoint/2010/main" val="2029291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C2C4-4DE1-41BC-91C0-B2A098AF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Principal’s report – 189 students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71FB3-1972-4F9A-AFBB-B165A896A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913606"/>
            <a:ext cx="9791700" cy="29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8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4E28-6941-43E9-B718-1C13F956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5968F-6E14-405F-AC69-34DB718FC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Classes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4A753-65D7-4237-A80A-3271910A54F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3 grade 6 </a:t>
            </a:r>
          </a:p>
          <a:p>
            <a:r>
              <a:rPr lang="en-US" dirty="0"/>
              <a:t>3 grade 7 </a:t>
            </a:r>
          </a:p>
          <a:p>
            <a:r>
              <a:rPr lang="en-US" dirty="0"/>
              <a:t>1 grade 7/ 8 </a:t>
            </a:r>
          </a:p>
          <a:p>
            <a:r>
              <a:rPr lang="en-US" dirty="0"/>
              <a:t>2 grade 8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5F3B2-FC04-45E5-AC3A-84D87FC63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Teachers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5DC47C-85E8-4DCF-8E91-673FAFE7E46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15 Full time </a:t>
            </a:r>
          </a:p>
          <a:p>
            <a:r>
              <a:rPr lang="en-US" dirty="0"/>
              <a:t>1 part time teacher </a:t>
            </a:r>
          </a:p>
          <a:p>
            <a:endParaRPr lang="en-US" dirty="0"/>
          </a:p>
          <a:p>
            <a:r>
              <a:rPr lang="en-US" dirty="0"/>
              <a:t>1 change in Staff -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85E4AE-BC1D-401B-8680-A586EB14A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Educational Assistants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13A5C8-0D66-422F-B9EE-C24474838170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10 District Educational Assistants </a:t>
            </a:r>
          </a:p>
          <a:p>
            <a:r>
              <a:rPr lang="en-US" dirty="0"/>
              <a:t>2 First National Academic Support </a:t>
            </a:r>
          </a:p>
          <a:p>
            <a:r>
              <a:rPr lang="en-US" dirty="0"/>
              <a:t>1 Cultural Liaison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136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A400B-3C1A-49B9-BDC6-D32C4BC1B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970267" y="321733"/>
            <a:ext cx="7964307" cy="507724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94D384-5F7B-4954-A0B4-B383C038100A}"/>
              </a:ext>
            </a:extLst>
          </p:cNvPr>
          <p:cNvCxnSpPr>
            <a:cxnSpLocks/>
          </p:cNvCxnSpPr>
          <p:nvPr/>
        </p:nvCxnSpPr>
        <p:spPr>
          <a:xfrm>
            <a:off x="797169" y="523631"/>
            <a:ext cx="3703760" cy="48333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04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A8CEA5-40B2-424D-9AA4-1026F8B65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691" y="1581271"/>
            <a:ext cx="9000088" cy="25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5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602" y="284085"/>
            <a:ext cx="7513532" cy="788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Agenda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 to Order: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Election of Officers: new members \  chair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Approval of the Agenda: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Approval of the Minutes from Previous Meeting: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 Arising from the Minutes: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Business: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 Plan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 Improvement Plan (SIP) &amp; PLWEP positive learning working plan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Update on fundraising activities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Dates for meeting for the year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Principal report: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Correspondence: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Closing Comments: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CA" sz="2800" dirty="0"/>
          </a:p>
          <a:p>
            <a:pPr marL="457200" indent="-457200">
              <a:buFontTx/>
              <a:buChar char="-"/>
            </a:pPr>
            <a:endParaRPr lang="en-CA" sz="2800" dirty="0"/>
          </a:p>
          <a:p>
            <a:pPr marL="457200" indent="-457200">
              <a:buFontTx/>
              <a:buChar char="-"/>
            </a:pPr>
            <a:endParaRPr lang="en-CA" sz="2800" dirty="0"/>
          </a:p>
          <a:p>
            <a:endParaRPr lang="en-CA" dirty="0"/>
          </a:p>
          <a:p>
            <a:endParaRPr lang="en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395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84C5-E995-4DCE-9074-C1D8D948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of officers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488F-F79E-44E5-B0C0-82A959B552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Chair </a:t>
            </a:r>
          </a:p>
          <a:p>
            <a:r>
              <a:rPr lang="en-US" dirty="0"/>
              <a:t>Vice Chair </a:t>
            </a:r>
          </a:p>
          <a:p>
            <a:r>
              <a:rPr lang="en-US" dirty="0"/>
              <a:t>Secretary </a:t>
            </a:r>
          </a:p>
        </p:txBody>
      </p:sp>
    </p:spTree>
    <p:extLst>
      <p:ext uri="{BB962C8B-B14F-4D97-AF65-F5344CB8AC3E}">
        <p14:creationId xmlns:p14="http://schemas.microsoft.com/office/powerpoint/2010/main" val="60997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84C5-E995-4DCE-9074-C1D8D948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PAMS Operational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488F-F79E-44E5-B0C0-82A959B552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Developed using specific guidelines outlined by EECD</a:t>
            </a:r>
          </a:p>
          <a:p>
            <a:r>
              <a:rPr lang="en-US" dirty="0"/>
              <a:t>Reviewed by a school team for feedback </a:t>
            </a:r>
          </a:p>
          <a:p>
            <a:r>
              <a:rPr lang="en-US" dirty="0"/>
              <a:t>Approved by Director of schools and </a:t>
            </a:r>
            <a:r>
              <a:rPr lang="en-US" dirty="0" err="1"/>
              <a:t>worksafe</a:t>
            </a:r>
            <a:r>
              <a:rPr lang="en-US" dirty="0"/>
              <a:t> coordinator </a:t>
            </a:r>
          </a:p>
          <a:p>
            <a:r>
              <a:rPr lang="en-US" dirty="0"/>
              <a:t>Presented to staff, visiting professionals and students</a:t>
            </a:r>
          </a:p>
          <a:p>
            <a:r>
              <a:rPr lang="en-US" dirty="0"/>
              <a:t>Staff used the PBIS model to Teach / Model and reinforce  when presenting to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1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84C5-E995-4DCE-9074-C1D8D948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components of the operational </a:t>
            </a:r>
            <a:r>
              <a:rPr lang="en-US" dirty="0" err="1"/>
              <a:t>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488F-F79E-44E5-B0C0-82A959B552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Maintaining Classroom bubbles </a:t>
            </a:r>
          </a:p>
          <a:p>
            <a:r>
              <a:rPr lang="en-US" dirty="0"/>
              <a:t>Hand sanitizing upon entering and exiting all rooms in the building</a:t>
            </a:r>
          </a:p>
          <a:p>
            <a:r>
              <a:rPr lang="en-US" dirty="0"/>
              <a:t>Wearing masks in all common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0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84C5-E995-4DCE-9074-C1D8D948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components of the operational Plan – additions / changes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488F-F79E-44E5-B0C0-82A959B552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Duty areas  - increased supervision </a:t>
            </a:r>
          </a:p>
          <a:p>
            <a:r>
              <a:rPr lang="en-US" dirty="0"/>
              <a:t>Winter plan </a:t>
            </a:r>
          </a:p>
          <a:p>
            <a:r>
              <a:rPr lang="en-US" dirty="0"/>
              <a:t>Addition - </a:t>
            </a:r>
          </a:p>
        </p:txBody>
      </p:sp>
    </p:spTree>
    <p:extLst>
      <p:ext uri="{BB962C8B-B14F-4D97-AF65-F5344CB8AC3E}">
        <p14:creationId xmlns:p14="http://schemas.microsoft.com/office/powerpoint/2010/main" val="58697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D41DFB-8DB7-4274-8BEB-E01EB880D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575"/>
            <a:ext cx="11353800" cy="4411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DA641-2895-42D1-907C-2468C3C9FB06}"/>
              </a:ext>
            </a:extLst>
          </p:cNvPr>
          <p:cNvSpPr txBox="1"/>
          <p:nvPr/>
        </p:nvSpPr>
        <p:spPr>
          <a:xfrm>
            <a:off x="1838325" y="495300"/>
            <a:ext cx="747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Changes as a result of increase covid-19 cases in zones 1 and 5 (orange zones)</a:t>
            </a:r>
          </a:p>
        </p:txBody>
      </p:sp>
    </p:spTree>
    <p:extLst>
      <p:ext uri="{BB962C8B-B14F-4D97-AF65-F5344CB8AC3E}">
        <p14:creationId xmlns:p14="http://schemas.microsoft.com/office/powerpoint/2010/main" val="3439015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C259A2716B3B534391CE9B75AA2D15B6" ma:contentTypeVersion="9" ma:contentTypeDescription="" ma:contentTypeScope="" ma:versionID="28c6818b0b5882b3b70a5c067e1c783f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c8db2a377494cc426090423ae3504e32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ma:displayName="Document Form" ma:default="No" ma:description="Is this a form?" ma:format="Dropdown" ma:internalName="DocumentForm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PSSC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A8006E-2B72-41A1-935E-B31A97133621}"/>
</file>

<file path=customXml/itemProps2.xml><?xml version="1.0" encoding="utf-8"?>
<ds:datastoreItem xmlns:ds="http://schemas.openxmlformats.org/officeDocument/2006/customXml" ds:itemID="{1D99DE01-9EB7-4EA8-BF8D-251200234E38}"/>
</file>

<file path=customXml/itemProps3.xml><?xml version="1.0" encoding="utf-8"?>
<ds:datastoreItem xmlns:ds="http://schemas.openxmlformats.org/officeDocument/2006/customXml" ds:itemID="{B74662EC-EE02-4481-B58E-D64D1872E3F7}"/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463</Words>
  <Application>Microsoft Office PowerPoint</Application>
  <PresentationFormat>Widescreen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Aharoni</vt:lpstr>
      <vt:lpstr>Arial</vt:lpstr>
      <vt:lpstr>Calibri</vt:lpstr>
      <vt:lpstr>Impact</vt:lpstr>
      <vt:lpstr>Times New Roman</vt:lpstr>
      <vt:lpstr>Main Event</vt:lpstr>
      <vt:lpstr>Welcome   </vt:lpstr>
      <vt:lpstr>PowerPoint Presentation</vt:lpstr>
      <vt:lpstr>PowerPoint Presentation</vt:lpstr>
      <vt:lpstr>PowerPoint Presentation</vt:lpstr>
      <vt:lpstr>Election of officers </vt:lpstr>
      <vt:lpstr>PAMS Operational Plan</vt:lpstr>
      <vt:lpstr>Main components of the operational PLan</vt:lpstr>
      <vt:lpstr>Main components of the operational Plan – additions / changes </vt:lpstr>
      <vt:lpstr>PowerPoint Presentation</vt:lpstr>
      <vt:lpstr>PowerPoint Presentation</vt:lpstr>
      <vt:lpstr>PowerPoint Presentation</vt:lpstr>
      <vt:lpstr>1. To increase student / staff  connectedness. </vt:lpstr>
      <vt:lpstr>2.  To Decrease conflicts </vt:lpstr>
      <vt:lpstr> </vt:lpstr>
      <vt:lpstr>PowerPoint Presentation</vt:lpstr>
      <vt:lpstr>PowerPoint Presentation</vt:lpstr>
      <vt:lpstr>Meeting dates </vt:lpstr>
      <vt:lpstr>Principal’s report – 189 students</vt:lpstr>
      <vt:lpstr>PAMS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Dionne, Claudine (ASD-W)</dc:creator>
  <cp:lastModifiedBy>Dionne, Claudine (ASD-W)</cp:lastModifiedBy>
  <cp:revision>7</cp:revision>
  <dcterms:created xsi:type="dcterms:W3CDTF">2020-10-14T20:30:01Z</dcterms:created>
  <dcterms:modified xsi:type="dcterms:W3CDTF">2020-10-14T22:31:25Z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0x010100F2A1E1E4D320C749A22EC3F91FD053D600C259A2716B3B534391CE9B75AA2D15B6</vt:lpwstr>
  </property>
</Properties>
</file>