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6"/>
  </p:notesMasterIdLst>
  <p:sldIdLst>
    <p:sldId id="256" r:id="rId5"/>
    <p:sldId id="269" r:id="rId6"/>
    <p:sldId id="257" r:id="rId7"/>
    <p:sldId id="291" r:id="rId8"/>
    <p:sldId id="297" r:id="rId9"/>
    <p:sldId id="293" r:id="rId10"/>
    <p:sldId id="273" r:id="rId11"/>
    <p:sldId id="270" r:id="rId12"/>
    <p:sldId id="272" r:id="rId13"/>
    <p:sldId id="284" r:id="rId14"/>
    <p:sldId id="276" r:id="rId15"/>
    <p:sldId id="274" r:id="rId16"/>
    <p:sldId id="285" r:id="rId17"/>
    <p:sldId id="294" r:id="rId18"/>
    <p:sldId id="295" r:id="rId19"/>
    <p:sldId id="286" r:id="rId20"/>
    <p:sldId id="287" r:id="rId21"/>
    <p:sldId id="288" r:id="rId22"/>
    <p:sldId id="292" r:id="rId23"/>
    <p:sldId id="296" r:id="rId24"/>
    <p:sldId id="28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ED861-BE93-4219-8802-C74A852032C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E9E708-6952-478F-9011-4EB908DD3489}">
      <dgm:prSet/>
      <dgm:spPr/>
      <dgm:t>
        <a:bodyPr/>
        <a:lstStyle/>
        <a:p>
          <a:pPr rtl="0"/>
          <a:r>
            <a:rPr lang="en-US" dirty="0"/>
            <a:t>Grade 7 </a:t>
          </a:r>
          <a:r>
            <a:rPr lang="en-US" dirty="0">
              <a:latin typeface="Century Gothic" panose="020B0502020202020204"/>
            </a:rPr>
            <a:t>- Mrs. McCarthy and Ms. Antworth </a:t>
          </a:r>
          <a:endParaRPr lang="en-US" dirty="0"/>
        </a:p>
      </dgm:t>
    </dgm:pt>
    <dgm:pt modelId="{204773FF-B20D-4E55-B969-80890FBC06AA}" type="parTrans" cxnId="{66F90DEE-25FE-4367-B773-6DC67BC4FE55}">
      <dgm:prSet/>
      <dgm:spPr/>
      <dgm:t>
        <a:bodyPr/>
        <a:lstStyle/>
        <a:p>
          <a:endParaRPr lang="en-US"/>
        </a:p>
      </dgm:t>
    </dgm:pt>
    <dgm:pt modelId="{585BB55B-248D-4019-A855-64AB12BD6B86}" type="sibTrans" cxnId="{66F90DEE-25FE-4367-B773-6DC67BC4FE55}">
      <dgm:prSet/>
      <dgm:spPr/>
      <dgm:t>
        <a:bodyPr/>
        <a:lstStyle/>
        <a:p>
          <a:endParaRPr lang="en-US"/>
        </a:p>
      </dgm:t>
    </dgm:pt>
    <dgm:pt modelId="{29BBD370-4C08-4C1D-ADFC-EF9D27E04842}">
      <dgm:prSet/>
      <dgm:spPr/>
      <dgm:t>
        <a:bodyPr/>
        <a:lstStyle/>
        <a:p>
          <a:pPr rtl="0"/>
          <a:r>
            <a:rPr lang="en-US" dirty="0"/>
            <a:t>Grade 8FI position </a:t>
          </a:r>
          <a:r>
            <a:rPr lang="en-US" dirty="0">
              <a:latin typeface="Century Gothic" panose="020B0502020202020204"/>
            </a:rPr>
            <a:t>– Mrs. Kim Castonguay</a:t>
          </a:r>
          <a:endParaRPr lang="en-US" dirty="0"/>
        </a:p>
      </dgm:t>
    </dgm:pt>
    <dgm:pt modelId="{391120AE-898D-4675-B2C4-DFCD6111BFA3}" type="parTrans" cxnId="{6B39D15F-D570-4A81-8EF1-075D3C643243}">
      <dgm:prSet/>
      <dgm:spPr/>
      <dgm:t>
        <a:bodyPr/>
        <a:lstStyle/>
        <a:p>
          <a:endParaRPr lang="en-US"/>
        </a:p>
      </dgm:t>
    </dgm:pt>
    <dgm:pt modelId="{5AB98BA6-49BC-42EE-A5BC-95EB7E79DEED}" type="sibTrans" cxnId="{6B39D15F-D570-4A81-8EF1-075D3C643243}">
      <dgm:prSet/>
      <dgm:spPr/>
      <dgm:t>
        <a:bodyPr/>
        <a:lstStyle/>
        <a:p>
          <a:endParaRPr lang="en-US"/>
        </a:p>
      </dgm:t>
    </dgm:pt>
    <dgm:pt modelId="{2DEC6D49-1D6C-45C6-A386-13C1FF352DAC}">
      <dgm:prSet/>
      <dgm:spPr/>
      <dgm:t>
        <a:bodyPr/>
        <a:lstStyle/>
        <a:p>
          <a:pPr rtl="0"/>
          <a:r>
            <a:rPr lang="en-US" dirty="0"/>
            <a:t>Casual custodian</a:t>
          </a:r>
          <a:r>
            <a:rPr lang="en-US" dirty="0">
              <a:latin typeface="Century Gothic" panose="020B0502020202020204"/>
            </a:rPr>
            <a:t> (June 2022) – Kelly</a:t>
          </a:r>
          <a:endParaRPr lang="en-US" dirty="0"/>
        </a:p>
      </dgm:t>
    </dgm:pt>
    <dgm:pt modelId="{A631F61F-B1C1-4E59-B712-E7880E91BE07}" type="parTrans" cxnId="{FAD27475-110C-4A3F-ABBD-B61B608A0FFE}">
      <dgm:prSet/>
      <dgm:spPr/>
      <dgm:t>
        <a:bodyPr/>
        <a:lstStyle/>
        <a:p>
          <a:endParaRPr lang="en-US"/>
        </a:p>
      </dgm:t>
    </dgm:pt>
    <dgm:pt modelId="{64DCF4B4-7491-4A91-B3FA-D6BD61BE5301}" type="sibTrans" cxnId="{FAD27475-110C-4A3F-ABBD-B61B608A0FFE}">
      <dgm:prSet/>
      <dgm:spPr/>
      <dgm:t>
        <a:bodyPr/>
        <a:lstStyle/>
        <a:p>
          <a:endParaRPr lang="en-US"/>
        </a:p>
      </dgm:t>
    </dgm:pt>
    <dgm:pt modelId="{FB0440A2-A5BA-46F3-93FF-640947E12975}">
      <dgm:prSet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Cultural Coordinator – Ms. Amy Hassencahl </a:t>
          </a:r>
          <a:r>
            <a:rPr lang="en-US" dirty="0"/>
            <a:t> </a:t>
          </a:r>
        </a:p>
      </dgm:t>
    </dgm:pt>
    <dgm:pt modelId="{E7291992-9DCF-4E15-B52F-EF56413DB273}" type="parTrans" cxnId="{F3A433F1-0485-4940-8B34-5AD60086727B}">
      <dgm:prSet/>
      <dgm:spPr/>
    </dgm:pt>
    <dgm:pt modelId="{321AE439-9AD4-4FB1-AEEA-51FADE5F8EFC}" type="sibTrans" cxnId="{F3A433F1-0485-4940-8B34-5AD60086727B}">
      <dgm:prSet/>
      <dgm:spPr/>
    </dgm:pt>
    <dgm:pt modelId="{678A56DF-5F1D-4F6A-9885-B1519E3FA79F}" type="pres">
      <dgm:prSet presAssocID="{131ED861-BE93-4219-8802-C74A852032C8}" presName="linear" presStyleCnt="0">
        <dgm:presLayoutVars>
          <dgm:animLvl val="lvl"/>
          <dgm:resizeHandles val="exact"/>
        </dgm:presLayoutVars>
      </dgm:prSet>
      <dgm:spPr/>
    </dgm:pt>
    <dgm:pt modelId="{7215E218-C08D-4840-8E8C-E5DACF1B6CE1}" type="pres">
      <dgm:prSet presAssocID="{8EE9E708-6952-478F-9011-4EB908DD348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3FCD141-9CD9-4A46-9A61-D2746250B639}" type="pres">
      <dgm:prSet presAssocID="{585BB55B-248D-4019-A855-64AB12BD6B86}" presName="spacer" presStyleCnt="0"/>
      <dgm:spPr/>
    </dgm:pt>
    <dgm:pt modelId="{ABBCEE9C-0B63-4442-A844-9044CBF666B8}" type="pres">
      <dgm:prSet presAssocID="{29BBD370-4C08-4C1D-ADFC-EF9D27E048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7076B0-9394-4404-A41C-EDB8586FEA4C}" type="pres">
      <dgm:prSet presAssocID="{5AB98BA6-49BC-42EE-A5BC-95EB7E79DEED}" presName="spacer" presStyleCnt="0"/>
      <dgm:spPr/>
    </dgm:pt>
    <dgm:pt modelId="{696D6DC6-A523-48BE-A98C-51D1ED89A390}" type="pres">
      <dgm:prSet presAssocID="{2DEC6D49-1D6C-45C6-A386-13C1FF352DA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0DB05EB-F05F-4C93-AF0E-6E65037CDD88}" type="pres">
      <dgm:prSet presAssocID="{64DCF4B4-7491-4A91-B3FA-D6BD61BE5301}" presName="spacer" presStyleCnt="0"/>
      <dgm:spPr/>
    </dgm:pt>
    <dgm:pt modelId="{3BFD7575-07F5-422F-9724-A1F48162160F}" type="pres">
      <dgm:prSet presAssocID="{FB0440A2-A5BA-46F3-93FF-640947E1297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3AAB122-FD7D-49B2-8EF5-C2E63A847D59}" type="presOf" srcId="{131ED861-BE93-4219-8802-C74A852032C8}" destId="{678A56DF-5F1D-4F6A-9885-B1519E3FA79F}" srcOrd="0" destOrd="0" presId="urn:microsoft.com/office/officeart/2005/8/layout/vList2"/>
    <dgm:cxn modelId="{7C52632C-33AD-4BF8-B599-104C2E0E7A26}" type="presOf" srcId="{29BBD370-4C08-4C1D-ADFC-EF9D27E04842}" destId="{ABBCEE9C-0B63-4442-A844-9044CBF666B8}" srcOrd="0" destOrd="0" presId="urn:microsoft.com/office/officeart/2005/8/layout/vList2"/>
    <dgm:cxn modelId="{4083E52C-C690-47C7-92AB-436B7C7D8C01}" type="presOf" srcId="{FB0440A2-A5BA-46F3-93FF-640947E12975}" destId="{3BFD7575-07F5-422F-9724-A1F48162160F}" srcOrd="0" destOrd="0" presId="urn:microsoft.com/office/officeart/2005/8/layout/vList2"/>
    <dgm:cxn modelId="{6B39D15F-D570-4A81-8EF1-075D3C643243}" srcId="{131ED861-BE93-4219-8802-C74A852032C8}" destId="{29BBD370-4C08-4C1D-ADFC-EF9D27E04842}" srcOrd="1" destOrd="0" parTransId="{391120AE-898D-4675-B2C4-DFCD6111BFA3}" sibTransId="{5AB98BA6-49BC-42EE-A5BC-95EB7E79DEED}"/>
    <dgm:cxn modelId="{FAD27475-110C-4A3F-ABBD-B61B608A0FFE}" srcId="{131ED861-BE93-4219-8802-C74A852032C8}" destId="{2DEC6D49-1D6C-45C6-A386-13C1FF352DAC}" srcOrd="2" destOrd="0" parTransId="{A631F61F-B1C1-4E59-B712-E7880E91BE07}" sibTransId="{64DCF4B4-7491-4A91-B3FA-D6BD61BE5301}"/>
    <dgm:cxn modelId="{F29D5B7E-A1E4-4447-948F-A52A8B7F6B2D}" type="presOf" srcId="{8EE9E708-6952-478F-9011-4EB908DD3489}" destId="{7215E218-C08D-4840-8E8C-E5DACF1B6CE1}" srcOrd="0" destOrd="0" presId="urn:microsoft.com/office/officeart/2005/8/layout/vList2"/>
    <dgm:cxn modelId="{9561FDCB-B64E-4380-8B36-CECEB6900E22}" type="presOf" srcId="{2DEC6D49-1D6C-45C6-A386-13C1FF352DAC}" destId="{696D6DC6-A523-48BE-A98C-51D1ED89A390}" srcOrd="0" destOrd="0" presId="urn:microsoft.com/office/officeart/2005/8/layout/vList2"/>
    <dgm:cxn modelId="{66F90DEE-25FE-4367-B773-6DC67BC4FE55}" srcId="{131ED861-BE93-4219-8802-C74A852032C8}" destId="{8EE9E708-6952-478F-9011-4EB908DD3489}" srcOrd="0" destOrd="0" parTransId="{204773FF-B20D-4E55-B969-80890FBC06AA}" sibTransId="{585BB55B-248D-4019-A855-64AB12BD6B86}"/>
    <dgm:cxn modelId="{F3A433F1-0485-4940-8B34-5AD60086727B}" srcId="{131ED861-BE93-4219-8802-C74A852032C8}" destId="{FB0440A2-A5BA-46F3-93FF-640947E12975}" srcOrd="3" destOrd="0" parTransId="{E7291992-9DCF-4E15-B52F-EF56413DB273}" sibTransId="{321AE439-9AD4-4FB1-AEEA-51FADE5F8EFC}"/>
    <dgm:cxn modelId="{EC66CD81-895D-43C3-9DA8-C99E293702E4}" type="presParOf" srcId="{678A56DF-5F1D-4F6A-9885-B1519E3FA79F}" destId="{7215E218-C08D-4840-8E8C-E5DACF1B6CE1}" srcOrd="0" destOrd="0" presId="urn:microsoft.com/office/officeart/2005/8/layout/vList2"/>
    <dgm:cxn modelId="{26AE8B97-B4F0-418A-AEC0-2323A1DD03BC}" type="presParOf" srcId="{678A56DF-5F1D-4F6A-9885-B1519E3FA79F}" destId="{23FCD141-9CD9-4A46-9A61-D2746250B639}" srcOrd="1" destOrd="0" presId="urn:microsoft.com/office/officeart/2005/8/layout/vList2"/>
    <dgm:cxn modelId="{0D09CC94-9D01-47F5-88F6-377CF805F136}" type="presParOf" srcId="{678A56DF-5F1D-4F6A-9885-B1519E3FA79F}" destId="{ABBCEE9C-0B63-4442-A844-9044CBF666B8}" srcOrd="2" destOrd="0" presId="urn:microsoft.com/office/officeart/2005/8/layout/vList2"/>
    <dgm:cxn modelId="{946BD576-D950-44F1-9F14-49943E410ACD}" type="presParOf" srcId="{678A56DF-5F1D-4F6A-9885-B1519E3FA79F}" destId="{F87076B0-9394-4404-A41C-EDB8586FEA4C}" srcOrd="3" destOrd="0" presId="urn:microsoft.com/office/officeart/2005/8/layout/vList2"/>
    <dgm:cxn modelId="{D9049200-6FE6-4550-83BB-70177FA91C05}" type="presParOf" srcId="{678A56DF-5F1D-4F6A-9885-B1519E3FA79F}" destId="{696D6DC6-A523-48BE-A98C-51D1ED89A390}" srcOrd="4" destOrd="0" presId="urn:microsoft.com/office/officeart/2005/8/layout/vList2"/>
    <dgm:cxn modelId="{EA32C495-F7C0-4739-9597-229D69FCA3DE}" type="presParOf" srcId="{678A56DF-5F1D-4F6A-9885-B1519E3FA79F}" destId="{F0DB05EB-F05F-4C93-AF0E-6E65037CDD88}" srcOrd="5" destOrd="0" presId="urn:microsoft.com/office/officeart/2005/8/layout/vList2"/>
    <dgm:cxn modelId="{0FD6A6DE-304F-45DC-AEA7-5AA70E87CF09}" type="presParOf" srcId="{678A56DF-5F1D-4F6A-9885-B1519E3FA79F}" destId="{3BFD7575-07F5-422F-9724-A1F4816216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5E218-C08D-4840-8E8C-E5DACF1B6CE1}">
      <dsp:nvSpPr>
        <dsp:cNvPr id="0" name=""/>
        <dsp:cNvSpPr/>
      </dsp:nvSpPr>
      <dsp:spPr>
        <a:xfrm>
          <a:off x="0" y="39712"/>
          <a:ext cx="6290226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Grade 7 </a:t>
          </a:r>
          <a:r>
            <a:rPr lang="en-US" sz="3200" kern="1200" dirty="0">
              <a:latin typeface="Century Gothic" panose="020B0502020202020204"/>
            </a:rPr>
            <a:t>- Mrs. McCarthy and Ms. Antworth </a:t>
          </a:r>
          <a:endParaRPr lang="en-US" sz="3200" kern="1200" dirty="0"/>
        </a:p>
      </dsp:txBody>
      <dsp:txXfrm>
        <a:off x="62141" y="101853"/>
        <a:ext cx="6165944" cy="1148678"/>
      </dsp:txXfrm>
    </dsp:sp>
    <dsp:sp modelId="{ABBCEE9C-0B63-4442-A844-9044CBF666B8}">
      <dsp:nvSpPr>
        <dsp:cNvPr id="0" name=""/>
        <dsp:cNvSpPr/>
      </dsp:nvSpPr>
      <dsp:spPr>
        <a:xfrm>
          <a:off x="0" y="1404832"/>
          <a:ext cx="6290226" cy="1272960"/>
        </a:xfrm>
        <a:prstGeom prst="roundRect">
          <a:avLst/>
        </a:prstGeom>
        <a:solidFill>
          <a:schemeClr val="accent2">
            <a:hueOff val="383163"/>
            <a:satOff val="-6257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Grade 8FI position </a:t>
          </a:r>
          <a:r>
            <a:rPr lang="en-US" sz="3200" kern="1200" dirty="0">
              <a:latin typeface="Century Gothic" panose="020B0502020202020204"/>
            </a:rPr>
            <a:t>– Mrs. Kim Castonguay</a:t>
          </a:r>
          <a:endParaRPr lang="en-US" sz="3200" kern="1200" dirty="0"/>
        </a:p>
      </dsp:txBody>
      <dsp:txXfrm>
        <a:off x="62141" y="1466973"/>
        <a:ext cx="6165944" cy="1148678"/>
      </dsp:txXfrm>
    </dsp:sp>
    <dsp:sp modelId="{696D6DC6-A523-48BE-A98C-51D1ED89A390}">
      <dsp:nvSpPr>
        <dsp:cNvPr id="0" name=""/>
        <dsp:cNvSpPr/>
      </dsp:nvSpPr>
      <dsp:spPr>
        <a:xfrm>
          <a:off x="0" y="2769952"/>
          <a:ext cx="6290226" cy="1272960"/>
        </a:xfrm>
        <a:prstGeom prst="roundRect">
          <a:avLst/>
        </a:prstGeom>
        <a:solidFill>
          <a:schemeClr val="accent2">
            <a:hueOff val="766327"/>
            <a:satOff val="-12515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Casual custodian</a:t>
          </a:r>
          <a:r>
            <a:rPr lang="en-US" sz="3200" kern="1200" dirty="0">
              <a:latin typeface="Century Gothic" panose="020B0502020202020204"/>
            </a:rPr>
            <a:t> (June 2022) – Kelly</a:t>
          </a:r>
          <a:endParaRPr lang="en-US" sz="3200" kern="1200" dirty="0"/>
        </a:p>
      </dsp:txBody>
      <dsp:txXfrm>
        <a:off x="62141" y="2832093"/>
        <a:ext cx="6165944" cy="1148678"/>
      </dsp:txXfrm>
    </dsp:sp>
    <dsp:sp modelId="{3BFD7575-07F5-422F-9724-A1F48162160F}">
      <dsp:nvSpPr>
        <dsp:cNvPr id="0" name=""/>
        <dsp:cNvSpPr/>
      </dsp:nvSpPr>
      <dsp:spPr>
        <a:xfrm>
          <a:off x="0" y="4135072"/>
          <a:ext cx="6290226" cy="1272960"/>
        </a:xfrm>
        <a:prstGeom prst="roundRect">
          <a:avLst/>
        </a:prstGeom>
        <a:solidFill>
          <a:schemeClr val="accent2">
            <a:hueOff val="1149490"/>
            <a:satOff val="-1877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entury Gothic" panose="020B0502020202020204"/>
            </a:rPr>
            <a:t>Cultural Coordinator – Ms. Amy Hassencahl </a:t>
          </a:r>
          <a:r>
            <a:rPr lang="en-US" sz="3200" kern="1200" dirty="0"/>
            <a:t> </a:t>
          </a:r>
        </a:p>
      </dsp:txBody>
      <dsp:txXfrm>
        <a:off x="62141" y="4197213"/>
        <a:ext cx="6165944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750590-9F9A-443B-9295-A3931D8194B1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05F-452B-497C-9BD6-2CDB6902F369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3F7C6B-C82D-4D42-9929-D6E7E11D9A64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CF4779-62E8-4B21-A5D7-0AFB9DBD4358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F9D3375-5CD0-4576-BF96-ADFF24726FF8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D1F8-971E-4F8C-8737-750C12E93E08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1621-FA30-4D98-85E5-1409E6BEECDC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C1DEE0-34E5-4E0F-BEC1-4B8835F82CD1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BFACF8-E63D-4673-A128-83547867BB7A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7110541" cy="5671821"/>
          </a:xfrm>
        </p:spPr>
        <p:txBody>
          <a:bodyPr anchor="ctr">
            <a:normAutofit/>
          </a:bodyPr>
          <a:lstStyle/>
          <a:p>
            <a:pPr marL="342900" lvl="1" indent="-342900"/>
            <a:r>
              <a:rPr lang="en-US" sz="1800" b="1" dirty="0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Business arising from 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Dec. 16</a:t>
            </a:r>
            <a:r>
              <a:rPr lang="en-US" sz="1800" dirty="0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 </a:t>
            </a:r>
            <a:br>
              <a:rPr lang="en-US" sz="1800" dirty="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en-US" dirty="0">
                <a:latin typeface="+mj-lt"/>
                <a:ea typeface="+mj-lt"/>
                <a:cs typeface="+mj-lt"/>
              </a:rPr>
              <a:t>Staffing </a:t>
            </a:r>
            <a:endParaRPr lang="en-US" dirty="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lvl="1"/>
            <a:r>
              <a:rPr lang="en-US" dirty="0">
                <a:latin typeface="+mj-lt"/>
                <a:ea typeface="+mj-lt"/>
                <a:cs typeface="+mj-lt"/>
              </a:rPr>
              <a:t>     School attendance and </a:t>
            </a:r>
            <a:r>
              <a:rPr lang="en-US" sz="1800" dirty="0">
                <a:latin typeface="+mj-lt"/>
                <a:ea typeface="+mj-lt"/>
                <a:cs typeface="+mj-lt"/>
              </a:rPr>
              <a:t>safety</a:t>
            </a:r>
            <a:r>
              <a:rPr lang="en-US" dirty="0">
                <a:latin typeface="+mj-lt"/>
                <a:ea typeface="+mj-lt"/>
                <a:cs typeface="+mj-lt"/>
              </a:rPr>
              <a:t> </a:t>
            </a:r>
            <a:br>
              <a:rPr lang="en-US" dirty="0">
                <a:latin typeface="Century Gothic"/>
                <a:ea typeface="+mj-lt"/>
                <a:cs typeface="+mj-lt"/>
              </a:rPr>
            </a:br>
            <a:r>
              <a:rPr lang="en-US" dirty="0">
                <a:latin typeface="+mj-lt"/>
                <a:ea typeface="+mj-lt"/>
                <a:cs typeface="+mj-lt"/>
              </a:rPr>
              <a:t>     School improvement plan </a:t>
            </a:r>
            <a:endParaRPr lang="en-US" dirty="0"/>
          </a:p>
          <a:p>
            <a:pPr lvl="1"/>
            <a:r>
              <a:rPr lang="en-US" dirty="0">
                <a:latin typeface="+mj-lt"/>
                <a:ea typeface="+mj-lt"/>
                <a:cs typeface="+mj-lt"/>
              </a:rPr>
              <a:t>     NB student perception survey </a:t>
            </a:r>
            <a:endParaRPr lang="en-US" dirty="0"/>
          </a:p>
          <a:p>
            <a:pPr lvl="1"/>
            <a:r>
              <a:rPr lang="en-US" dirty="0">
                <a:latin typeface="+mj-lt"/>
                <a:ea typeface="+mj-lt"/>
                <a:cs typeface="+mj-lt"/>
              </a:rPr>
              <a:t>     Fundraiser</a:t>
            </a:r>
            <a:br>
              <a:rPr lang="en-US" dirty="0">
                <a:solidFill>
                  <a:srgbClr val="000000"/>
                </a:solidFill>
                <a:latin typeface="Century Gothic"/>
                <a:ea typeface="+mj-lt"/>
                <a:cs typeface="+mj-lt"/>
              </a:rPr>
            </a:br>
            <a:endParaRPr lang="en-US" dirty="0">
              <a:solidFill>
                <a:srgbClr val="000000"/>
              </a:solidFill>
              <a:latin typeface="Century Gothic"/>
            </a:endParaRPr>
          </a:p>
          <a:p>
            <a:pPr marL="342900" lvl="1" indent="-342900"/>
            <a:r>
              <a:rPr lang="en-US" b="1" dirty="0">
                <a:solidFill>
                  <a:schemeClr val="tx1"/>
                </a:solidFill>
                <a:latin typeface="Times New Roman"/>
                <a:cs typeface="Times New Roman"/>
              </a:rPr>
              <a:t>New business:</a:t>
            </a:r>
            <a:br>
              <a:rPr lang="en-US" sz="1800" b="1" dirty="0">
                <a:effectLst/>
                <a:latin typeface="Times New Roman"/>
                <a:ea typeface="Calibri" panose="020F0502020204030204" pitchFamily="34" charset="0"/>
                <a:cs typeface="Times New Roman"/>
              </a:rPr>
            </a:br>
            <a:r>
              <a:rPr lang="en-US" dirty="0">
                <a:latin typeface="+mj-lt"/>
                <a:ea typeface="+mj-lt"/>
                <a:cs typeface="+mj-lt"/>
              </a:rPr>
              <a:t>progress reports / Report cards / Parent – teacher </a:t>
            </a:r>
            <a:endParaRPr lang="en-US" dirty="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lvl="1"/>
            <a:r>
              <a:rPr lang="en-US" dirty="0">
                <a:latin typeface="+mj-lt"/>
                <a:ea typeface="+mj-lt"/>
                <a:cs typeface="+mj-lt"/>
              </a:rPr>
              <a:t>     Assessments</a:t>
            </a:r>
            <a:endParaRPr lang="en-US" dirty="0"/>
          </a:p>
          <a:p>
            <a:pPr lvl="1"/>
            <a:r>
              <a:rPr lang="en-US" dirty="0">
                <a:latin typeface="+mj-lt"/>
                <a:ea typeface="+mj-lt"/>
                <a:cs typeface="+mj-lt"/>
              </a:rPr>
              <a:t>     Special events - </a:t>
            </a:r>
            <a:endParaRPr lang="en-US" dirty="0"/>
          </a:p>
          <a:p>
            <a:pPr lvl="1"/>
            <a:r>
              <a:rPr lang="en-US" dirty="0">
                <a:latin typeface="+mj-lt"/>
                <a:ea typeface="+mj-lt"/>
                <a:cs typeface="+mj-lt"/>
              </a:rPr>
              <a:t>     Projects – outdoor space / library </a:t>
            </a:r>
            <a:endParaRPr lang="en-US" dirty="0"/>
          </a:p>
          <a:p>
            <a:pPr>
              <a:lnSpc>
                <a:spcPct val="114999"/>
              </a:lnSpc>
              <a:spcBef>
                <a:spcPts val="0"/>
              </a:spcBef>
            </a:pPr>
            <a:br>
              <a:rPr lang="en-US" sz="1800" dirty="0">
                <a:latin typeface="Times New Roman"/>
                <a:ea typeface="Calibri" panose="020F0502020204030204" pitchFamily="34" charset="0"/>
                <a:cs typeface="Times New Roman"/>
              </a:rPr>
            </a:br>
            <a:r>
              <a:rPr lang="en-US" sz="1800" b="1" dirty="0">
                <a:latin typeface="Times New Roman"/>
                <a:ea typeface="Calibri" panose="020F0502020204030204" pitchFamily="34" charset="0"/>
                <a:cs typeface="Times New Roman"/>
              </a:rPr>
              <a:t>school winter plan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Agenda</a:t>
            </a:r>
          </a:p>
          <a:p>
            <a:r>
              <a:rPr lang="en-US" sz="3200" b="1" dirty="0"/>
              <a:t>Dec. 23, 2022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6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>
            <a:normAutofit/>
          </a:bodyPr>
          <a:lstStyle/>
          <a:p>
            <a:pPr lvl="1"/>
            <a:r>
              <a:rPr lang="en-US" sz="4000" dirty="0"/>
              <a:t>  NB student perception survey</a:t>
            </a:r>
            <a:r>
              <a:rPr lang="en-US" sz="2800" dirty="0"/>
              <a:t>  </a:t>
            </a:r>
            <a:r>
              <a:rPr lang="en-US" sz="4000" dirty="0"/>
              <a:t>/</a:t>
            </a:r>
            <a:r>
              <a:rPr lang="en-US" sz="4000" dirty="0">
                <a:solidFill>
                  <a:schemeClr val="tx1"/>
                </a:solidFill>
              </a:rPr>
              <a:t>Fundraiser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Deadline was extended – 70% participation in the survey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Survey results will be used in to define 2023 school plan 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East Coast Beef Jerky planned for April 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Popcorn Fundraiser – sold at school April  / May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6020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500" y="76228"/>
            <a:ext cx="8158594" cy="147433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NEW BUSINESS – </a:t>
            </a:r>
            <a:br>
              <a:rPr lang="en-US" dirty="0"/>
            </a:br>
            <a:r>
              <a:rPr lang="en-US" dirty="0"/>
              <a:t>                    reporting</a:t>
            </a:r>
            <a:br>
              <a:rPr lang="en-US" dirty="0"/>
            </a:b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7919F-7770-4756-B3F6-0484EA2D4DBB}"/>
              </a:ext>
            </a:extLst>
          </p:cNvPr>
          <p:cNvSpPr txBox="1"/>
          <p:nvPr/>
        </p:nvSpPr>
        <p:spPr>
          <a:xfrm>
            <a:off x="3887449" y="1264170"/>
            <a:ext cx="802723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cs typeface="Arial"/>
              </a:rPr>
              <a:t>  Progress reports – Feb. 10th </a:t>
            </a:r>
          </a:p>
          <a:p>
            <a:pPr>
              <a:buFont typeface="Arial"/>
              <a:buChar char="•"/>
            </a:pPr>
            <a:endParaRPr lang="en-US" sz="3200" dirty="0">
              <a:cs typeface="Arial"/>
            </a:endParaRPr>
          </a:p>
          <a:p>
            <a:pPr>
              <a:buChar char="•"/>
            </a:pPr>
            <a:r>
              <a:rPr lang="en-US" sz="3200" dirty="0">
                <a:cs typeface="Arial"/>
              </a:rPr>
              <a:t> Report cards – April 11 </a:t>
            </a:r>
            <a:endParaRPr lang="en-US" sz="3200" dirty="0">
              <a:ea typeface="+mn-lt"/>
              <a:cs typeface="Arial"/>
            </a:endParaRPr>
          </a:p>
          <a:p>
            <a:pPr>
              <a:buChar char="•"/>
            </a:pPr>
            <a:endParaRPr lang="en-US" sz="3200" dirty="0">
              <a:ea typeface="+mn-lt"/>
              <a:cs typeface="Arial"/>
            </a:endParaRPr>
          </a:p>
          <a:p>
            <a:pPr>
              <a:buChar char="•"/>
            </a:pPr>
            <a:r>
              <a:rPr lang="en-US" sz="3200" dirty="0">
                <a:ea typeface="+mn-lt"/>
                <a:cs typeface="Arial"/>
              </a:rPr>
              <a:t> Virtual Parent – teacher  </a:t>
            </a:r>
            <a:endParaRPr lang="en-US" dirty="0">
              <a:ea typeface="+mn-lt"/>
              <a:cs typeface="Arial"/>
            </a:endParaRPr>
          </a:p>
          <a:p>
            <a:r>
              <a:rPr lang="en-US" sz="3200" dirty="0">
                <a:ea typeface="+mn-lt"/>
                <a:cs typeface="Arial"/>
              </a:rPr>
              <a:t>             April 13 pm / April 14 am</a:t>
            </a:r>
            <a:endParaRPr lang="en-US" dirty="0">
              <a:cs typeface="Arial"/>
            </a:endParaRPr>
          </a:p>
          <a:p>
            <a:pPr>
              <a:buChar char="•"/>
            </a:pPr>
            <a:endParaRPr lang="en-US" sz="3200" dirty="0">
              <a:cs typeface="Arial"/>
            </a:endParaRPr>
          </a:p>
          <a:p>
            <a:pPr>
              <a:buChar char="•"/>
            </a:pPr>
            <a:r>
              <a:rPr lang="en-US" sz="3200" dirty="0">
                <a:cs typeface="Arial"/>
              </a:rPr>
              <a:t>  Online booking as well as by phone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882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997" y="2296700"/>
            <a:ext cx="3537504" cy="1474330"/>
          </a:xfrm>
        </p:spPr>
        <p:txBody>
          <a:bodyPr>
            <a:normAutofit/>
          </a:bodyPr>
          <a:lstStyle/>
          <a:p>
            <a:r>
              <a:rPr lang="en-US" dirty="0"/>
              <a:t>Assessments 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5" y="1716998"/>
            <a:ext cx="7554011" cy="44517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D1FF3-DFE3-43A9-B678-EF99C3698D97}"/>
              </a:ext>
            </a:extLst>
          </p:cNvPr>
          <p:cNvSpPr txBox="1"/>
          <p:nvPr/>
        </p:nvSpPr>
        <p:spPr>
          <a:xfrm>
            <a:off x="4082717" y="941137"/>
            <a:ext cx="776972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March 14,15,16 </a:t>
            </a:r>
            <a:endParaRPr lang="en-US" sz="2400"/>
          </a:p>
          <a:p>
            <a:r>
              <a:rPr lang="en-US" sz="2400" b="1" i="1" dirty="0"/>
              <a:t>FSL</a:t>
            </a:r>
            <a:r>
              <a:rPr lang="en-US" sz="2400" b="1" i="1" dirty="0">
                <a:ea typeface="+mn-lt"/>
                <a:cs typeface="+mn-lt"/>
              </a:rPr>
              <a:t> oral proficiency</a:t>
            </a:r>
            <a:r>
              <a:rPr lang="en-US" sz="2400" b="1" i="1" dirty="0"/>
              <a:t> – random selection of 25 students in grade 6</a:t>
            </a:r>
            <a:r>
              <a:rPr lang="en-US" b="1" i="1" dirty="0"/>
              <a:t> </a:t>
            </a:r>
            <a:endParaRPr lang="en-US" dirty="0"/>
          </a:p>
          <a:p>
            <a:r>
              <a:rPr lang="en-US" b="1" i="1" dirty="0"/>
              <a:t>- </a:t>
            </a:r>
            <a:r>
              <a:rPr lang="en-US" i="1" dirty="0">
                <a:ea typeface="+mn-lt"/>
                <a:cs typeface="+mn-lt"/>
              </a:rPr>
              <a:t>every two years</a:t>
            </a:r>
            <a:endParaRPr lang="en-US" dirty="0">
              <a:ea typeface="+mn-lt"/>
              <a:cs typeface="+mn-lt"/>
            </a:endParaRPr>
          </a:p>
          <a:p>
            <a:r>
              <a:rPr lang="en-US" i="1" dirty="0">
                <a:ea typeface="+mn-lt"/>
                <a:cs typeface="+mn-lt"/>
              </a:rPr>
              <a:t>- purpose is to monitor progress towards the target of having high school students reach the Intermediate level or higher on the New Brunswick Oral Proficiency scale.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5B1B1-849D-4452-AC94-838824793D2D}"/>
              </a:ext>
            </a:extLst>
          </p:cNvPr>
          <p:cNvSpPr txBox="1"/>
          <p:nvPr/>
        </p:nvSpPr>
        <p:spPr>
          <a:xfrm>
            <a:off x="4225591" y="3944853"/>
            <a:ext cx="68339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April 19 – May 11 </a:t>
            </a:r>
            <a:endParaRPr lang="en-US" sz="2400" i="1"/>
          </a:p>
          <a:p>
            <a:r>
              <a:rPr lang="en-US" sz="2400" dirty="0"/>
              <a:t>Grade 6 Language Arts / Science </a:t>
            </a:r>
          </a:p>
          <a:p>
            <a:r>
              <a:rPr lang="en-US" sz="2400" dirty="0"/>
              <a:t>Grade 7 – Math and French reading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11582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4737" y="2084665"/>
            <a:ext cx="3537504" cy="147433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 Events - </a:t>
            </a:r>
            <a:r>
              <a:rPr lang="en-US" sz="4000" b="1" i="1" dirty="0"/>
              <a:t> Black History Month </a:t>
            </a:r>
            <a:br>
              <a:rPr lang="en-US" sz="4000" b="1" i="1" dirty="0"/>
            </a:br>
            <a:r>
              <a:rPr lang="en-US" dirty="0"/>
              <a:t> 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5" y="1716998"/>
            <a:ext cx="7554011" cy="44517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D1FF3-DFE3-43A9-B678-EF99C3698D97}"/>
              </a:ext>
            </a:extLst>
          </p:cNvPr>
          <p:cNvSpPr txBox="1"/>
          <p:nvPr/>
        </p:nvSpPr>
        <p:spPr>
          <a:xfrm>
            <a:off x="4082717" y="366295"/>
            <a:ext cx="7769724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Grade 6 </a:t>
            </a:r>
          </a:p>
          <a:p>
            <a:r>
              <a:rPr lang="en-US" sz="2400" i="1" dirty="0"/>
              <a:t>LA Africville – book study </a:t>
            </a:r>
            <a:endParaRPr lang="en-US" dirty="0"/>
          </a:p>
          <a:p>
            <a:r>
              <a:rPr lang="en-US" sz="2400" i="1" dirty="0"/>
              <a:t>Music – Jazz study, black musicians</a:t>
            </a:r>
            <a:endParaRPr lang="en-US" dirty="0"/>
          </a:p>
          <a:p>
            <a:r>
              <a:rPr lang="en-US" sz="2400" i="1" dirty="0"/>
              <a:t>Various read aloud </a:t>
            </a:r>
          </a:p>
          <a:p>
            <a:endParaRPr lang="en-US" sz="2400" b="1" i="1" dirty="0"/>
          </a:p>
          <a:p>
            <a:r>
              <a:rPr lang="en-US" sz="2400" b="1" i="1" dirty="0"/>
              <a:t>Grade 7 </a:t>
            </a:r>
          </a:p>
          <a:p>
            <a:r>
              <a:rPr lang="en-US" sz="2400" i="1" dirty="0"/>
              <a:t>Saint John Theatre Company – Monologue of black personalities in Saint John </a:t>
            </a:r>
            <a:endParaRPr lang="en-US" dirty="0"/>
          </a:p>
          <a:p>
            <a:r>
              <a:rPr lang="en-US" sz="2400" i="1" dirty="0"/>
              <a:t>Music – research on black songwriters</a:t>
            </a:r>
          </a:p>
          <a:p>
            <a:r>
              <a:rPr lang="en-US" sz="2400" i="1" dirty="0"/>
              <a:t>Art – recreating art </a:t>
            </a:r>
          </a:p>
          <a:p>
            <a:endParaRPr lang="en-US" sz="2400" i="1" dirty="0"/>
          </a:p>
          <a:p>
            <a:r>
              <a:rPr lang="en-US" sz="2400" b="1" i="1" dirty="0"/>
              <a:t>Grade 8 </a:t>
            </a:r>
          </a:p>
          <a:p>
            <a:r>
              <a:rPr lang="en-US" sz="2400" i="1" dirty="0"/>
              <a:t>LA – Ghost Boys </a:t>
            </a:r>
          </a:p>
          <a:p>
            <a:r>
              <a:rPr lang="en-US" sz="2400" i="1" dirty="0"/>
              <a:t>SS – Black personalities in Saint John </a:t>
            </a:r>
          </a:p>
          <a:p>
            <a:endParaRPr lang="en-US" sz="2400" b="1" i="1" dirty="0"/>
          </a:p>
          <a:p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47844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997" y="2296700"/>
            <a:ext cx="3537504" cy="1474330"/>
          </a:xfrm>
        </p:spPr>
        <p:txBody>
          <a:bodyPr>
            <a:normAutofit/>
          </a:bodyPr>
          <a:lstStyle/>
          <a:p>
            <a:r>
              <a:rPr lang="en-US" dirty="0"/>
              <a:t>Special Events 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5" y="1716998"/>
            <a:ext cx="7554011" cy="44517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D1FF3-DFE3-43A9-B678-EF99C3698D97}"/>
              </a:ext>
            </a:extLst>
          </p:cNvPr>
          <p:cNvSpPr txBox="1"/>
          <p:nvPr/>
        </p:nvSpPr>
        <p:spPr>
          <a:xfrm>
            <a:off x="4082717" y="366295"/>
            <a:ext cx="77697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 i="1" dirty="0"/>
          </a:p>
          <a:p>
            <a:endParaRPr lang="en-US" sz="2400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3692-E4B4-49EF-B49A-C14CA446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9" y="358467"/>
            <a:ext cx="83439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68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1515" y="2283448"/>
            <a:ext cx="3537504" cy="147433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 Events - </a:t>
            </a:r>
            <a:r>
              <a:rPr lang="en-US" sz="4000" b="1" i="1" dirty="0"/>
              <a:t> Black History Month </a:t>
            </a:r>
            <a:br>
              <a:rPr lang="en-US" sz="4000" b="1" i="1" dirty="0"/>
            </a:br>
            <a:r>
              <a:rPr lang="en-US" dirty="0"/>
              <a:t> 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5" y="1716998"/>
            <a:ext cx="7554011" cy="44517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D1FF3-DFE3-43A9-B678-EF99C3698D97}"/>
              </a:ext>
            </a:extLst>
          </p:cNvPr>
          <p:cNvSpPr txBox="1"/>
          <p:nvPr/>
        </p:nvSpPr>
        <p:spPr>
          <a:xfrm>
            <a:off x="4082717" y="366295"/>
            <a:ext cx="77697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 i="1" dirty="0"/>
          </a:p>
          <a:p>
            <a:endParaRPr lang="en-US" sz="2400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42A012-76A1-4B9E-98B5-3484945F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041" y="4828773"/>
            <a:ext cx="7528061" cy="191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DF442-DD8B-4F5C-8E82-983F29398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844" y="63454"/>
            <a:ext cx="77438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89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997" y="2296700"/>
            <a:ext cx="3537504" cy="1474330"/>
          </a:xfrm>
        </p:spPr>
        <p:txBody>
          <a:bodyPr>
            <a:normAutofit/>
          </a:bodyPr>
          <a:lstStyle/>
          <a:p>
            <a:r>
              <a:rPr lang="en-US" dirty="0"/>
              <a:t>Special Events 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5" y="1716998"/>
            <a:ext cx="7554011" cy="44517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D1FF3-DFE3-43A9-B678-EF99C3698D97}"/>
              </a:ext>
            </a:extLst>
          </p:cNvPr>
          <p:cNvSpPr txBox="1"/>
          <p:nvPr/>
        </p:nvSpPr>
        <p:spPr>
          <a:xfrm>
            <a:off x="4082717" y="366295"/>
            <a:ext cx="7769724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February – Heritage Month  </a:t>
            </a:r>
          </a:p>
          <a:p>
            <a:r>
              <a:rPr lang="en-US" sz="2400" b="1" i="1" dirty="0"/>
              <a:t>Theme for 2022 - Story Telling </a:t>
            </a:r>
          </a:p>
          <a:p>
            <a:endParaRPr lang="en-US" sz="2400" b="1" i="1" dirty="0"/>
          </a:p>
          <a:p>
            <a:r>
              <a:rPr lang="en-US" sz="2400" b="1" i="1" dirty="0"/>
              <a:t>Guest storyteller – Delbert </a:t>
            </a:r>
            <a:r>
              <a:rPr lang="en-US" sz="2400" b="1" i="1" dirty="0" err="1"/>
              <a:t>Moutlon</a:t>
            </a:r>
            <a:r>
              <a:rPr lang="en-US" sz="2400" b="1" i="1" dirty="0"/>
              <a:t> </a:t>
            </a:r>
          </a:p>
          <a:p>
            <a:r>
              <a:rPr lang="en-US" sz="2400" dirty="0">
                <a:ea typeface="+mn-lt"/>
                <a:cs typeface="+mn-lt"/>
              </a:rPr>
              <a:t>Stories of the little people, Glooscap and </a:t>
            </a:r>
            <a:r>
              <a:rPr lang="en-US" sz="2400" dirty="0" err="1">
                <a:ea typeface="+mn-lt"/>
                <a:cs typeface="+mn-lt"/>
              </a:rPr>
              <a:t>Tobique</a:t>
            </a:r>
            <a:r>
              <a:rPr lang="en-US" sz="2400" dirty="0">
                <a:ea typeface="+mn-lt"/>
                <a:cs typeface="+mn-lt"/>
              </a:rPr>
              <a:t> legends, and the history of the six </a:t>
            </a:r>
            <a:r>
              <a:rPr lang="en-US" sz="2400" dirty="0" err="1">
                <a:ea typeface="+mn-lt"/>
                <a:cs typeface="+mn-lt"/>
              </a:rPr>
              <a:t>Wolastokwey</a:t>
            </a:r>
            <a:r>
              <a:rPr lang="en-US" sz="2400" dirty="0">
                <a:ea typeface="+mn-lt"/>
                <a:cs typeface="+mn-lt"/>
              </a:rPr>
              <a:t> First Nations.</a:t>
            </a:r>
            <a:endParaRPr lang="en-US"/>
          </a:p>
          <a:p>
            <a:endParaRPr lang="en-US" sz="2400" dirty="0"/>
          </a:p>
          <a:p>
            <a:r>
              <a:rPr lang="en-US" sz="2400" b="1" dirty="0"/>
              <a:t>MADD presentations</a:t>
            </a:r>
            <a:r>
              <a:rPr lang="en-US" sz="2400" dirty="0"/>
              <a:t> – grade 7/8 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PINK SHIRT DAY</a:t>
            </a:r>
            <a:r>
              <a:rPr lang="en-US" sz="2400" dirty="0"/>
              <a:t> – presentation by Travis Price </a:t>
            </a:r>
          </a:p>
          <a:p>
            <a:endParaRPr lang="en-US" sz="2400" dirty="0"/>
          </a:p>
          <a:p>
            <a:r>
              <a:rPr lang="en-US" sz="2400" b="1" dirty="0"/>
              <a:t>2-22-2022 </a:t>
            </a:r>
            <a:r>
              <a:rPr lang="en-US" sz="2400" dirty="0"/>
              <a:t>– Twin day </a:t>
            </a:r>
          </a:p>
          <a:p>
            <a:endParaRPr lang="en-US" sz="2400" dirty="0"/>
          </a:p>
          <a:p>
            <a:r>
              <a:rPr lang="en-US" sz="2400" b="1" dirty="0"/>
              <a:t>Friday, Feb. 25th - </a:t>
            </a:r>
            <a:r>
              <a:rPr lang="en-US" sz="2400" dirty="0"/>
              <a:t>Free School Breakfast </a:t>
            </a:r>
          </a:p>
          <a:p>
            <a:endParaRPr lang="en-US" sz="2400" b="1" i="1" dirty="0"/>
          </a:p>
          <a:p>
            <a:r>
              <a:rPr lang="en-US" sz="2400" b="1" i="1" dirty="0"/>
              <a:t>Winter Carnival – </a:t>
            </a:r>
            <a:r>
              <a:rPr lang="en-US" sz="2400" dirty="0"/>
              <a:t>theme week </a:t>
            </a:r>
          </a:p>
          <a:p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343480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997" y="2296700"/>
            <a:ext cx="3537504" cy="1474330"/>
          </a:xfrm>
        </p:spPr>
        <p:txBody>
          <a:bodyPr>
            <a:normAutofit/>
          </a:bodyPr>
          <a:lstStyle/>
          <a:p>
            <a:r>
              <a:rPr lang="en-US" dirty="0"/>
              <a:t>Special Projects 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5" y="1716998"/>
            <a:ext cx="7554011" cy="44517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D1FF3-DFE3-43A9-B678-EF99C3698D97}"/>
              </a:ext>
            </a:extLst>
          </p:cNvPr>
          <p:cNvSpPr txBox="1"/>
          <p:nvPr/>
        </p:nvSpPr>
        <p:spPr>
          <a:xfrm>
            <a:off x="4082717" y="366295"/>
            <a:ext cx="77697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 i="1" dirty="0"/>
          </a:p>
          <a:p>
            <a:endParaRPr lang="en-US" sz="24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C9AE5-15E3-42DC-BEE0-95939FB32D0F}"/>
              </a:ext>
            </a:extLst>
          </p:cNvPr>
          <p:cNvSpPr txBox="1"/>
          <p:nvPr/>
        </p:nvSpPr>
        <p:spPr>
          <a:xfrm>
            <a:off x="4082717" y="366295"/>
            <a:ext cx="776972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Outdoor improvements - </a:t>
            </a:r>
          </a:p>
          <a:p>
            <a:endParaRPr lang="en-US" sz="2400" b="1" i="1" dirty="0"/>
          </a:p>
          <a:p>
            <a:r>
              <a:rPr lang="en-US" sz="2400" b="1" i="1" dirty="0"/>
              <a:t>Basketball court by the swings</a:t>
            </a:r>
          </a:p>
          <a:p>
            <a:r>
              <a:rPr lang="en-US" sz="2400" b="1" i="1" dirty="0"/>
              <a:t>Rock seating area and firepit </a:t>
            </a:r>
          </a:p>
          <a:p>
            <a:endParaRPr lang="en-US" sz="2400" b="1" i="1" dirty="0"/>
          </a:p>
          <a:p>
            <a:r>
              <a:rPr lang="en-US" sz="2400" b="1" i="1" dirty="0"/>
              <a:t>Grant submitted to the Regional Development Corporation – 50% support / 50% donations </a:t>
            </a:r>
          </a:p>
          <a:p>
            <a:r>
              <a:rPr lang="en-US" sz="2400" b="1" i="1" dirty="0"/>
              <a:t>$17 000</a:t>
            </a:r>
          </a:p>
          <a:p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779774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347253-7B51-4081-A893-D3CD9436D1F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F8D64463-7C46-4FD2-9CDC-A098491A1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3291" y="1066800"/>
            <a:ext cx="5846618" cy="4391890"/>
          </a:xfrm>
          <a:prstGeom prst="rect">
            <a:avLst/>
          </a:prstGeom>
        </p:spPr>
      </p:pic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B01D759-D3E2-4A99-8409-BFC9F3BE0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60473" y="391392"/>
            <a:ext cx="5846618" cy="55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347253-7B51-4081-A893-D3CD9436D1F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7" name="IMG_4763">
            <a:hlinkClick r:id="" action="ppaction://media"/>
            <a:extLst>
              <a:ext uri="{FF2B5EF4-FFF2-40B4-BE49-F238E27FC236}">
                <a16:creationId xmlns:a16="http://schemas.microsoft.com/office/drawing/2014/main" id="{4D741E48-2160-49A5-8D72-F4ED54CEF5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9804" y="203200"/>
            <a:ext cx="6794696" cy="645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7BFAC-20C9-4F94-8DB3-7700755B17CB}"/>
              </a:ext>
            </a:extLst>
          </p:cNvPr>
          <p:cNvSpPr txBox="1"/>
          <p:nvPr/>
        </p:nvSpPr>
        <p:spPr>
          <a:xfrm>
            <a:off x="802428" y="1521784"/>
            <a:ext cx="2125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BEARS </a:t>
            </a:r>
          </a:p>
          <a:p>
            <a:r>
              <a:rPr lang="en-US" sz="3600" dirty="0"/>
              <a:t>DEN – THE BEFORE!</a:t>
            </a:r>
          </a:p>
        </p:txBody>
      </p:sp>
    </p:spTree>
    <p:extLst>
      <p:ext uri="{BB962C8B-B14F-4D97-AF65-F5344CB8AC3E}">
        <p14:creationId xmlns:p14="http://schemas.microsoft.com/office/powerpoint/2010/main" val="219661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Staffing 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EA1EC63-8CFE-44A4-AAB5-B51619AD4B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461931"/>
              </p:ext>
            </p:extLst>
          </p:nvPr>
        </p:nvGraphicFramePr>
        <p:xfrm>
          <a:off x="5306209" y="719388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63345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347253-7B51-4081-A893-D3CD9436D1F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7BFAC-20C9-4F94-8DB3-7700755B17CB}"/>
              </a:ext>
            </a:extLst>
          </p:cNvPr>
          <p:cNvSpPr txBox="1"/>
          <p:nvPr/>
        </p:nvSpPr>
        <p:spPr>
          <a:xfrm>
            <a:off x="802428" y="1521784"/>
            <a:ext cx="2125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BEARS </a:t>
            </a:r>
          </a:p>
          <a:p>
            <a:r>
              <a:rPr lang="en-US" sz="3600" dirty="0"/>
              <a:t>DEN – THE BEFORE!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E95D8-DCDB-46AC-A607-DB844AC7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906" y="759656"/>
            <a:ext cx="4270854" cy="538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78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997" y="2296700"/>
            <a:ext cx="3537504" cy="1474330"/>
          </a:xfrm>
        </p:spPr>
        <p:txBody>
          <a:bodyPr>
            <a:normAutofit/>
          </a:bodyPr>
          <a:lstStyle/>
          <a:p>
            <a:r>
              <a:rPr lang="en-US" dirty="0"/>
              <a:t>School plan  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5" y="1716998"/>
            <a:ext cx="7554011" cy="44517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D1FF3-DFE3-43A9-B678-EF99C3698D97}"/>
              </a:ext>
            </a:extLst>
          </p:cNvPr>
          <p:cNvSpPr txBox="1"/>
          <p:nvPr/>
        </p:nvSpPr>
        <p:spPr>
          <a:xfrm>
            <a:off x="4082717" y="366295"/>
            <a:ext cx="77697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 i="1" dirty="0"/>
          </a:p>
          <a:p>
            <a:endParaRPr lang="en-US" sz="24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C9AE5-15E3-42DC-BEE0-95939FB32D0F}"/>
              </a:ext>
            </a:extLst>
          </p:cNvPr>
          <p:cNvSpPr txBox="1"/>
          <p:nvPr/>
        </p:nvSpPr>
        <p:spPr>
          <a:xfrm>
            <a:off x="4082717" y="366295"/>
            <a:ext cx="776972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Isolation time - </a:t>
            </a:r>
            <a:endParaRPr lang="en-US" dirty="0"/>
          </a:p>
          <a:p>
            <a:endParaRPr lang="en-US" sz="2400" b="1" i="1" dirty="0"/>
          </a:p>
          <a:p>
            <a:r>
              <a:rPr lang="en-US" sz="2400" b="1" i="1" dirty="0"/>
              <a:t>Day 1 is positive test day </a:t>
            </a:r>
          </a:p>
          <a:p>
            <a:endParaRPr lang="en-US" sz="2400" b="1" i="1" dirty="0"/>
          </a:p>
          <a:p>
            <a:r>
              <a:rPr lang="en-US" sz="2400" b="1" i="1" dirty="0"/>
              <a:t>Mixed groups allowed – committees  / clubs </a:t>
            </a:r>
          </a:p>
          <a:p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994961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attendance / safety</a:t>
            </a:r>
            <a:r>
              <a:rPr lang="en-US" dirty="0"/>
              <a:t>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07" y="2247900"/>
            <a:ext cx="7454077" cy="35897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ea typeface="+mn-lt"/>
                <a:cs typeface="+mn-lt"/>
              </a:rPr>
              <a:t>207 students enrolled </a:t>
            </a:r>
          </a:p>
          <a:p>
            <a:pPr>
              <a:lnSpc>
                <a:spcPct val="100000"/>
              </a:lnSpc>
            </a:pPr>
            <a:endParaRPr lang="en-US" sz="28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ea typeface="+mn-lt"/>
                <a:cs typeface="+mn-lt"/>
              </a:rPr>
              <a:t>Attendance returned to normal before March break (75-85% - most absence due to sickness), attendance lower this week 50 – 60%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4233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930" y="-265139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  <a:ea typeface="+mj-lt"/>
                <a:cs typeface="+mj-lt"/>
              </a:rPr>
              <a:t>safety</a:t>
            </a:r>
            <a:r>
              <a:rPr lang="en-US" dirty="0">
                <a:highlight>
                  <a:srgbClr val="FFFF00"/>
                </a:highlight>
              </a:rPr>
              <a:t> 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821" y="387112"/>
            <a:ext cx="7454077" cy="35897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ea typeface="+mn-lt"/>
                <a:cs typeface="+mn-lt"/>
              </a:rPr>
              <a:t>Update from Mayor Bell –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a typeface="+mn-lt"/>
                <a:cs typeface="+mn-lt"/>
              </a:rPr>
              <a:t>Engineering report on village sidewalks recommended two options for a school sidewalks.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79D70-728E-488B-B618-D38A0DC10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14" y="2517739"/>
            <a:ext cx="10362821" cy="40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2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78788-71E6-420B-B237-75BCDB51D580}"/>
              </a:ext>
            </a:extLst>
          </p:cNvPr>
          <p:cNvSpPr txBox="1"/>
          <p:nvPr/>
        </p:nvSpPr>
        <p:spPr>
          <a:xfrm>
            <a:off x="1974575" y="1281431"/>
            <a:ext cx="85609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effectLst/>
                <a:latin typeface="Helvetica Neue"/>
              </a:rPr>
              <a:t>The </a:t>
            </a:r>
            <a:r>
              <a:rPr lang="en-US" sz="2400" dirty="0">
                <a:latin typeface="Helvetica Neue"/>
              </a:rPr>
              <a:t>p</a:t>
            </a:r>
            <a:r>
              <a:rPr lang="en-US" sz="2400" b="0" i="0" dirty="0">
                <a:effectLst/>
                <a:latin typeface="Helvetica Neue"/>
              </a:rPr>
              <a:t>ublic health </a:t>
            </a:r>
            <a:r>
              <a:rPr lang="en-US" sz="2400" dirty="0">
                <a:latin typeface="Helvetica Neue"/>
              </a:rPr>
              <a:t>nurses will be at PAMS tomorrow, March 21</a:t>
            </a:r>
            <a:r>
              <a:rPr lang="en-US" sz="2400" baseline="30000" dirty="0">
                <a:latin typeface="Helvetica Neue"/>
              </a:rPr>
              <a:t>st</a:t>
            </a:r>
            <a:r>
              <a:rPr lang="en-US" sz="2400" dirty="0">
                <a:latin typeface="Helvetica Neue"/>
              </a:rPr>
              <a:t>, </a:t>
            </a:r>
            <a:r>
              <a:rPr lang="en-US" sz="2400" b="0" i="0" dirty="0">
                <a:effectLst/>
                <a:latin typeface="Helvetica Neue"/>
              </a:rPr>
              <a:t>to vaccinate students who returned consent forms against Tetanus, Diphtheria and Pertussis (whooping cough), and Huma</a:t>
            </a:r>
            <a:r>
              <a:rPr lang="en-US" sz="2400" dirty="0">
                <a:latin typeface="Helvetica Neue"/>
              </a:rPr>
              <a:t>n Papillomavirus (HPV). If the consent form has not been returned, please do so tomorrow. If there has been a change in your child’s health since the consent was signed or if you have any questions, please contact the Public Health Immunization line @ 506-325-4773.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568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930" y="-265139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  <a:ea typeface="+mj-lt"/>
                <a:cs typeface="+mj-lt"/>
              </a:rPr>
              <a:t>safety</a:t>
            </a:r>
            <a:r>
              <a:rPr lang="en-US" dirty="0">
                <a:highlight>
                  <a:srgbClr val="FFFF00"/>
                </a:highlight>
              </a:rPr>
              <a:t> 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158" y="1738834"/>
            <a:ext cx="7454077" cy="35897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ea typeface="+mn-lt"/>
                <a:cs typeface="+mn-lt"/>
              </a:rPr>
              <a:t>Mayor Bell will meet with PAMS “walkers” in May to discuss options.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a typeface="+mn-lt"/>
                <a:cs typeface="+mn-lt"/>
              </a:rPr>
              <a:t>Village will prioritize crosswalk projects over the next few months.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ea typeface="+mn-lt"/>
                <a:cs typeface="+mn-lt"/>
              </a:rPr>
              <a:t>PAMS will explore a cross guard option may be a short-term solution.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9821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19" y="-165715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SIP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036" y="981636"/>
            <a:ext cx="7454077" cy="35897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Teaching behavior matrix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endParaRPr lang="en-US" sz="2800" b="1" dirty="0"/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D1856E-B0A3-45CF-84D9-45E94284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253" y="1476556"/>
            <a:ext cx="6091002" cy="510410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07A1B97-B6EE-4E12-B55B-D0C7C4DCBC32}"/>
              </a:ext>
            </a:extLst>
          </p:cNvPr>
          <p:cNvSpPr/>
          <p:nvPr/>
        </p:nvSpPr>
        <p:spPr>
          <a:xfrm>
            <a:off x="2558797" y="3467420"/>
            <a:ext cx="2392946" cy="8154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March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40886D9-71F0-430D-9B00-8736C0FBAB70}"/>
              </a:ext>
            </a:extLst>
          </p:cNvPr>
          <p:cNvSpPr/>
          <p:nvPr/>
        </p:nvSpPr>
        <p:spPr>
          <a:xfrm>
            <a:off x="2558796" y="5312261"/>
            <a:ext cx="2392946" cy="8154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April </a:t>
            </a:r>
          </a:p>
        </p:txBody>
      </p:sp>
    </p:spTree>
    <p:extLst>
      <p:ext uri="{BB962C8B-B14F-4D97-AF65-F5344CB8AC3E}">
        <p14:creationId xmlns:p14="http://schemas.microsoft.com/office/powerpoint/2010/main" val="2998017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19" y="-165715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SIP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036" y="981636"/>
            <a:ext cx="7454077" cy="358978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/>
              <a:t>Achievement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Practice a growth mindset 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Get to class on time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Bring all materials to class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Complete assigned work 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7857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566" y="114432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SIP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036" y="981636"/>
            <a:ext cx="7454077" cy="358978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a typeface="+mn-lt"/>
                <a:cs typeface="+mn-lt"/>
              </a:rPr>
              <a:t>Safety 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Stay in assigned seat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Wait to be dismissed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Use equipment and material appropriately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Keep hands, feet, and objects to myself. 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/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014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Categories" ma:contentTypeID="0x010100F2A1E1E4D320C749A22EC3F91FD053D600C259A2716B3B534391CE9B75AA2D15B6" ma:contentTypeVersion="9" ma:contentTypeDescription="" ma:contentTypeScope="" ma:versionID="28c6818b0b5882b3b70a5c067e1c783f">
  <xsd:schema xmlns:xsd="http://www.w3.org/2001/XMLSchema" xmlns:xs="http://www.w3.org/2001/XMLSchema" xmlns:p="http://schemas.microsoft.com/office/2006/metadata/properties" xmlns:ns1="http://schemas.microsoft.com/sharepoint/v3" xmlns:ns2="1e050540-abf7-4cd0-9094-0488f67136b7" targetNamespace="http://schemas.microsoft.com/office/2006/metadata/properties" ma:root="true" ma:fieldsID="c8db2a377494cc426090423ae3504e32" ns1:_="" ns2:_="">
    <xsd:import namespace="http://schemas.microsoft.com/sharepoint/v3"/>
    <xsd:import namespace="1e050540-abf7-4cd0-9094-0488f67136b7"/>
    <xsd:element name="properties">
      <xsd:complexType>
        <xsd:sequence>
          <xsd:element name="documentManagement">
            <xsd:complexType>
              <xsd:all>
                <xsd:element ref="ns2:DocumentCategories"/>
                <xsd:element ref="ns2:DocumentForm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hidden="true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0540-abf7-4cd0-9094-0488f67136b7" elementFormDefault="qualified">
    <xsd:import namespace="http://schemas.microsoft.com/office/2006/documentManagement/types"/>
    <xsd:import namespace="http://schemas.microsoft.com/office/infopath/2007/PartnerControls"/>
    <xsd:element name="DocumentCategories" ma:index="8" ma:displayName="Document Categories" ma:format="Dropdown" ma:internalName="DocumentCategories" ma:readOnly="false">
      <xsd:simpleType>
        <xsd:restriction base="dms:Choice">
          <xsd:enumeration value="ABC Tips"/>
          <xsd:enumeration value="Agenda"/>
          <xsd:enumeration value="Alumni"/>
          <xsd:enumeration value="Announcements"/>
          <xsd:enumeration value="Annual Report"/>
          <xsd:enumeration value="Archived"/>
          <xsd:enumeration value="Assemblies"/>
          <xsd:enumeration value="Awards"/>
          <xsd:enumeration value="Bullying Information"/>
          <xsd:enumeration value="Cafeteria"/>
          <xsd:enumeration value="Calendar"/>
          <xsd:enumeration value="Class Supply Lists"/>
          <xsd:enumeration value="Clubs"/>
          <xsd:enumeration value="Community"/>
          <xsd:enumeration value="Covid Information"/>
          <xsd:enumeration value="Data &amp; Reports"/>
          <xsd:enumeration value="District"/>
          <xsd:enumeration value="Drama"/>
          <xsd:enumeration value="English"/>
          <xsd:enumeration value="Exams"/>
          <xsd:enumeration value="Fine Arts"/>
          <xsd:enumeration value="French"/>
          <xsd:enumeration value="Graduation"/>
          <xsd:enumeration value="Guidance-Course Selection"/>
          <xsd:enumeration value="Guidance-Information"/>
          <xsd:enumeration value="Guidance-Scholarships"/>
          <xsd:enumeration value="Handbook"/>
          <xsd:enumeration value="Health"/>
          <xsd:enumeration value="Home and School"/>
          <xsd:enumeration value="Homework"/>
          <xsd:enumeration value="Hot Lunch"/>
          <xsd:enumeration value="Humanities"/>
          <xsd:enumeration value="Literacy"/>
          <xsd:enumeration value="Math"/>
          <xsd:enumeration value="Memo"/>
          <xsd:enumeration value="Misc"/>
          <xsd:enumeration value="Newcomers"/>
          <xsd:enumeration value="Newsletter"/>
          <xsd:enumeration value="Parent Information"/>
          <xsd:enumeration value="Portal"/>
          <xsd:enumeration value="Potato Harvest"/>
          <xsd:enumeration value="Policy"/>
          <xsd:enumeration value="Post-Secondary"/>
          <xsd:enumeration value="PSSC"/>
          <xsd:enumeration value="Registration"/>
          <xsd:enumeration value="Resource"/>
          <xsd:enumeration value="Schedule"/>
          <xsd:enumeration value="School Connects Messages"/>
          <xsd:enumeration value="School Improvement Plan"/>
          <xsd:enumeration value="School Information"/>
          <xsd:enumeration value="School Merchandise"/>
          <xsd:enumeration value="School Messenger Message"/>
          <xsd:enumeration value="Science"/>
          <xsd:enumeration value="Sexual Health Services"/>
          <xsd:enumeration value="Special Project"/>
          <xsd:enumeration value="Sports"/>
          <xsd:enumeration value="Student-Information"/>
          <xsd:enumeration value="Summer School"/>
          <xsd:enumeration value="Yearbook"/>
          <xsd:enumeration value="Vocational"/>
          <xsd:enumeration value="Voicemail"/>
          <xsd:enumeration value="Volunteer"/>
          <xsd:enumeration value="Weather"/>
        </xsd:restriction>
      </xsd:simpleType>
    </xsd:element>
    <xsd:element name="DocumentForm" ma:index="9" ma:displayName="Document Form" ma:default="No" ma:description="Is this a form?" ma:format="Dropdown" ma:internalName="DocumentForm">
      <xsd:simpleType>
        <xsd:restriction base="dms:Choice">
          <xsd:enumeration value="No"/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Categories xmlns="1e050540-abf7-4cd0-9094-0488f67136b7">PSSC</DocumentCategories>
    <PublishingExpirationDate xmlns="http://schemas.microsoft.com/sharepoint/v3" xsi:nil="true"/>
    <DocumentForm xmlns="1e050540-abf7-4cd0-9094-0488f67136b7">No</DocumentForm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5CA368-245F-40AC-9BDE-4B30DBFE98C4}"/>
</file>

<file path=customXml/itemProps2.xml><?xml version="1.0" encoding="utf-8"?>
<ds:datastoreItem xmlns:ds="http://schemas.openxmlformats.org/officeDocument/2006/customXml" ds:itemID="{4710EE66-8707-456F-8F2E-091D581CB030}"/>
</file>

<file path=customXml/itemProps3.xml><?xml version="1.0" encoding="utf-8"?>
<ds:datastoreItem xmlns:ds="http://schemas.openxmlformats.org/officeDocument/2006/customXml" ds:itemID="{10BEB954-4024-4CCF-A9D6-4C00FDC028D9}"/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4883</TotalTime>
  <Words>686</Words>
  <Application>Microsoft Office PowerPoint</Application>
  <PresentationFormat>Widescreen</PresentationFormat>
  <Paragraphs>151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Helvetica Neue</vt:lpstr>
      <vt:lpstr>Times New Roman</vt:lpstr>
      <vt:lpstr>Vapor Trail</vt:lpstr>
      <vt:lpstr>Business arising from Dec. 16  Staffing       School attendance and safety       School improvement plan       NB student perception survey       Fundraiser  New business: progress reports / Report cards / Parent – teacher       Assessments      Special events -       Projects – outdoor space / library   school winter plan </vt:lpstr>
      <vt:lpstr>Staffing </vt:lpstr>
      <vt:lpstr>attendance / safety  </vt:lpstr>
      <vt:lpstr>safety  </vt:lpstr>
      <vt:lpstr>PowerPoint Presentation</vt:lpstr>
      <vt:lpstr>safety  </vt:lpstr>
      <vt:lpstr>SIP </vt:lpstr>
      <vt:lpstr>SIP </vt:lpstr>
      <vt:lpstr>SIP </vt:lpstr>
      <vt:lpstr>  NB student perception survey  /Fundraiser</vt:lpstr>
      <vt:lpstr>NEW BUSINESS –                      reporting </vt:lpstr>
      <vt:lpstr>Assessments   </vt:lpstr>
      <vt:lpstr>Special Events -  Black History Month     </vt:lpstr>
      <vt:lpstr>Special Events   </vt:lpstr>
      <vt:lpstr>Special Events -  Black History Month     </vt:lpstr>
      <vt:lpstr>Special Events   </vt:lpstr>
      <vt:lpstr>Special Projects   </vt:lpstr>
      <vt:lpstr>PowerPoint Presentation</vt:lpstr>
      <vt:lpstr>PowerPoint Presentation</vt:lpstr>
      <vt:lpstr>PowerPoint Presentation</vt:lpstr>
      <vt:lpstr>School plan   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Fundraising  Parent teacher conference  Our school survey  School plan      Principal report: Staff update Enrollment  Technology update      New Business:   School cell phone policy  Lunch recess rotations</dc:title>
  <dc:creator>Dionne, Claudine (ASD-W)</dc:creator>
  <cp:lastModifiedBy>Dionne, Claudine (ASD-W)</cp:lastModifiedBy>
  <cp:revision>586</cp:revision>
  <dcterms:created xsi:type="dcterms:W3CDTF">2020-12-09T21:20:45Z</dcterms:created>
  <dcterms:modified xsi:type="dcterms:W3CDTF">2022-04-21T16:37:06Z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0x010100F2A1E1E4D320C749A22EC3F91FD053D600C259A2716B3B534391CE9B75AA2D15B6</vt:lpwstr>
  </property>
  <property fmtid="{D5CDD505-2E9C-101B-9397-08002B2CF9AE}" pid="3" name="MediaServiceImageTags">
    <vt:lpwstr/>
  </property>
</Properties>
</file>