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5" r:id="rId5"/>
    <p:sldId id="260" r:id="rId6"/>
    <p:sldId id="268" r:id="rId7"/>
    <p:sldId id="258" r:id="rId8"/>
    <p:sldId id="259" r:id="rId9"/>
    <p:sldId id="269" r:id="rId10"/>
    <p:sldId id="256" r:id="rId11"/>
    <p:sldId id="261" r:id="rId12"/>
    <p:sldId id="263" r:id="rId13"/>
    <p:sldId id="270" r:id="rId14"/>
    <p:sldId id="265" r:id="rId15"/>
    <p:sldId id="262" r:id="rId16"/>
    <p:sldId id="271" r:id="rId17"/>
    <p:sldId id="267" r:id="rId18"/>
    <p:sldId id="257" r:id="rId19"/>
    <p:sldId id="273" r:id="rId20"/>
    <p:sldId id="274" r:id="rId2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4421-C07B-4DA1-BCE4-99DACBA3D640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3B9D-51DD-48A0-AE61-6489D980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310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4421-C07B-4DA1-BCE4-99DACBA3D640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3B9D-51DD-48A0-AE61-6489D980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99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4421-C07B-4DA1-BCE4-99DACBA3D640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3B9D-51DD-48A0-AE61-6489D980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005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4421-C07B-4DA1-BCE4-99DACBA3D640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3B9D-51DD-48A0-AE61-6489D980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795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4421-C07B-4DA1-BCE4-99DACBA3D640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3B9D-51DD-48A0-AE61-6489D980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342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4421-C07B-4DA1-BCE4-99DACBA3D640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3B9D-51DD-48A0-AE61-6489D980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21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4421-C07B-4DA1-BCE4-99DACBA3D640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3B9D-51DD-48A0-AE61-6489D980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763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4421-C07B-4DA1-BCE4-99DACBA3D640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3B9D-51DD-48A0-AE61-6489D980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57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4421-C07B-4DA1-BCE4-99DACBA3D640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3B9D-51DD-48A0-AE61-6489D980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95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4421-C07B-4DA1-BCE4-99DACBA3D640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3B9D-51DD-48A0-AE61-6489D980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34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4421-C07B-4DA1-BCE4-99DACBA3D640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73B9D-51DD-48A0-AE61-6489D980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101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94421-C07B-4DA1-BCE4-99DACBA3D640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73B9D-51DD-48A0-AE61-6489D980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212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Leo Hayes Catchment Study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410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Durham Bridge Split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484706"/>
              </p:ext>
            </p:extLst>
          </p:nvPr>
        </p:nvGraphicFramePr>
        <p:xfrm>
          <a:off x="1540475" y="1392195"/>
          <a:ext cx="8386119" cy="40447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82125"/>
                <a:gridCol w="2082863"/>
                <a:gridCol w="2121131"/>
              </a:tblGrid>
              <a:tr h="13482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Impacted School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Current Enrolment 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Functional Capacity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3482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Stanley Regional High School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250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51.7%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3482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Devon Middle School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499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70.4%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1634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733" y="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Stanley Catchment Area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4133" y="931333"/>
            <a:ext cx="8390467" cy="592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303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Keswick Valley </a:t>
            </a:r>
            <a:r>
              <a:rPr lang="en-US" dirty="0"/>
              <a:t>Catchment Area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2887" y="922866"/>
            <a:ext cx="9115425" cy="5935133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855491"/>
              </p:ext>
            </p:extLst>
          </p:nvPr>
        </p:nvGraphicFramePr>
        <p:xfrm>
          <a:off x="4071208" y="2505333"/>
          <a:ext cx="2616200" cy="381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162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sng" strike="noStrike" dirty="0">
                          <a:effectLst/>
                        </a:rPr>
                        <a:t># of potentially impacted students in zone</a:t>
                      </a:r>
                      <a:endParaRPr lang="en-US" sz="11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9 - 12 = 69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297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Keswick Valley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843080"/>
              </p:ext>
            </p:extLst>
          </p:nvPr>
        </p:nvGraphicFramePr>
        <p:xfrm>
          <a:off x="1589903" y="1690688"/>
          <a:ext cx="8830961" cy="25517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03966"/>
                <a:gridCol w="2193349"/>
                <a:gridCol w="2233646"/>
              </a:tblGrid>
              <a:tr h="12758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Impacted School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Current Enrolment 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Functional Capacity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2758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err="1">
                          <a:effectLst/>
                        </a:rPr>
                        <a:t>Nackawic</a:t>
                      </a:r>
                      <a:r>
                        <a:rPr lang="en-US" sz="2000" u="none" strike="noStrike" dirty="0">
                          <a:effectLst/>
                        </a:rPr>
                        <a:t> High School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262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45.0%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4306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 err="1" smtClean="0"/>
              <a:t>Nackawic</a:t>
            </a:r>
            <a:r>
              <a:rPr lang="en-US" dirty="0" smtClean="0"/>
              <a:t> </a:t>
            </a:r>
            <a:r>
              <a:rPr lang="en-US" dirty="0"/>
              <a:t>High School Catchment Area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001" y="1153297"/>
            <a:ext cx="7747000" cy="5704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990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4466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Leo Hayes Catchment Area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265" y="1288809"/>
            <a:ext cx="8754268" cy="5569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604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evin.doucette\Desktop\LHHS concept addit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691" y="1099989"/>
            <a:ext cx="5515166" cy="4261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925441" y="71837"/>
            <a:ext cx="8699813" cy="860400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Scenario 1: New school wing addition for Leo Hayes High School (site confirmation of space) – conceptual footprint shows new addition fits the lot</a:t>
            </a:r>
            <a:endParaRPr lang="en-CA" sz="2400" dirty="0"/>
          </a:p>
        </p:txBody>
      </p:sp>
      <p:sp>
        <p:nvSpPr>
          <p:cNvPr id="8" name="Rounded Rectangle 7"/>
          <p:cNvSpPr/>
          <p:nvPr/>
        </p:nvSpPr>
        <p:spPr bwMode="auto">
          <a:xfrm>
            <a:off x="6796645" y="1099990"/>
            <a:ext cx="3826329" cy="5100261"/>
          </a:xfrm>
          <a:prstGeom prst="roundRect">
            <a:avLst>
              <a:gd name="adj" fmla="val 8542"/>
            </a:avLst>
          </a:prstGeom>
          <a:solidFill>
            <a:srgbClr val="C1C1C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b="1" dirty="0">
                <a:solidFill>
                  <a:srgbClr val="464646"/>
                </a:solidFill>
                <a:cs typeface="ヒラギノ角ゴ Pro W3" charset="0"/>
              </a:rPr>
              <a:t>New school wing addition </a:t>
            </a:r>
            <a:r>
              <a:rPr lang="en-US" dirty="0"/>
              <a:t>– </a:t>
            </a:r>
            <a:r>
              <a:rPr lang="en-US" b="1" dirty="0">
                <a:solidFill>
                  <a:srgbClr val="464646"/>
                </a:solidFill>
              </a:rPr>
              <a:t>Leo Hayes High</a:t>
            </a:r>
            <a:endParaRPr lang="en-US" b="1" dirty="0">
              <a:solidFill>
                <a:srgbClr val="464646"/>
              </a:solidFill>
              <a:cs typeface="ヒラギノ角ゴ Pro W3" charset="0"/>
            </a:endParaRPr>
          </a:p>
          <a:p>
            <a:pPr marL="285750" lvl="1" indent="-2857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64646"/>
                </a:solidFill>
                <a:cs typeface="ヒラギノ角ゴ Pro W3" charset="0"/>
              </a:rPr>
              <a:t>Conceptual footprint of a two-story extension to Leo Hayes High School based on EECD Planning Guidelines for Educational Facilities and 2014-15 enrolment projections</a:t>
            </a:r>
          </a:p>
          <a:p>
            <a:pPr marL="285750" lvl="1" indent="-2857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64646"/>
                </a:solidFill>
                <a:cs typeface="ヒラギノ角ゴ Pro W3" charset="0"/>
              </a:rPr>
              <a:t>Site appears to have sufficient space for extensions</a:t>
            </a:r>
          </a:p>
          <a:p>
            <a:pPr marL="285750" lvl="1" indent="-2857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64646"/>
                </a:solidFill>
                <a:cs typeface="ヒラギノ角ゴ Pro W3" charset="0"/>
              </a:rPr>
              <a:t>Topography (bedrock/elevations) should be verified before proceeding</a:t>
            </a:r>
          </a:p>
          <a:p>
            <a:pPr marL="285750" lvl="1" indent="-2857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64646"/>
                </a:solidFill>
                <a:cs typeface="ヒラギノ角ゴ Pro W3" charset="0"/>
              </a:rPr>
              <a:t>Conceptual drawing illustrates new additions could be built on both the northeast and northwest corners of the current structure</a:t>
            </a:r>
          </a:p>
          <a:p>
            <a:pPr marL="285750" lvl="1" indent="-2857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64646"/>
                </a:solidFill>
                <a:cs typeface="ヒラギノ角ゴ Pro W3" charset="0"/>
              </a:rPr>
              <a:t>This would require an amendment to the contract with the P3 owner</a:t>
            </a:r>
          </a:p>
          <a:p>
            <a:pPr marL="285750" lvl="1" indent="-28575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64646"/>
                </a:solidFill>
                <a:cs typeface="ヒラギノ角ゴ Pro W3" charset="0"/>
              </a:rPr>
              <a:t>These additions would eliminate the need to bus students to Fredericton High School for shop classes (see Scenario 3 for financial implications)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87682" y="6204189"/>
            <a:ext cx="274320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CA" sz="800" dirty="0">
                <a:solidFill>
                  <a:srgbClr val="000000"/>
                </a:solidFill>
              </a:rPr>
              <a:t>Source: </a:t>
            </a:r>
            <a:r>
              <a:rPr lang="en-CA" sz="800" dirty="0">
                <a:solidFill>
                  <a:srgbClr val="000000"/>
                </a:solidFill>
              </a:rPr>
              <a:t>EECD Infrastructure Planning.</a:t>
            </a:r>
            <a:endParaRPr lang="fr-CA" sz="80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CA" dirty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Confidential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168238" y="5442439"/>
            <a:ext cx="4778830" cy="507831"/>
          </a:xfrm>
          <a:prstGeom prst="rect">
            <a:avLst/>
          </a:prstGeom>
          <a:noFill/>
        </p:spPr>
        <p:txBody>
          <a:bodyPr wrap="square" lIns="0" tIns="36576" rIns="0" bIns="0" rtlCol="0">
            <a:spAutoFit/>
          </a:bodyPr>
          <a:lstStyle/>
          <a:p>
            <a:pPr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CA" sz="1200" dirty="0">
                <a:solidFill>
                  <a:schemeClr val="bg1"/>
                </a:solidFill>
              </a:rPr>
              <a:t>Note: there is potential to build in the area where the modular classrooms are, however, the mobiles would have to be moved to another location during construction of an addition.</a:t>
            </a:r>
          </a:p>
        </p:txBody>
      </p:sp>
    </p:spTree>
    <p:extLst>
      <p:ext uri="{BB962C8B-B14F-4D97-AF65-F5344CB8AC3E}">
        <p14:creationId xmlns:p14="http://schemas.microsoft.com/office/powerpoint/2010/main" val="288219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584" y="1814985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571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Proposed Below </a:t>
            </a:r>
            <a:r>
              <a:rPr lang="en-US" sz="4000" dirty="0" err="1" smtClean="0"/>
              <a:t>Portabello</a:t>
            </a:r>
            <a:r>
              <a:rPr lang="en-US" sz="4000" dirty="0" smtClean="0"/>
              <a:t> Drive to Burton Bridge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514" y="882435"/>
            <a:ext cx="10963683" cy="5975565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220724"/>
              </p:ext>
            </p:extLst>
          </p:nvPr>
        </p:nvGraphicFramePr>
        <p:xfrm>
          <a:off x="5858819" y="1395798"/>
          <a:ext cx="2616200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162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sng" strike="noStrike" dirty="0">
                          <a:effectLst/>
                        </a:rPr>
                        <a:t># of potentially impacted students in zone</a:t>
                      </a:r>
                      <a:endParaRPr lang="en-US" sz="11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K - 5 = 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6 - 8 = 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9 - 12 = 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Total = 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6717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35962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Below </a:t>
            </a:r>
            <a:r>
              <a:rPr lang="en-US" sz="3200" dirty="0" err="1"/>
              <a:t>Portabello</a:t>
            </a:r>
            <a:r>
              <a:rPr lang="en-US" sz="3200" dirty="0"/>
              <a:t> Drive to Burton </a:t>
            </a:r>
            <a:r>
              <a:rPr lang="en-US" sz="3200" dirty="0" smtClean="0"/>
              <a:t>Bridge - Stats</a:t>
            </a:r>
            <a:endParaRPr lang="en-US" sz="3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282867"/>
              </p:ext>
            </p:extLst>
          </p:nvPr>
        </p:nvGraphicFramePr>
        <p:xfrm>
          <a:off x="1499286" y="1622850"/>
          <a:ext cx="8781537" cy="4827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79319"/>
                <a:gridCol w="2181073"/>
                <a:gridCol w="2221145"/>
              </a:tblGrid>
              <a:tr h="6034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Impacted School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Current Enrolment 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Functional Capacity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034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Barker's Point School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351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81.3%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034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Devon Middle School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499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70.4%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034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err="1">
                          <a:effectLst/>
                        </a:rPr>
                        <a:t>Oromocto</a:t>
                      </a:r>
                      <a:r>
                        <a:rPr lang="en-US" sz="2000" u="none" strike="noStrike" dirty="0">
                          <a:effectLst/>
                        </a:rPr>
                        <a:t> High School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1135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64.5%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034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Ridgeview Middle School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319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36.9%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034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Harold Peterson Middle School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328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35.2%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034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Hubbard Avenue Elementary School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269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53.2%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034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Assiniboine Avenue Elementary School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249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62.2%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0349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/>
          <a:lstStyle/>
          <a:p>
            <a:pPr algn="ctr"/>
            <a:r>
              <a:rPr lang="en-US" dirty="0" err="1" smtClean="0"/>
              <a:t>Oromocto</a:t>
            </a:r>
            <a:r>
              <a:rPr lang="en-US" dirty="0" smtClean="0"/>
              <a:t> </a:t>
            </a:r>
            <a:r>
              <a:rPr lang="en-US" dirty="0"/>
              <a:t>Schools Catchment Area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1867" y="1016000"/>
            <a:ext cx="8627533" cy="584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668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Proposed </a:t>
            </a:r>
            <a:r>
              <a:rPr lang="en-US" dirty="0" err="1"/>
              <a:t>Portabello</a:t>
            </a:r>
            <a:r>
              <a:rPr lang="en-US" dirty="0"/>
              <a:t> </a:t>
            </a:r>
            <a:r>
              <a:rPr lang="en-US" dirty="0" smtClean="0"/>
              <a:t>Drive and Above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3158" y="897467"/>
            <a:ext cx="9065683" cy="5960533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883932"/>
              </p:ext>
            </p:extLst>
          </p:nvPr>
        </p:nvGraphicFramePr>
        <p:xfrm>
          <a:off x="5957672" y="1325561"/>
          <a:ext cx="2757959" cy="8904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7959"/>
              </a:tblGrid>
              <a:tr h="222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sng" strike="noStrike" dirty="0">
                          <a:effectLst/>
                        </a:rPr>
                        <a:t># of potentially impacted students in zone</a:t>
                      </a:r>
                      <a:endParaRPr lang="en-US" sz="11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2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6 - 8 = 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2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9 - 12 = 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26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Total = 58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3471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/>
              <a:t>Portabello</a:t>
            </a:r>
            <a:r>
              <a:rPr lang="en-US" sz="3200" dirty="0"/>
              <a:t> Drive and Above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085538"/>
              </p:ext>
            </p:extLst>
          </p:nvPr>
        </p:nvGraphicFramePr>
        <p:xfrm>
          <a:off x="1103870" y="1524000"/>
          <a:ext cx="10101649" cy="3352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37654"/>
                <a:gridCol w="2508949"/>
                <a:gridCol w="2555046"/>
              </a:tblGrid>
              <a:tr h="1117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Impacted School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Current Enrolment 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sng" strike="noStrike" dirty="0">
                          <a:effectLst/>
                        </a:rPr>
                        <a:t>Functional Capacity</a:t>
                      </a:r>
                      <a:endParaRPr lang="en-US" sz="20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117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Bliss Carman Middle School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582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86.8%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117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Fredericton High School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1960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67.9%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3597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8667" y="0"/>
            <a:ext cx="9144000" cy="97843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Bliss </a:t>
            </a:r>
            <a:r>
              <a:rPr lang="en-US" dirty="0"/>
              <a:t>Carmen Catchment Area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1868" y="778933"/>
            <a:ext cx="5918200" cy="6079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59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667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Fredericton </a:t>
            </a:r>
            <a:r>
              <a:rPr lang="en-US" dirty="0"/>
              <a:t>High Catchment Area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9600" y="928460"/>
            <a:ext cx="8644467" cy="5929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037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Proposed </a:t>
            </a:r>
            <a:r>
              <a:rPr lang="en-US" dirty="0" smtClean="0"/>
              <a:t>Durham Bridge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8350" y="1185604"/>
            <a:ext cx="7505700" cy="5343525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76031"/>
              </p:ext>
            </p:extLst>
          </p:nvPr>
        </p:nvGraphicFramePr>
        <p:xfrm>
          <a:off x="5461686" y="3731741"/>
          <a:ext cx="2616200" cy="76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162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# of potentially impacted students in zone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6 - 8 = 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9 - 12 = 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Total = 57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4105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41A49209FC3A478DB1B43569DA3666" ma:contentTypeVersion="2" ma:contentTypeDescription="Create a new document." ma:contentTypeScope="" ma:versionID="29ec2c1073542ab84b7cd6e6ca47663a">
  <xsd:schema xmlns:xsd="http://www.w3.org/2001/XMLSchema" xmlns:xs="http://www.w3.org/2001/XMLSchema" xmlns:p="http://schemas.microsoft.com/office/2006/metadata/properties" xmlns:ns1="http://schemas.microsoft.com/sharepoint/v3" xmlns:ns2="4f08ba47-e0ea-44fa-b6b7-c3bd0eb61137" targetNamespace="http://schemas.microsoft.com/office/2006/metadata/properties" ma:root="true" ma:fieldsID="c2f77573216d043619a0dad493145096" ns1:_="" ns2:_="">
    <xsd:import namespace="http://schemas.microsoft.com/sharepoint/v3"/>
    <xsd:import namespace="4f08ba47-e0ea-44fa-b6b7-c3bd0eb61137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08ba47-e0ea-44fa-b6b7-c3bd0eb61137" elementFormDefault="qualified">
    <xsd:import namespace="http://schemas.microsoft.com/office/2006/documentManagement/types"/>
    <xsd:import namespace="http://schemas.microsoft.com/office/infopath/2007/PartnerControls"/>
    <xsd:element name="Category" ma:index="10" nillable="true" ma:displayName="Category" ma:default="LHHS" ma:format="Dropdown" ma:internalName="Category">
      <xsd:simpleType>
        <xsd:restriction base="dms:Choice">
          <xsd:enumeration value="LHHS"/>
          <xsd:enumeration value="Other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Category xmlns="4f08ba47-e0ea-44fa-b6b7-c3bd0eb61137">LHHS</Category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DC4565D-D649-4B78-9102-87559CBCE704}"/>
</file>

<file path=customXml/itemProps2.xml><?xml version="1.0" encoding="utf-8"?>
<ds:datastoreItem xmlns:ds="http://schemas.openxmlformats.org/officeDocument/2006/customXml" ds:itemID="{788DB663-9EC7-4116-9472-E78E6A315782}"/>
</file>

<file path=customXml/itemProps3.xml><?xml version="1.0" encoding="utf-8"?>
<ds:datastoreItem xmlns:ds="http://schemas.openxmlformats.org/officeDocument/2006/customXml" ds:itemID="{30DA023C-DFE6-47B6-BA18-2CBCC102754C}"/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417</Words>
  <Application>Microsoft Office PowerPoint</Application>
  <PresentationFormat>Widescreen</PresentationFormat>
  <Paragraphs>91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ヒラギノ角ゴ Pro W3</vt:lpstr>
      <vt:lpstr>Office Theme</vt:lpstr>
      <vt:lpstr>Leo Hayes Catchment Study</vt:lpstr>
      <vt:lpstr>Proposed Below Portabello Drive to Burton Bridge</vt:lpstr>
      <vt:lpstr>Below Portabello Drive to Burton Bridge - Stats</vt:lpstr>
      <vt:lpstr>Oromocto Schools Catchment Area</vt:lpstr>
      <vt:lpstr>Proposed Portabello Drive and Above</vt:lpstr>
      <vt:lpstr>Portabello Drive and Above</vt:lpstr>
      <vt:lpstr>Bliss Carmen Catchment Area</vt:lpstr>
      <vt:lpstr>Fredericton High Catchment Area</vt:lpstr>
      <vt:lpstr>Proposed Durham Bridge</vt:lpstr>
      <vt:lpstr>Durham Bridge Split</vt:lpstr>
      <vt:lpstr>Stanley Catchment Area</vt:lpstr>
      <vt:lpstr>Keswick Valley Catchment Area</vt:lpstr>
      <vt:lpstr>Keswick Valley</vt:lpstr>
      <vt:lpstr>Nackawic High School Catchment Area</vt:lpstr>
      <vt:lpstr>Leo Hayes Catchment Area</vt:lpstr>
      <vt:lpstr>Scenario 1: New school wing addition for Leo Hayes High School (site confirmation of space) – conceptual footprint shows new addition fits the lot</vt:lpstr>
      <vt:lpstr>Questions?</vt:lpstr>
    </vt:vector>
  </TitlesOfParts>
  <Company>Province of New Brunswick - Department of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Bliss Carmen</dc:title>
  <dc:creator>Wishart, Daniel (ASD-W)</dc:creator>
  <cp:lastModifiedBy>McTimoney, David     (ASD-W)</cp:lastModifiedBy>
  <cp:revision>11</cp:revision>
  <cp:lastPrinted>2016-09-23T14:05:13Z</cp:lastPrinted>
  <dcterms:created xsi:type="dcterms:W3CDTF">2016-05-02T16:40:59Z</dcterms:created>
  <dcterms:modified xsi:type="dcterms:W3CDTF">2016-09-23T14:07:38Z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0x0101006B41A49209FC3A478DB1B43569DA3666</vt:lpwstr>
  </property>
</Properties>
</file>