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4"/>
  </p:sldMasterIdLst>
  <p:notesMasterIdLst>
    <p:notesMasterId r:id="rId83"/>
  </p:notesMasterIdLst>
  <p:handoutMasterIdLst>
    <p:handoutMasterId r:id="rId84"/>
  </p:handoutMasterIdLst>
  <p:sldIdLst>
    <p:sldId id="259" r:id="rId5"/>
    <p:sldId id="312" r:id="rId6"/>
    <p:sldId id="391" r:id="rId7"/>
    <p:sldId id="526" r:id="rId8"/>
    <p:sldId id="527" r:id="rId9"/>
    <p:sldId id="528" r:id="rId10"/>
    <p:sldId id="550" r:id="rId11"/>
    <p:sldId id="536" r:id="rId12"/>
    <p:sldId id="460" r:id="rId13"/>
    <p:sldId id="496" r:id="rId14"/>
    <p:sldId id="497" r:id="rId15"/>
    <p:sldId id="463" r:id="rId16"/>
    <p:sldId id="498" r:id="rId17"/>
    <p:sldId id="499" r:id="rId18"/>
    <p:sldId id="500" r:id="rId19"/>
    <p:sldId id="501" r:id="rId20"/>
    <p:sldId id="502" r:id="rId21"/>
    <p:sldId id="503" r:id="rId22"/>
    <p:sldId id="504" r:id="rId23"/>
    <p:sldId id="505" r:id="rId24"/>
    <p:sldId id="506" r:id="rId25"/>
    <p:sldId id="474" r:id="rId26"/>
    <p:sldId id="546" r:id="rId27"/>
    <p:sldId id="539" r:id="rId28"/>
    <p:sldId id="540" r:id="rId29"/>
    <p:sldId id="547" r:id="rId30"/>
    <p:sldId id="548" r:id="rId31"/>
    <p:sldId id="549" r:id="rId32"/>
    <p:sldId id="543" r:id="rId33"/>
    <p:sldId id="532" r:id="rId34"/>
    <p:sldId id="531" r:id="rId35"/>
    <p:sldId id="533" r:id="rId36"/>
    <p:sldId id="534" r:id="rId37"/>
    <p:sldId id="535" r:id="rId38"/>
    <p:sldId id="483" r:id="rId39"/>
    <p:sldId id="484" r:id="rId40"/>
    <p:sldId id="507" r:id="rId41"/>
    <p:sldId id="508" r:id="rId42"/>
    <p:sldId id="509" r:id="rId43"/>
    <p:sldId id="510" r:id="rId44"/>
    <p:sldId id="511" r:id="rId45"/>
    <p:sldId id="512" r:id="rId46"/>
    <p:sldId id="513" r:id="rId47"/>
    <p:sldId id="514" r:id="rId48"/>
    <p:sldId id="515" r:id="rId49"/>
    <p:sldId id="516" r:id="rId50"/>
    <p:sldId id="517" r:id="rId51"/>
    <p:sldId id="518" r:id="rId52"/>
    <p:sldId id="519" r:id="rId53"/>
    <p:sldId id="520" r:id="rId54"/>
    <p:sldId id="521" r:id="rId55"/>
    <p:sldId id="522" r:id="rId56"/>
    <p:sldId id="523" r:id="rId57"/>
    <p:sldId id="524" r:id="rId58"/>
    <p:sldId id="525" r:id="rId59"/>
    <p:sldId id="423" r:id="rId60"/>
    <p:sldId id="424" r:id="rId61"/>
    <p:sldId id="425" r:id="rId62"/>
    <p:sldId id="495" r:id="rId63"/>
    <p:sldId id="428" r:id="rId64"/>
    <p:sldId id="486" r:id="rId65"/>
    <p:sldId id="487" r:id="rId66"/>
    <p:sldId id="488" r:id="rId67"/>
    <p:sldId id="489" r:id="rId68"/>
    <p:sldId id="490" r:id="rId69"/>
    <p:sldId id="411" r:id="rId70"/>
    <p:sldId id="412" r:id="rId71"/>
    <p:sldId id="413" r:id="rId72"/>
    <p:sldId id="541" r:id="rId73"/>
    <p:sldId id="542" r:id="rId74"/>
    <p:sldId id="415" r:id="rId75"/>
    <p:sldId id="417" r:id="rId76"/>
    <p:sldId id="419" r:id="rId77"/>
    <p:sldId id="418" r:id="rId78"/>
    <p:sldId id="544" r:id="rId79"/>
    <p:sldId id="313" r:id="rId80"/>
    <p:sldId id="314" r:id="rId81"/>
    <p:sldId id="334" r:id="rId8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44" autoAdjust="0"/>
    <p:restoredTop sz="86400" autoAdjust="0"/>
  </p:normalViewPr>
  <p:slideViewPr>
    <p:cSldViewPr snapToGrid="0" snapToObjects="1">
      <p:cViewPr>
        <p:scale>
          <a:sx n="90" d="100"/>
          <a:sy n="90" d="100"/>
        </p:scale>
        <p:origin x="-342" y="594"/>
      </p:cViewPr>
      <p:guideLst>
        <p:guide orient="horz" pos="2160"/>
        <p:guide pos="2880"/>
      </p:guideLst>
    </p:cSldViewPr>
  </p:slideViewPr>
  <p:outlineViewPr>
    <p:cViewPr>
      <p:scale>
        <a:sx n="33" d="100"/>
        <a:sy n="33" d="100"/>
      </p:scale>
      <p:origin x="0" y="29082"/>
    </p:cViewPr>
  </p:outlineViewPr>
  <p:notesTextViewPr>
    <p:cViewPr>
      <p:scale>
        <a:sx n="100" d="100"/>
        <a:sy n="100" d="100"/>
      </p:scale>
      <p:origin x="0" y="0"/>
    </p:cViewPr>
  </p:notesTextViewPr>
  <p:sorterViewPr>
    <p:cViewPr>
      <p:scale>
        <a:sx n="100" d="100"/>
        <a:sy n="100" d="100"/>
      </p:scale>
      <p:origin x="0" y="4608"/>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slide" Target="slides/slide59.xml"/><Relationship Id="rId68" Type="http://schemas.openxmlformats.org/officeDocument/2006/relationships/slide" Target="slides/slide64.xml"/><Relationship Id="rId76" Type="http://schemas.openxmlformats.org/officeDocument/2006/relationships/slide" Target="slides/slide72.xml"/><Relationship Id="rId84" Type="http://schemas.openxmlformats.org/officeDocument/2006/relationships/handoutMaster" Target="handoutMasters/handoutMaster1.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slide" Target="slides/slide62.xml"/><Relationship Id="rId74" Type="http://schemas.openxmlformats.org/officeDocument/2006/relationships/slide" Target="slides/slide70.xml"/><Relationship Id="rId79" Type="http://schemas.openxmlformats.org/officeDocument/2006/relationships/slide" Target="slides/slide75.xml"/><Relationship Id="rId87" Type="http://schemas.openxmlformats.org/officeDocument/2006/relationships/theme" Target="theme/theme1.xml"/><Relationship Id="rId5" Type="http://schemas.openxmlformats.org/officeDocument/2006/relationships/slide" Target="slides/slide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presProps" Target="pres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dunnegin\Desktop\409\Bath%20Elem.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dunnegin\Desktop\409\Bath%20Elem.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dunnegin\Desktop\409\Bath%20Elem.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lineChart>
        <c:grouping val="standard"/>
        <c:varyColors val="0"/>
        <c:ser>
          <c:idx val="0"/>
          <c:order val="0"/>
          <c:tx>
            <c:strRef>
              <c:f>Sheet1!$B$1</c:f>
              <c:strCache>
                <c:ptCount val="1"/>
                <c:pt idx="0">
                  <c:v>Enrolement</c:v>
                </c:pt>
              </c:strCache>
            </c:strRef>
          </c:tx>
          <c:marker>
            <c:symbol val="none"/>
          </c:marker>
          <c:dLbls>
            <c:txPr>
              <a:bodyPr/>
              <a:lstStyle/>
              <a:p>
                <a:pPr>
                  <a:defRPr>
                    <a:latin typeface="Arial Rounded MT Bold" panose="020F0704030504030204" pitchFamily="34" charset="0"/>
                  </a:defRPr>
                </a:pPr>
                <a:endParaRPr lang="en-US"/>
              </a:p>
            </c:txPr>
            <c:dLblPos val="t"/>
            <c:showLegendKey val="0"/>
            <c:showVal val="1"/>
            <c:showCatName val="0"/>
            <c:showSerName val="0"/>
            <c:showPercent val="0"/>
            <c:showBubbleSize val="0"/>
            <c:showLeaderLines val="0"/>
          </c:dLbls>
          <c:cat>
            <c:numRef>
              <c:f>Sheet1!$A$2:$A$8</c:f>
              <c:numCache>
                <c:formatCode>General</c:formatCode>
                <c:ptCount val="7"/>
                <c:pt idx="0">
                  <c:v>2008</c:v>
                </c:pt>
                <c:pt idx="1">
                  <c:v>2009</c:v>
                </c:pt>
                <c:pt idx="2">
                  <c:v>2010</c:v>
                </c:pt>
                <c:pt idx="3">
                  <c:v>2011</c:v>
                </c:pt>
                <c:pt idx="4">
                  <c:v>2012</c:v>
                </c:pt>
                <c:pt idx="5">
                  <c:v>2013</c:v>
                </c:pt>
                <c:pt idx="6">
                  <c:v>2014</c:v>
                </c:pt>
              </c:numCache>
            </c:numRef>
          </c:cat>
          <c:val>
            <c:numRef>
              <c:f>Sheet1!$B$2:$B$8</c:f>
              <c:numCache>
                <c:formatCode>General</c:formatCode>
                <c:ptCount val="7"/>
                <c:pt idx="0">
                  <c:v>155</c:v>
                </c:pt>
                <c:pt idx="1">
                  <c:v>151</c:v>
                </c:pt>
                <c:pt idx="2">
                  <c:v>141</c:v>
                </c:pt>
                <c:pt idx="3">
                  <c:v>142</c:v>
                </c:pt>
                <c:pt idx="4">
                  <c:v>143</c:v>
                </c:pt>
                <c:pt idx="5">
                  <c:v>140</c:v>
                </c:pt>
                <c:pt idx="6">
                  <c:v>141</c:v>
                </c:pt>
              </c:numCache>
            </c:numRef>
          </c:val>
          <c:smooth val="0"/>
        </c:ser>
        <c:dLbls>
          <c:dLblPos val="t"/>
          <c:showLegendKey val="0"/>
          <c:showVal val="1"/>
          <c:showCatName val="0"/>
          <c:showSerName val="0"/>
          <c:showPercent val="0"/>
          <c:showBubbleSize val="0"/>
        </c:dLbls>
        <c:marker val="1"/>
        <c:smooth val="0"/>
        <c:axId val="86173568"/>
        <c:axId val="86176512"/>
      </c:lineChart>
      <c:catAx>
        <c:axId val="86173568"/>
        <c:scaling>
          <c:orientation val="minMax"/>
        </c:scaling>
        <c:delete val="0"/>
        <c:axPos val="b"/>
        <c:numFmt formatCode="General" sourceLinked="1"/>
        <c:majorTickMark val="out"/>
        <c:minorTickMark val="none"/>
        <c:tickLblPos val="nextTo"/>
        <c:crossAx val="86176512"/>
        <c:crosses val="autoZero"/>
        <c:auto val="1"/>
        <c:lblAlgn val="ctr"/>
        <c:lblOffset val="100"/>
        <c:noMultiLvlLbl val="0"/>
      </c:catAx>
      <c:valAx>
        <c:axId val="86176512"/>
        <c:scaling>
          <c:orientation val="minMax"/>
          <c:max val="200"/>
          <c:min val="0"/>
        </c:scaling>
        <c:delete val="0"/>
        <c:axPos val="l"/>
        <c:majorGridlines/>
        <c:title>
          <c:tx>
            <c:rich>
              <a:bodyPr rot="-5400000" vert="horz"/>
              <a:lstStyle/>
              <a:p>
                <a:pPr>
                  <a:defRPr/>
                </a:pPr>
                <a:r>
                  <a:rPr lang="en-US" dirty="0"/>
                  <a:t>Number of Students</a:t>
                </a:r>
              </a:p>
            </c:rich>
          </c:tx>
          <c:layout>
            <c:manualLayout>
              <c:xMode val="edge"/>
              <c:yMode val="edge"/>
              <c:x val="1.0638297872340425E-2"/>
              <c:y val="0.26314193418130427"/>
            </c:manualLayout>
          </c:layout>
          <c:overlay val="0"/>
        </c:title>
        <c:numFmt formatCode="General" sourceLinked="1"/>
        <c:majorTickMark val="out"/>
        <c:minorTickMark val="none"/>
        <c:tickLblPos val="nextTo"/>
        <c:crossAx val="8617356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Sheet1!$B$22</c:f>
              <c:strCache>
                <c:ptCount val="1"/>
                <c:pt idx="0">
                  <c:v>K</c:v>
                </c:pt>
              </c:strCache>
            </c:strRef>
          </c:tx>
          <c:invertIfNegative val="0"/>
          <c:cat>
            <c:numRef>
              <c:f>Sheet1!$C$21:$I$21</c:f>
              <c:numCache>
                <c:formatCode>General</c:formatCode>
                <c:ptCount val="7"/>
                <c:pt idx="0">
                  <c:v>2008</c:v>
                </c:pt>
                <c:pt idx="1">
                  <c:v>2009</c:v>
                </c:pt>
                <c:pt idx="2">
                  <c:v>2010</c:v>
                </c:pt>
                <c:pt idx="3">
                  <c:v>2011</c:v>
                </c:pt>
                <c:pt idx="4">
                  <c:v>2012</c:v>
                </c:pt>
                <c:pt idx="5">
                  <c:v>2013</c:v>
                </c:pt>
                <c:pt idx="6">
                  <c:v>2014</c:v>
                </c:pt>
              </c:numCache>
            </c:numRef>
          </c:cat>
          <c:val>
            <c:numRef>
              <c:f>Sheet1!$C$22:$I$22</c:f>
              <c:numCache>
                <c:formatCode>General</c:formatCode>
                <c:ptCount val="7"/>
                <c:pt idx="0">
                  <c:v>25</c:v>
                </c:pt>
                <c:pt idx="1">
                  <c:v>32</c:v>
                </c:pt>
                <c:pt idx="2">
                  <c:v>24</c:v>
                </c:pt>
                <c:pt idx="3">
                  <c:v>27</c:v>
                </c:pt>
                <c:pt idx="4">
                  <c:v>23</c:v>
                </c:pt>
                <c:pt idx="5">
                  <c:v>21</c:v>
                </c:pt>
                <c:pt idx="6">
                  <c:v>28</c:v>
                </c:pt>
              </c:numCache>
            </c:numRef>
          </c:val>
        </c:ser>
        <c:ser>
          <c:idx val="1"/>
          <c:order val="1"/>
          <c:tx>
            <c:strRef>
              <c:f>Sheet1!$B$23</c:f>
              <c:strCache>
                <c:ptCount val="1"/>
                <c:pt idx="0">
                  <c:v>1</c:v>
                </c:pt>
              </c:strCache>
            </c:strRef>
          </c:tx>
          <c:invertIfNegative val="0"/>
          <c:cat>
            <c:numRef>
              <c:f>Sheet1!$C$21:$I$21</c:f>
              <c:numCache>
                <c:formatCode>General</c:formatCode>
                <c:ptCount val="7"/>
                <c:pt idx="0">
                  <c:v>2008</c:v>
                </c:pt>
                <c:pt idx="1">
                  <c:v>2009</c:v>
                </c:pt>
                <c:pt idx="2">
                  <c:v>2010</c:v>
                </c:pt>
                <c:pt idx="3">
                  <c:v>2011</c:v>
                </c:pt>
                <c:pt idx="4">
                  <c:v>2012</c:v>
                </c:pt>
                <c:pt idx="5">
                  <c:v>2013</c:v>
                </c:pt>
                <c:pt idx="6">
                  <c:v>2014</c:v>
                </c:pt>
              </c:numCache>
            </c:numRef>
          </c:cat>
          <c:val>
            <c:numRef>
              <c:f>Sheet1!$C$23:$I$23</c:f>
              <c:numCache>
                <c:formatCode>General</c:formatCode>
                <c:ptCount val="7"/>
                <c:pt idx="0">
                  <c:v>19</c:v>
                </c:pt>
                <c:pt idx="1">
                  <c:v>22</c:v>
                </c:pt>
                <c:pt idx="2">
                  <c:v>30</c:v>
                </c:pt>
                <c:pt idx="3">
                  <c:v>21</c:v>
                </c:pt>
                <c:pt idx="4">
                  <c:v>26</c:v>
                </c:pt>
                <c:pt idx="5">
                  <c:v>22</c:v>
                </c:pt>
                <c:pt idx="6">
                  <c:v>22</c:v>
                </c:pt>
              </c:numCache>
            </c:numRef>
          </c:val>
        </c:ser>
        <c:ser>
          <c:idx val="2"/>
          <c:order val="2"/>
          <c:tx>
            <c:strRef>
              <c:f>Sheet1!$B$24</c:f>
              <c:strCache>
                <c:ptCount val="1"/>
                <c:pt idx="0">
                  <c:v>2</c:v>
                </c:pt>
              </c:strCache>
            </c:strRef>
          </c:tx>
          <c:invertIfNegative val="0"/>
          <c:cat>
            <c:numRef>
              <c:f>Sheet1!$C$21:$I$21</c:f>
              <c:numCache>
                <c:formatCode>General</c:formatCode>
                <c:ptCount val="7"/>
                <c:pt idx="0">
                  <c:v>2008</c:v>
                </c:pt>
                <c:pt idx="1">
                  <c:v>2009</c:v>
                </c:pt>
                <c:pt idx="2">
                  <c:v>2010</c:v>
                </c:pt>
                <c:pt idx="3">
                  <c:v>2011</c:v>
                </c:pt>
                <c:pt idx="4">
                  <c:v>2012</c:v>
                </c:pt>
                <c:pt idx="5">
                  <c:v>2013</c:v>
                </c:pt>
                <c:pt idx="6">
                  <c:v>2014</c:v>
                </c:pt>
              </c:numCache>
            </c:numRef>
          </c:cat>
          <c:val>
            <c:numRef>
              <c:f>Sheet1!$C$24:$I$24</c:f>
              <c:numCache>
                <c:formatCode>General</c:formatCode>
                <c:ptCount val="7"/>
                <c:pt idx="0">
                  <c:v>24</c:v>
                </c:pt>
                <c:pt idx="1">
                  <c:v>19</c:v>
                </c:pt>
                <c:pt idx="2">
                  <c:v>21</c:v>
                </c:pt>
                <c:pt idx="3">
                  <c:v>33</c:v>
                </c:pt>
                <c:pt idx="4">
                  <c:v>22</c:v>
                </c:pt>
                <c:pt idx="5">
                  <c:v>28</c:v>
                </c:pt>
                <c:pt idx="6">
                  <c:v>18</c:v>
                </c:pt>
              </c:numCache>
            </c:numRef>
          </c:val>
        </c:ser>
        <c:ser>
          <c:idx val="3"/>
          <c:order val="3"/>
          <c:tx>
            <c:strRef>
              <c:f>Sheet1!$B$25</c:f>
              <c:strCache>
                <c:ptCount val="1"/>
                <c:pt idx="0">
                  <c:v>3</c:v>
                </c:pt>
              </c:strCache>
            </c:strRef>
          </c:tx>
          <c:invertIfNegative val="0"/>
          <c:cat>
            <c:numRef>
              <c:f>Sheet1!$C$21:$I$21</c:f>
              <c:numCache>
                <c:formatCode>General</c:formatCode>
                <c:ptCount val="7"/>
                <c:pt idx="0">
                  <c:v>2008</c:v>
                </c:pt>
                <c:pt idx="1">
                  <c:v>2009</c:v>
                </c:pt>
                <c:pt idx="2">
                  <c:v>2010</c:v>
                </c:pt>
                <c:pt idx="3">
                  <c:v>2011</c:v>
                </c:pt>
                <c:pt idx="4">
                  <c:v>2012</c:v>
                </c:pt>
                <c:pt idx="5">
                  <c:v>2013</c:v>
                </c:pt>
                <c:pt idx="6">
                  <c:v>2014</c:v>
                </c:pt>
              </c:numCache>
            </c:numRef>
          </c:cat>
          <c:val>
            <c:numRef>
              <c:f>Sheet1!$C$25:$I$25</c:f>
              <c:numCache>
                <c:formatCode>General</c:formatCode>
                <c:ptCount val="7"/>
                <c:pt idx="0">
                  <c:v>29</c:v>
                </c:pt>
                <c:pt idx="1">
                  <c:v>22</c:v>
                </c:pt>
                <c:pt idx="2">
                  <c:v>16</c:v>
                </c:pt>
                <c:pt idx="3">
                  <c:v>21</c:v>
                </c:pt>
                <c:pt idx="4">
                  <c:v>32</c:v>
                </c:pt>
                <c:pt idx="5">
                  <c:v>16</c:v>
                </c:pt>
                <c:pt idx="6">
                  <c:v>24</c:v>
                </c:pt>
              </c:numCache>
            </c:numRef>
          </c:val>
        </c:ser>
        <c:ser>
          <c:idx val="4"/>
          <c:order val="4"/>
          <c:tx>
            <c:strRef>
              <c:f>Sheet1!$B$26</c:f>
              <c:strCache>
                <c:ptCount val="1"/>
                <c:pt idx="0">
                  <c:v>4</c:v>
                </c:pt>
              </c:strCache>
            </c:strRef>
          </c:tx>
          <c:invertIfNegative val="0"/>
          <c:cat>
            <c:numRef>
              <c:f>Sheet1!$C$21:$I$21</c:f>
              <c:numCache>
                <c:formatCode>General</c:formatCode>
                <c:ptCount val="7"/>
                <c:pt idx="0">
                  <c:v>2008</c:v>
                </c:pt>
                <c:pt idx="1">
                  <c:v>2009</c:v>
                </c:pt>
                <c:pt idx="2">
                  <c:v>2010</c:v>
                </c:pt>
                <c:pt idx="3">
                  <c:v>2011</c:v>
                </c:pt>
                <c:pt idx="4">
                  <c:v>2012</c:v>
                </c:pt>
                <c:pt idx="5">
                  <c:v>2013</c:v>
                </c:pt>
                <c:pt idx="6">
                  <c:v>2014</c:v>
                </c:pt>
              </c:numCache>
            </c:numRef>
          </c:cat>
          <c:val>
            <c:numRef>
              <c:f>Sheet1!$C$26:$I$26</c:f>
              <c:numCache>
                <c:formatCode>General</c:formatCode>
                <c:ptCount val="7"/>
                <c:pt idx="0">
                  <c:v>27</c:v>
                </c:pt>
                <c:pt idx="1">
                  <c:v>29</c:v>
                </c:pt>
                <c:pt idx="2">
                  <c:v>21</c:v>
                </c:pt>
                <c:pt idx="3">
                  <c:v>16</c:v>
                </c:pt>
                <c:pt idx="4">
                  <c:v>23</c:v>
                </c:pt>
                <c:pt idx="5">
                  <c:v>33</c:v>
                </c:pt>
                <c:pt idx="6">
                  <c:v>17</c:v>
                </c:pt>
              </c:numCache>
            </c:numRef>
          </c:val>
        </c:ser>
        <c:ser>
          <c:idx val="5"/>
          <c:order val="5"/>
          <c:tx>
            <c:strRef>
              <c:f>Sheet1!$B$27</c:f>
              <c:strCache>
                <c:ptCount val="1"/>
                <c:pt idx="0">
                  <c:v>5</c:v>
                </c:pt>
              </c:strCache>
            </c:strRef>
          </c:tx>
          <c:invertIfNegative val="0"/>
          <c:cat>
            <c:numRef>
              <c:f>Sheet1!$C$21:$I$21</c:f>
              <c:numCache>
                <c:formatCode>General</c:formatCode>
                <c:ptCount val="7"/>
                <c:pt idx="0">
                  <c:v>2008</c:v>
                </c:pt>
                <c:pt idx="1">
                  <c:v>2009</c:v>
                </c:pt>
                <c:pt idx="2">
                  <c:v>2010</c:v>
                </c:pt>
                <c:pt idx="3">
                  <c:v>2011</c:v>
                </c:pt>
                <c:pt idx="4">
                  <c:v>2012</c:v>
                </c:pt>
                <c:pt idx="5">
                  <c:v>2013</c:v>
                </c:pt>
                <c:pt idx="6">
                  <c:v>2014</c:v>
                </c:pt>
              </c:numCache>
            </c:numRef>
          </c:cat>
          <c:val>
            <c:numRef>
              <c:f>Sheet1!$C$27:$I$27</c:f>
              <c:numCache>
                <c:formatCode>General</c:formatCode>
                <c:ptCount val="7"/>
                <c:pt idx="0">
                  <c:v>31</c:v>
                </c:pt>
                <c:pt idx="1">
                  <c:v>27</c:v>
                </c:pt>
                <c:pt idx="2">
                  <c:v>29</c:v>
                </c:pt>
                <c:pt idx="3">
                  <c:v>24</c:v>
                </c:pt>
                <c:pt idx="4">
                  <c:v>17</c:v>
                </c:pt>
                <c:pt idx="5">
                  <c:v>20</c:v>
                </c:pt>
                <c:pt idx="6">
                  <c:v>32</c:v>
                </c:pt>
              </c:numCache>
            </c:numRef>
          </c:val>
        </c:ser>
        <c:dLbls>
          <c:showLegendKey val="0"/>
          <c:showVal val="0"/>
          <c:showCatName val="0"/>
          <c:showSerName val="0"/>
          <c:showPercent val="0"/>
          <c:showBubbleSize val="0"/>
        </c:dLbls>
        <c:gapWidth val="150"/>
        <c:axId val="83372288"/>
        <c:axId val="83382272"/>
      </c:barChart>
      <c:catAx>
        <c:axId val="83372288"/>
        <c:scaling>
          <c:orientation val="minMax"/>
        </c:scaling>
        <c:delete val="0"/>
        <c:axPos val="b"/>
        <c:numFmt formatCode="General" sourceLinked="1"/>
        <c:majorTickMark val="out"/>
        <c:minorTickMark val="none"/>
        <c:tickLblPos val="nextTo"/>
        <c:crossAx val="83382272"/>
        <c:crosses val="autoZero"/>
        <c:auto val="1"/>
        <c:lblAlgn val="ctr"/>
        <c:lblOffset val="100"/>
        <c:noMultiLvlLbl val="0"/>
      </c:catAx>
      <c:valAx>
        <c:axId val="83382272"/>
        <c:scaling>
          <c:orientation val="minMax"/>
          <c:max val="50"/>
        </c:scaling>
        <c:delete val="0"/>
        <c:axPos val="l"/>
        <c:majorGridlines/>
        <c:title>
          <c:tx>
            <c:rich>
              <a:bodyPr rot="-5400000" vert="horz"/>
              <a:lstStyle/>
              <a:p>
                <a:pPr>
                  <a:defRPr sz="2000"/>
                </a:pPr>
                <a:r>
                  <a:rPr lang="en-US" sz="2000"/>
                  <a:t>Number of Students</a:t>
                </a:r>
              </a:p>
            </c:rich>
          </c:tx>
          <c:layout>
            <c:manualLayout>
              <c:xMode val="edge"/>
              <c:yMode val="edge"/>
              <c:x val="1.0626797978602422E-2"/>
              <c:y val="0.11892467986956179"/>
            </c:manualLayout>
          </c:layout>
          <c:overlay val="0"/>
        </c:title>
        <c:numFmt formatCode="General" sourceLinked="1"/>
        <c:majorTickMark val="out"/>
        <c:minorTickMark val="none"/>
        <c:tickLblPos val="nextTo"/>
        <c:txPr>
          <a:bodyPr/>
          <a:lstStyle/>
          <a:p>
            <a:pPr>
              <a:defRPr sz="1600"/>
            </a:pPr>
            <a:endParaRPr lang="en-US"/>
          </a:p>
        </c:txPr>
        <c:crossAx val="83372288"/>
        <c:crosses val="autoZero"/>
        <c:crossBetween val="between"/>
        <c:majorUnit val="10"/>
      </c:valAx>
      <c:dTable>
        <c:showHorzBorder val="1"/>
        <c:showVertBorder val="1"/>
        <c:showOutline val="1"/>
        <c:showKeys val="1"/>
        <c:txPr>
          <a:bodyPr/>
          <a:lstStyle/>
          <a:p>
            <a:pPr rtl="0">
              <a:defRPr sz="1600"/>
            </a:pPr>
            <a:endParaRPr lang="en-US"/>
          </a:p>
        </c:txPr>
      </c:dTable>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Sheet1!$P$11</c:f>
              <c:strCache>
                <c:ptCount val="1"/>
                <c:pt idx="0">
                  <c:v>Students</c:v>
                </c:pt>
              </c:strCache>
            </c:strRef>
          </c:tx>
          <c:marker>
            <c:symbol val="none"/>
          </c:marker>
          <c:dLbls>
            <c:txPr>
              <a:bodyPr/>
              <a:lstStyle/>
              <a:p>
                <a:pPr>
                  <a:defRPr sz="1800">
                    <a:latin typeface="Arial Rounded MT Bold" panose="020F0704030504030204" pitchFamily="34" charset="0"/>
                  </a:defRPr>
                </a:pPr>
                <a:endParaRPr lang="en-US"/>
              </a:p>
            </c:txPr>
            <c:dLblPos val="t"/>
            <c:showLegendKey val="0"/>
            <c:showVal val="1"/>
            <c:showCatName val="0"/>
            <c:showSerName val="0"/>
            <c:showPercent val="0"/>
            <c:showBubbleSize val="0"/>
            <c:showLeaderLines val="0"/>
          </c:dLbls>
          <c:cat>
            <c:numLit>
              <c:formatCode>General</c:formatCode>
              <c:ptCount val="6"/>
              <c:pt idx="0">
                <c:v>2012</c:v>
              </c:pt>
              <c:pt idx="1">
                <c:v>2013</c:v>
              </c:pt>
              <c:pt idx="2">
                <c:v>2014</c:v>
              </c:pt>
              <c:pt idx="3">
                <c:v>2015</c:v>
              </c:pt>
              <c:pt idx="4">
                <c:v>2016</c:v>
              </c:pt>
              <c:pt idx="5">
                <c:v>2017</c:v>
              </c:pt>
            </c:numLit>
          </c:cat>
          <c:val>
            <c:numRef>
              <c:f>Sheet1!$P$12:$P$17</c:f>
              <c:numCache>
                <c:formatCode>General</c:formatCode>
                <c:ptCount val="6"/>
                <c:pt idx="0">
                  <c:v>143</c:v>
                </c:pt>
                <c:pt idx="1">
                  <c:v>140</c:v>
                </c:pt>
                <c:pt idx="2">
                  <c:v>141</c:v>
                </c:pt>
                <c:pt idx="3">
                  <c:v>134</c:v>
                </c:pt>
                <c:pt idx="4">
                  <c:v>140</c:v>
                </c:pt>
                <c:pt idx="5">
                  <c:v>141</c:v>
                </c:pt>
              </c:numCache>
            </c:numRef>
          </c:val>
          <c:smooth val="0"/>
        </c:ser>
        <c:dLbls>
          <c:showLegendKey val="0"/>
          <c:showVal val="0"/>
          <c:showCatName val="0"/>
          <c:showSerName val="0"/>
          <c:showPercent val="0"/>
          <c:showBubbleSize val="0"/>
        </c:dLbls>
        <c:marker val="1"/>
        <c:smooth val="0"/>
        <c:axId val="59083776"/>
        <c:axId val="59085568"/>
      </c:lineChart>
      <c:catAx>
        <c:axId val="59083776"/>
        <c:scaling>
          <c:orientation val="minMax"/>
        </c:scaling>
        <c:delete val="0"/>
        <c:axPos val="b"/>
        <c:numFmt formatCode="General" sourceLinked="1"/>
        <c:majorTickMark val="out"/>
        <c:minorTickMark val="none"/>
        <c:tickLblPos val="nextTo"/>
        <c:txPr>
          <a:bodyPr/>
          <a:lstStyle/>
          <a:p>
            <a:pPr>
              <a:defRPr sz="1800"/>
            </a:pPr>
            <a:endParaRPr lang="en-US"/>
          </a:p>
        </c:txPr>
        <c:crossAx val="59085568"/>
        <c:crosses val="autoZero"/>
        <c:auto val="1"/>
        <c:lblAlgn val="ctr"/>
        <c:lblOffset val="100"/>
        <c:noMultiLvlLbl val="0"/>
      </c:catAx>
      <c:valAx>
        <c:axId val="59085568"/>
        <c:scaling>
          <c:orientation val="minMax"/>
          <c:max val="180"/>
          <c:min val="0"/>
        </c:scaling>
        <c:delete val="0"/>
        <c:axPos val="l"/>
        <c:majorGridlines/>
        <c:title>
          <c:tx>
            <c:rich>
              <a:bodyPr rot="-5400000" vert="horz"/>
              <a:lstStyle/>
              <a:p>
                <a:pPr>
                  <a:defRPr sz="1800"/>
                </a:pPr>
                <a:r>
                  <a:rPr lang="en-US" sz="1800"/>
                  <a:t>Number of Students</a:t>
                </a:r>
              </a:p>
            </c:rich>
          </c:tx>
          <c:layout/>
          <c:overlay val="0"/>
        </c:title>
        <c:numFmt formatCode="General" sourceLinked="1"/>
        <c:majorTickMark val="out"/>
        <c:minorTickMark val="none"/>
        <c:tickLblPos val="nextTo"/>
        <c:crossAx val="59083776"/>
        <c:crosses val="autoZero"/>
        <c:crossBetween val="between"/>
        <c:majorUnit val="20"/>
      </c:valAx>
    </c:plotArea>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1"/>
          </a:xfrm>
          <a:prstGeom prst="rect">
            <a:avLst/>
          </a:prstGeom>
        </p:spPr>
        <p:txBody>
          <a:bodyPr vert="horz" lIns="91431" tIns="45715" rIns="91431" bIns="45715" rtlCol="0"/>
          <a:lstStyle>
            <a:lvl1pPr algn="l">
              <a:defRPr sz="1200"/>
            </a:lvl1pPr>
          </a:lstStyle>
          <a:p>
            <a:endParaRPr lang="en-CA"/>
          </a:p>
        </p:txBody>
      </p:sp>
      <p:sp>
        <p:nvSpPr>
          <p:cNvPr id="3" name="Date Placeholder 2"/>
          <p:cNvSpPr>
            <a:spLocks noGrp="1"/>
          </p:cNvSpPr>
          <p:nvPr>
            <p:ph type="dt" sz="quarter" idx="1"/>
          </p:nvPr>
        </p:nvSpPr>
        <p:spPr>
          <a:xfrm>
            <a:off x="3970938" y="0"/>
            <a:ext cx="3037840" cy="464821"/>
          </a:xfrm>
          <a:prstGeom prst="rect">
            <a:avLst/>
          </a:prstGeom>
        </p:spPr>
        <p:txBody>
          <a:bodyPr vert="horz" lIns="91431" tIns="45715" rIns="91431" bIns="45715" rtlCol="0"/>
          <a:lstStyle>
            <a:lvl1pPr algn="r">
              <a:defRPr sz="1200"/>
            </a:lvl1pPr>
          </a:lstStyle>
          <a:p>
            <a:fld id="{4CD81D62-2017-480B-99BD-FF91D7D6C6C4}" type="datetimeFigureOut">
              <a:rPr lang="en-US" smtClean="0"/>
              <a:pPr/>
              <a:t>2/13/2015</a:t>
            </a:fld>
            <a:endParaRPr lang="en-CA"/>
          </a:p>
        </p:txBody>
      </p:sp>
      <p:sp>
        <p:nvSpPr>
          <p:cNvPr id="4" name="Footer Placeholder 3"/>
          <p:cNvSpPr>
            <a:spLocks noGrp="1"/>
          </p:cNvSpPr>
          <p:nvPr>
            <p:ph type="ftr" sz="quarter" idx="2"/>
          </p:nvPr>
        </p:nvSpPr>
        <p:spPr>
          <a:xfrm>
            <a:off x="0" y="8829967"/>
            <a:ext cx="3037840" cy="464821"/>
          </a:xfrm>
          <a:prstGeom prst="rect">
            <a:avLst/>
          </a:prstGeom>
        </p:spPr>
        <p:txBody>
          <a:bodyPr vert="horz" lIns="91431" tIns="45715" rIns="91431" bIns="45715" rtlCol="0" anchor="b"/>
          <a:lstStyle>
            <a:lvl1pPr algn="l">
              <a:defRPr sz="1200"/>
            </a:lvl1pPr>
          </a:lstStyle>
          <a:p>
            <a:r>
              <a:rPr lang="en-CA" smtClean="0"/>
              <a:t>Revised December 1, 2014</a:t>
            </a:r>
            <a:endParaRPr lang="en-CA"/>
          </a:p>
        </p:txBody>
      </p:sp>
      <p:sp>
        <p:nvSpPr>
          <p:cNvPr id="5" name="Slide Number Placeholder 4"/>
          <p:cNvSpPr>
            <a:spLocks noGrp="1"/>
          </p:cNvSpPr>
          <p:nvPr>
            <p:ph type="sldNum" sz="quarter" idx="3"/>
          </p:nvPr>
        </p:nvSpPr>
        <p:spPr>
          <a:xfrm>
            <a:off x="3970938" y="8829967"/>
            <a:ext cx="3037840" cy="464821"/>
          </a:xfrm>
          <a:prstGeom prst="rect">
            <a:avLst/>
          </a:prstGeom>
        </p:spPr>
        <p:txBody>
          <a:bodyPr vert="horz" lIns="91431" tIns="45715" rIns="91431" bIns="45715" rtlCol="0" anchor="b"/>
          <a:lstStyle>
            <a:lvl1pPr algn="r">
              <a:defRPr sz="1200"/>
            </a:lvl1pPr>
          </a:lstStyle>
          <a:p>
            <a:fld id="{5DF6CB3C-891C-4FB5-ADB8-F7315D2357A5}" type="slidenum">
              <a:rPr lang="en-CA" smtClean="0"/>
              <a:pPr/>
              <a:t>‹#›</a:t>
            </a:fld>
            <a:endParaRPr lang="en-CA"/>
          </a:p>
        </p:txBody>
      </p:sp>
    </p:spTree>
    <p:extLst>
      <p:ext uri="{BB962C8B-B14F-4D97-AF65-F5344CB8AC3E}">
        <p14:creationId xmlns:p14="http://schemas.microsoft.com/office/powerpoint/2010/main" val="403455893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1"/>
          </a:xfrm>
          <a:prstGeom prst="rect">
            <a:avLst/>
          </a:prstGeom>
        </p:spPr>
        <p:txBody>
          <a:bodyPr vert="horz" lIns="91431" tIns="45715" rIns="91431" bIns="45715"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1"/>
          </a:xfrm>
          <a:prstGeom prst="rect">
            <a:avLst/>
          </a:prstGeom>
        </p:spPr>
        <p:txBody>
          <a:bodyPr vert="horz" lIns="91431" tIns="45715" rIns="91431" bIns="45715" rtlCol="0"/>
          <a:lstStyle>
            <a:lvl1pPr algn="r">
              <a:defRPr sz="1200"/>
            </a:lvl1pPr>
          </a:lstStyle>
          <a:p>
            <a:fld id="{CF807109-FE87-5442-AE55-FC8C2149F05A}" type="datetimeFigureOut">
              <a:rPr lang="en-US" smtClean="0"/>
              <a:pPr/>
              <a:t>2/13/2015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1" tIns="45715" rIns="91431" bIns="45715" rtlCol="0" anchor="ctr"/>
          <a:lstStyle/>
          <a:p>
            <a:endParaRPr lang="en-US" dirty="0"/>
          </a:p>
        </p:txBody>
      </p:sp>
      <p:sp>
        <p:nvSpPr>
          <p:cNvPr id="5" name="Notes Placeholder 4"/>
          <p:cNvSpPr>
            <a:spLocks noGrp="1"/>
          </p:cNvSpPr>
          <p:nvPr>
            <p:ph type="body" sz="quarter" idx="3"/>
          </p:nvPr>
        </p:nvSpPr>
        <p:spPr>
          <a:xfrm>
            <a:off x="701040" y="4415791"/>
            <a:ext cx="5608320" cy="4183381"/>
          </a:xfrm>
          <a:prstGeom prst="rect">
            <a:avLst/>
          </a:prstGeom>
        </p:spPr>
        <p:txBody>
          <a:bodyPr vert="horz" lIns="91431" tIns="45715" rIns="91431" bIns="45715"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829967"/>
            <a:ext cx="3037840" cy="464821"/>
          </a:xfrm>
          <a:prstGeom prst="rect">
            <a:avLst/>
          </a:prstGeom>
        </p:spPr>
        <p:txBody>
          <a:bodyPr vert="horz" lIns="91431" tIns="45715" rIns="91431" bIns="45715" rtlCol="0" anchor="b"/>
          <a:lstStyle>
            <a:lvl1pPr algn="l">
              <a:defRPr sz="1200"/>
            </a:lvl1pPr>
          </a:lstStyle>
          <a:p>
            <a:r>
              <a:rPr lang="en-US" smtClean="0"/>
              <a:t>Revised December 1, 2014</a:t>
            </a:r>
            <a:endParaRPr lang="en-US" dirty="0"/>
          </a:p>
        </p:txBody>
      </p:sp>
      <p:sp>
        <p:nvSpPr>
          <p:cNvPr id="7" name="Slide Number Placeholder 6"/>
          <p:cNvSpPr>
            <a:spLocks noGrp="1"/>
          </p:cNvSpPr>
          <p:nvPr>
            <p:ph type="sldNum" sz="quarter" idx="5"/>
          </p:nvPr>
        </p:nvSpPr>
        <p:spPr>
          <a:xfrm>
            <a:off x="3970938" y="8829967"/>
            <a:ext cx="3037840" cy="464821"/>
          </a:xfrm>
          <a:prstGeom prst="rect">
            <a:avLst/>
          </a:prstGeom>
        </p:spPr>
        <p:txBody>
          <a:bodyPr vert="horz" lIns="91431" tIns="45715" rIns="91431" bIns="45715" rtlCol="0" anchor="b"/>
          <a:lstStyle>
            <a:lvl1pPr algn="r">
              <a:defRPr sz="1200"/>
            </a:lvl1pPr>
          </a:lstStyle>
          <a:p>
            <a:fld id="{36D9D5DD-0AE0-8748-8E7B-38C8000B738F}" type="slidenum">
              <a:rPr lang="en-US" smtClean="0"/>
              <a:pPr/>
              <a:t>‹#›</a:t>
            </a:fld>
            <a:endParaRPr lang="en-US" dirty="0"/>
          </a:p>
        </p:txBody>
      </p:sp>
    </p:spTree>
    <p:extLst>
      <p:ext uri="{BB962C8B-B14F-4D97-AF65-F5344CB8AC3E}">
        <p14:creationId xmlns:p14="http://schemas.microsoft.com/office/powerpoint/2010/main" val="3202974309"/>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1</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extLst>
      <p:ext uri="{BB962C8B-B14F-4D97-AF65-F5344CB8AC3E}">
        <p14:creationId xmlns:p14="http://schemas.microsoft.com/office/powerpoint/2010/main" val="4222611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None/>
            </a:pPr>
            <a:endParaRPr lang="en-CA"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2</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76</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extLst>
      <p:ext uri="{BB962C8B-B14F-4D97-AF65-F5344CB8AC3E}">
        <p14:creationId xmlns:p14="http://schemas.microsoft.com/office/powerpoint/2010/main" val="16448479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a:p>
            <a:endParaRPr lang="en-CA"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77</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6D9D5DD-0AE0-8748-8E7B-38C8000B738F}" type="slidenum">
              <a:rPr lang="en-US" smtClean="0"/>
              <a:pPr/>
              <a:t>78</a:t>
            </a:fld>
            <a:endParaRPr lang="en-US" dirty="0"/>
          </a:p>
        </p:txBody>
      </p:sp>
      <p:sp>
        <p:nvSpPr>
          <p:cNvPr id="6" name="Footer Placeholder 5"/>
          <p:cNvSpPr>
            <a:spLocks noGrp="1"/>
          </p:cNvSpPr>
          <p:nvPr>
            <p:ph type="ftr" sz="quarter" idx="11"/>
          </p:nvPr>
        </p:nvSpPr>
        <p:spPr/>
        <p:txBody>
          <a:bodyPr/>
          <a:lstStyle/>
          <a:p>
            <a:r>
              <a:rPr lang="en-US" smtClean="0"/>
              <a:t>Revised December 1, 2014</a:t>
            </a:r>
            <a:endParaRPr lang="en-US" dirty="0"/>
          </a:p>
        </p:txBody>
      </p:sp>
    </p:spTree>
    <p:extLst>
      <p:ext uri="{BB962C8B-B14F-4D97-AF65-F5344CB8AC3E}">
        <p14:creationId xmlns:p14="http://schemas.microsoft.com/office/powerpoint/2010/main" val="4222611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CA" smtClean="0"/>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C1D70AE1-70A8-4BAB-938C-5BC4F070BA39}" type="datetime1">
              <a:rPr lang="en-US" smtClean="0"/>
              <a:t>2/13/2015</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CA" smtClean="0"/>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EEC53F61-FCFD-4ECC-8A88-5426AFC44705}" type="datetime1">
              <a:rPr lang="en-US" smtClean="0"/>
              <a:t>2/13/2015</a:t>
            </a:fld>
            <a:endParaRPr lang="en-US" dirty="0"/>
          </a:p>
        </p:txBody>
      </p:sp>
      <p:sp>
        <p:nvSpPr>
          <p:cNvPr id="6" name="Footer Placeholder 5"/>
          <p:cNvSpPr>
            <a:spLocks noGrp="1"/>
          </p:cNvSpPr>
          <p:nvPr>
            <p:ph type="ftr" sz="quarter" idx="11"/>
          </p:nvPr>
        </p:nvSpPr>
        <p:spPr/>
        <p:txBody>
          <a:bodyPr/>
          <a:lstStyle/>
          <a:p>
            <a:r>
              <a:rPr lang="en-US" smtClean="0"/>
              <a:t>December 1, 2014</a:t>
            </a:r>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49B09F99-243C-403C-9497-A5AC79CCDFBB}" type="datetime1">
              <a:rPr lang="en-US" smtClean="0"/>
              <a:t>2/13/2015</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CA" smtClean="0"/>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3FC55CE5-CEF5-4202-BF43-09BB6C40FCC8}" type="datetime1">
              <a:rPr lang="en-US" smtClean="0"/>
              <a:t>2/13/2015</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10"/>
          </p:nvPr>
        </p:nvSpPr>
        <p:spPr/>
        <p:txBody>
          <a:bodyPr/>
          <a:lstStyle/>
          <a:p>
            <a:fld id="{0A4B4A3B-CD09-4B6F-A49D-F29DF6A35168}" type="datetime1">
              <a:rPr lang="en-US" smtClean="0"/>
              <a:t>2/13/2015</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CA" smtClean="0"/>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smtClean="0"/>
              <a:t>Click to edit Master subtitle style</a:t>
            </a:r>
            <a:endParaRPr dirty="0"/>
          </a:p>
        </p:txBody>
      </p:sp>
      <p:sp>
        <p:nvSpPr>
          <p:cNvPr id="4" name="Date Placeholder 3"/>
          <p:cNvSpPr>
            <a:spLocks noGrp="1"/>
          </p:cNvSpPr>
          <p:nvPr>
            <p:ph type="dt" sz="half" idx="10"/>
          </p:nvPr>
        </p:nvSpPr>
        <p:spPr/>
        <p:txBody>
          <a:bodyPr/>
          <a:lstStyle/>
          <a:p>
            <a:fld id="{9164DBC3-24C4-4DB4-9818-5D522EF7AF5F}" type="datetime1">
              <a:rPr lang="en-US" smtClean="0"/>
              <a:t>2/13/2015</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CA" dirty="0"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CA" smtClean="0"/>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A086CF7D-8DEB-4D64-BDDF-7D5DC22CAAE6}" type="datetime1">
              <a:rPr lang="en-US" smtClean="0"/>
              <a:t>2/13/2015</a:t>
            </a:fld>
            <a:endParaRPr lang="en-US" dirty="0"/>
          </a:p>
        </p:txBody>
      </p:sp>
      <p:sp>
        <p:nvSpPr>
          <p:cNvPr id="5" name="Footer Placeholder 4"/>
          <p:cNvSpPr>
            <a:spLocks noGrp="1"/>
          </p:cNvSpPr>
          <p:nvPr>
            <p:ph type="ftr" sz="quarter" idx="11"/>
          </p:nvPr>
        </p:nvSpPr>
        <p:spPr/>
        <p:txBody>
          <a:bodyPr/>
          <a:lstStyle/>
          <a:p>
            <a:r>
              <a:rPr lang="en-US" smtClean="0"/>
              <a:t>December 1, 2014</a:t>
            </a:r>
            <a:endParaRPr lang="en-US" dirty="0"/>
          </a:p>
        </p:txBody>
      </p:sp>
      <p:sp>
        <p:nvSpPr>
          <p:cNvPr id="6" name="Slide Number Placeholder 5"/>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CA" smtClean="0"/>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Date Placeholder 4"/>
          <p:cNvSpPr>
            <a:spLocks noGrp="1"/>
          </p:cNvSpPr>
          <p:nvPr>
            <p:ph type="dt" sz="half" idx="10"/>
          </p:nvPr>
        </p:nvSpPr>
        <p:spPr/>
        <p:txBody>
          <a:bodyPr/>
          <a:lstStyle/>
          <a:p>
            <a:fld id="{455782E5-C889-400E-B1E9-D860806C526A}" type="datetime1">
              <a:rPr lang="en-US" smtClean="0"/>
              <a:t>2/13/2015</a:t>
            </a:fld>
            <a:endParaRPr lang="en-US" dirty="0"/>
          </a:p>
        </p:txBody>
      </p:sp>
      <p:sp>
        <p:nvSpPr>
          <p:cNvPr id="6" name="Footer Placeholder 5"/>
          <p:cNvSpPr>
            <a:spLocks noGrp="1"/>
          </p:cNvSpPr>
          <p:nvPr>
            <p:ph type="ftr" sz="quarter" idx="11"/>
          </p:nvPr>
        </p:nvSpPr>
        <p:spPr/>
        <p:txBody>
          <a:bodyPr/>
          <a:lstStyle/>
          <a:p>
            <a:r>
              <a:rPr lang="en-US" smtClean="0"/>
              <a:t>December 1, 2014</a:t>
            </a:r>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CA" smtClean="0"/>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7" name="Date Placeholder 6"/>
          <p:cNvSpPr>
            <a:spLocks noGrp="1"/>
          </p:cNvSpPr>
          <p:nvPr>
            <p:ph type="dt" sz="half" idx="10"/>
          </p:nvPr>
        </p:nvSpPr>
        <p:spPr/>
        <p:txBody>
          <a:bodyPr/>
          <a:lstStyle/>
          <a:p>
            <a:fld id="{05A29A80-0708-430B-8187-3BEC821C3052}" type="datetime1">
              <a:rPr lang="en-US" smtClean="0"/>
              <a:t>2/13/2015</a:t>
            </a:fld>
            <a:endParaRPr lang="en-US" dirty="0"/>
          </a:p>
        </p:txBody>
      </p:sp>
      <p:sp>
        <p:nvSpPr>
          <p:cNvPr id="8" name="Footer Placeholder 7"/>
          <p:cNvSpPr>
            <a:spLocks noGrp="1"/>
          </p:cNvSpPr>
          <p:nvPr>
            <p:ph type="ftr" sz="quarter" idx="11"/>
          </p:nvPr>
        </p:nvSpPr>
        <p:spPr/>
        <p:txBody>
          <a:bodyPr/>
          <a:lstStyle/>
          <a:p>
            <a:r>
              <a:rPr lang="en-US" smtClean="0"/>
              <a:t>December 1, 2014</a:t>
            </a:r>
            <a:endParaRPr lang="en-US"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a:p>
        </p:txBody>
      </p:sp>
      <p:sp>
        <p:nvSpPr>
          <p:cNvPr id="3" name="Date Placeholder 2"/>
          <p:cNvSpPr>
            <a:spLocks noGrp="1"/>
          </p:cNvSpPr>
          <p:nvPr>
            <p:ph type="dt" sz="half" idx="10"/>
          </p:nvPr>
        </p:nvSpPr>
        <p:spPr/>
        <p:txBody>
          <a:bodyPr/>
          <a:lstStyle/>
          <a:p>
            <a:fld id="{72154D74-A342-48FD-94A8-9C2915E8774F}" type="datetime1">
              <a:rPr lang="en-US" smtClean="0"/>
              <a:t>2/13/2015</a:t>
            </a:fld>
            <a:endParaRPr lang="en-US" dirty="0"/>
          </a:p>
        </p:txBody>
      </p:sp>
      <p:sp>
        <p:nvSpPr>
          <p:cNvPr id="4" name="Footer Placeholder 3"/>
          <p:cNvSpPr>
            <a:spLocks noGrp="1"/>
          </p:cNvSpPr>
          <p:nvPr>
            <p:ph type="ftr" sz="quarter" idx="11"/>
          </p:nvPr>
        </p:nvSpPr>
        <p:spPr/>
        <p:txBody>
          <a:bodyPr/>
          <a:lstStyle/>
          <a:p>
            <a:r>
              <a:rPr lang="en-US" smtClean="0"/>
              <a:t>December 1, 2014</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B84207-C8AE-4E9C-938B-69198BE9DE68}" type="datetime1">
              <a:rPr lang="en-US" smtClean="0"/>
              <a:t>2/13/2015</a:t>
            </a:fld>
            <a:endParaRPr lang="en-US" dirty="0"/>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CA" smtClean="0"/>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56F95447-8649-4F8A-A5C2-9A1D1978DB7C}" type="datetime1">
              <a:rPr lang="en-US" smtClean="0"/>
              <a:t>2/13/2015</a:t>
            </a:fld>
            <a:endParaRPr lang="en-US" dirty="0"/>
          </a:p>
        </p:txBody>
      </p:sp>
      <p:sp>
        <p:nvSpPr>
          <p:cNvPr id="6" name="Footer Placeholder 5"/>
          <p:cNvSpPr>
            <a:spLocks noGrp="1"/>
          </p:cNvSpPr>
          <p:nvPr>
            <p:ph type="ftr" sz="quarter" idx="11"/>
          </p:nvPr>
        </p:nvSpPr>
        <p:spPr/>
        <p:txBody>
          <a:bodyPr/>
          <a:lstStyle/>
          <a:p>
            <a:r>
              <a:rPr lang="en-US" smtClean="0"/>
              <a:t>December 1, 2014</a:t>
            </a:r>
            <a:endParaRPr lang="en-US" dirty="0"/>
          </a:p>
        </p:txBody>
      </p:sp>
      <p:sp>
        <p:nvSpPr>
          <p:cNvPr id="7" name="Slide Number Placeholder 6"/>
          <p:cNvSpPr>
            <a:spLocks noGrp="1"/>
          </p:cNvSpPr>
          <p:nvPr>
            <p:ph type="sldNum" sz="quarter" idx="12"/>
          </p:nvPr>
        </p:nvSpPr>
        <p:spPr/>
        <p:txBody>
          <a:bodyPr/>
          <a:lstStyle/>
          <a:p>
            <a:fld id="{7F5CE407-6216-4202-80E4-A30DC2F709B2}"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CA" smtClean="0"/>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2AC778B8-7DD6-499B-B14D-B5E4EFCA62BE}" type="datetime1">
              <a:rPr lang="en-US" smtClean="0"/>
              <a:t>2/13/2015</a:t>
            </a:fld>
            <a:endParaRPr lang="en-US" dirty="0"/>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December 1, 2014</a:t>
            </a:r>
            <a:endParaRPr lang="en-US" dirty="0"/>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185969"/>
            <a:ext cx="8042276" cy="1336956"/>
          </a:xfrm>
        </p:spPr>
        <p:txBody>
          <a:bodyPr/>
          <a:lstStyle/>
          <a:p>
            <a:r>
              <a:rPr lang="en-US" sz="4800" b="1" dirty="0" smtClean="0">
                <a:latin typeface="Baskerville"/>
                <a:cs typeface="Baskerville"/>
              </a:rPr>
              <a:t/>
            </a:r>
            <a:br>
              <a:rPr lang="en-US" sz="4800" b="1" dirty="0" smtClean="0">
                <a:latin typeface="Baskerville"/>
                <a:cs typeface="Baskerville"/>
              </a:rPr>
            </a:br>
            <a:r>
              <a:rPr lang="en-US" sz="4800" b="1" dirty="0">
                <a:latin typeface="Baskerville"/>
                <a:cs typeface="Baskerville"/>
              </a:rPr>
              <a:t/>
            </a:r>
            <a:br>
              <a:rPr lang="en-US" sz="4800" b="1" dirty="0">
                <a:latin typeface="Baskerville"/>
                <a:cs typeface="Baskerville"/>
              </a:rPr>
            </a:br>
            <a:r>
              <a:rPr lang="en-US" sz="4800" b="1" dirty="0" smtClean="0">
                <a:latin typeface="Baskerville"/>
                <a:cs typeface="Baskerville"/>
              </a:rPr>
              <a:t/>
            </a:r>
            <a:br>
              <a:rPr lang="en-US" sz="4800" b="1" dirty="0" smtClean="0">
                <a:latin typeface="Baskerville"/>
                <a:cs typeface="Baskerville"/>
              </a:rPr>
            </a:br>
            <a:r>
              <a:rPr lang="en-US" sz="4800" b="1" dirty="0">
                <a:latin typeface="Baskerville"/>
                <a:cs typeface="Baskerville"/>
              </a:rPr>
              <a:t/>
            </a:r>
            <a:br>
              <a:rPr lang="en-US" sz="4800" b="1" dirty="0">
                <a:latin typeface="Baskerville"/>
                <a:cs typeface="Baskerville"/>
              </a:rPr>
            </a:br>
            <a:r>
              <a:rPr lang="en-US" sz="4800" b="1" dirty="0" smtClean="0">
                <a:solidFill>
                  <a:schemeClr val="tx2">
                    <a:lumMod val="75000"/>
                    <a:lumOff val="25000"/>
                  </a:schemeClr>
                </a:solidFill>
                <a:latin typeface="Arial Rounded MT Bold" pitchFamily="34" charset="0"/>
                <a:cs typeface="Baskerville"/>
              </a:rPr>
              <a:t>Sustainability </a:t>
            </a:r>
            <a:r>
              <a:rPr lang="en-US" sz="4800" b="1" dirty="0">
                <a:solidFill>
                  <a:schemeClr val="tx2">
                    <a:lumMod val="75000"/>
                    <a:lumOff val="25000"/>
                  </a:schemeClr>
                </a:solidFill>
                <a:latin typeface="Arial Rounded MT Bold" pitchFamily="34" charset="0"/>
                <a:cs typeface="Baskerville"/>
              </a:rPr>
              <a:t>Study </a:t>
            </a:r>
            <a:r>
              <a:rPr lang="en-US" sz="4800" b="1" dirty="0" smtClean="0">
                <a:solidFill>
                  <a:schemeClr val="tx2">
                    <a:lumMod val="75000"/>
                    <a:lumOff val="25000"/>
                  </a:schemeClr>
                </a:solidFill>
                <a:latin typeface="Arial Rounded MT Bold" pitchFamily="34" charset="0"/>
                <a:cs typeface="Baskerville"/>
              </a:rPr>
              <a:t>of Bath Elementary School</a:t>
            </a:r>
            <a:endParaRPr lang="en-US" b="1" dirty="0">
              <a:solidFill>
                <a:schemeClr val="tx2">
                  <a:lumMod val="75000"/>
                  <a:lumOff val="25000"/>
                </a:schemeClr>
              </a:solidFill>
              <a:latin typeface="Arial Rounded MT Bold" pitchFamily="34" charset="0"/>
              <a:cs typeface="Baskerville"/>
            </a:endParaRPr>
          </a:p>
        </p:txBody>
      </p:sp>
      <p:pic>
        <p:nvPicPr>
          <p:cNvPr id="3" name="Picture 2" descr="C:\Users\Andrea.Penney\Desktop\ASDW HD LOGO (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0765" y="2686639"/>
            <a:ext cx="8031637" cy="1659118"/>
          </a:xfrm>
          <a:prstGeom prst="rect">
            <a:avLst/>
          </a:prstGeom>
          <a:noFill/>
          <a:extLst>
            <a:ext uri="{909E8E84-426E-40DD-AFC4-6F175D3DCCD1}">
              <a14:hiddenFill xmlns:a14="http://schemas.microsoft.com/office/drawing/2010/main">
                <a:solidFill>
                  <a:srgbClr val="FFFFFF"/>
                </a:solidFill>
              </a14:hiddenFill>
            </a:ext>
          </a:extLst>
        </p:spPr>
      </p:pic>
      <p:sp>
        <p:nvSpPr>
          <p:cNvPr id="12" name="AutoShape 2" descr="Image result for pictures of Bath Middle school, Bath NB"/>
          <p:cNvSpPr>
            <a:spLocks noChangeAspect="1" noChangeArrowheads="1"/>
          </p:cNvSpPr>
          <p:nvPr/>
        </p:nvSpPr>
        <p:spPr bwMode="auto">
          <a:xfrm>
            <a:off x="63500" y="-136525"/>
            <a:ext cx="3314700" cy="1152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3" name="AutoShape 4" descr="Image result for pictures of Bath Middle school, Bath NB"/>
          <p:cNvSpPr>
            <a:spLocks noChangeAspect="1" noChangeArrowheads="1"/>
          </p:cNvSpPr>
          <p:nvPr/>
        </p:nvSpPr>
        <p:spPr bwMode="auto">
          <a:xfrm>
            <a:off x="215900" y="15875"/>
            <a:ext cx="3314700" cy="115252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4" name="AutoShape 6" descr="Image result for pictures of Bath Middle school, Bath NB"/>
          <p:cNvSpPr>
            <a:spLocks noChangeAspect="1" noChangeArrowheads="1"/>
          </p:cNvSpPr>
          <p:nvPr/>
        </p:nvSpPr>
        <p:spPr bwMode="auto">
          <a:xfrm>
            <a:off x="63500" y="-136525"/>
            <a:ext cx="1219200" cy="914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sp>
        <p:nvSpPr>
          <p:cNvPr id="15" name="AutoShape 8" descr="Image result for pictures of Bath Middle school, Bath NB"/>
          <p:cNvSpPr>
            <a:spLocks noChangeAspect="1" noChangeArrowheads="1"/>
          </p:cNvSpPr>
          <p:nvPr/>
        </p:nvSpPr>
        <p:spPr bwMode="auto">
          <a:xfrm>
            <a:off x="215900" y="15875"/>
            <a:ext cx="1219200" cy="914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1026" name="Picture 2" descr="BES Pic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642191" y="3973398"/>
            <a:ext cx="3886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235535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Quality of Education Programs and Services</a:t>
            </a:r>
            <a:endParaRPr lang="en-CA" dirty="0">
              <a:solidFill>
                <a:schemeClr val="tx2">
                  <a:lumMod val="75000"/>
                  <a:lumOff val="25000"/>
                </a:schemeClr>
              </a:solidFill>
            </a:endParaRPr>
          </a:p>
        </p:txBody>
      </p:sp>
      <p:sp>
        <p:nvSpPr>
          <p:cNvPr id="3" name="Content Placeholder 2"/>
          <p:cNvSpPr>
            <a:spLocks noGrp="1"/>
          </p:cNvSpPr>
          <p:nvPr>
            <p:ph idx="1"/>
          </p:nvPr>
        </p:nvSpPr>
        <p:spPr/>
        <p:txBody>
          <a:bodyPr>
            <a:normAutofit/>
          </a:bodyPr>
          <a:lstStyle/>
          <a:p>
            <a:pPr marL="0" indent="0">
              <a:buNone/>
            </a:pPr>
            <a:r>
              <a:rPr lang="en-US" sz="3200" dirty="0">
                <a:solidFill>
                  <a:schemeClr val="tx2">
                    <a:lumMod val="75000"/>
                    <a:lumOff val="25000"/>
                  </a:schemeClr>
                </a:solidFill>
                <a:latin typeface="Arial Rounded MT Bold" pitchFamily="34" charset="0"/>
              </a:rPr>
              <a:t>Provincial staffing formula calls for:</a:t>
            </a:r>
          </a:p>
          <a:p>
            <a:pPr marL="800100" lvl="1" indent="-342900">
              <a:buFont typeface="Arial"/>
              <a:buChar char="•"/>
            </a:pPr>
            <a:r>
              <a:rPr lang="en-US" sz="3200" dirty="0" smtClean="0">
                <a:solidFill>
                  <a:schemeClr val="tx2">
                    <a:lumMod val="75000"/>
                    <a:lumOff val="25000"/>
                  </a:schemeClr>
                </a:solidFill>
                <a:latin typeface="Arial Rounded MT Bold" pitchFamily="34" charset="0"/>
                <a:cs typeface="Times New Roman" pitchFamily="18" charset="0"/>
              </a:rPr>
              <a:t>8.8 </a:t>
            </a:r>
            <a:r>
              <a:rPr lang="en-US" sz="3200" dirty="0">
                <a:solidFill>
                  <a:schemeClr val="tx2">
                    <a:lumMod val="75000"/>
                    <a:lumOff val="25000"/>
                  </a:schemeClr>
                </a:solidFill>
                <a:latin typeface="Arial Rounded MT Bold" pitchFamily="34" charset="0"/>
                <a:cs typeface="Times New Roman" pitchFamily="18" charset="0"/>
              </a:rPr>
              <a:t>FTE for Classroom teachers</a:t>
            </a:r>
          </a:p>
          <a:p>
            <a:pPr marL="800100" lvl="1" indent="-342900">
              <a:buFont typeface="Arial"/>
              <a:buChar char="•"/>
            </a:pPr>
            <a:r>
              <a:rPr lang="en-US" sz="3200" dirty="0" smtClean="0">
                <a:solidFill>
                  <a:schemeClr val="tx2">
                    <a:lumMod val="75000"/>
                    <a:lumOff val="25000"/>
                  </a:schemeClr>
                </a:solidFill>
                <a:latin typeface="Arial Rounded MT Bold" pitchFamily="34" charset="0"/>
                <a:cs typeface="Times New Roman" pitchFamily="18" charset="0"/>
              </a:rPr>
              <a:t>0.5 </a:t>
            </a:r>
            <a:r>
              <a:rPr lang="en-US" sz="3200" dirty="0">
                <a:solidFill>
                  <a:schemeClr val="tx2">
                    <a:lumMod val="75000"/>
                    <a:lumOff val="25000"/>
                  </a:schemeClr>
                </a:solidFill>
                <a:latin typeface="Arial Rounded MT Bold" pitchFamily="34" charset="0"/>
                <a:cs typeface="Times New Roman" pitchFamily="18" charset="0"/>
              </a:rPr>
              <a:t>FTE for </a:t>
            </a:r>
            <a:r>
              <a:rPr lang="en-US" sz="3200" dirty="0" smtClean="0">
                <a:solidFill>
                  <a:schemeClr val="tx2">
                    <a:lumMod val="75000"/>
                    <a:lumOff val="25000"/>
                  </a:schemeClr>
                </a:solidFill>
                <a:latin typeface="Arial Rounded MT Bold" pitchFamily="34" charset="0"/>
                <a:cs typeface="Times New Roman" pitchFamily="18" charset="0"/>
              </a:rPr>
              <a:t>Administration (0.52)</a:t>
            </a:r>
            <a:endParaRPr lang="en-US" sz="3200" dirty="0">
              <a:solidFill>
                <a:schemeClr val="tx2">
                  <a:lumMod val="75000"/>
                  <a:lumOff val="25000"/>
                </a:schemeClr>
              </a:solidFill>
              <a:latin typeface="Arial Rounded MT Bold" pitchFamily="34" charset="0"/>
              <a:cs typeface="Times New Roman" pitchFamily="18" charset="0"/>
            </a:endParaRPr>
          </a:p>
          <a:p>
            <a:pPr marL="800100" lvl="1" indent="-342900">
              <a:buFont typeface="Arial"/>
              <a:buChar char="•"/>
            </a:pPr>
            <a:r>
              <a:rPr lang="en-US" sz="3200" dirty="0" smtClean="0">
                <a:solidFill>
                  <a:schemeClr val="tx2">
                    <a:lumMod val="75000"/>
                    <a:lumOff val="25000"/>
                  </a:schemeClr>
                </a:solidFill>
                <a:latin typeface="Arial Rounded MT Bold" pitchFamily="34" charset="0"/>
                <a:cs typeface="Times New Roman" pitchFamily="18" charset="0"/>
              </a:rPr>
              <a:t>0.4 FTE </a:t>
            </a:r>
            <a:r>
              <a:rPr lang="en-US" sz="3200" dirty="0">
                <a:solidFill>
                  <a:schemeClr val="tx2">
                    <a:lumMod val="75000"/>
                    <a:lumOff val="25000"/>
                  </a:schemeClr>
                </a:solidFill>
                <a:latin typeface="Arial Rounded MT Bold" pitchFamily="34" charset="0"/>
                <a:cs typeface="Times New Roman" pitchFamily="18" charset="0"/>
              </a:rPr>
              <a:t>for </a:t>
            </a:r>
            <a:r>
              <a:rPr lang="en-US" sz="3200" dirty="0" smtClean="0">
                <a:solidFill>
                  <a:schemeClr val="tx2">
                    <a:lumMod val="75000"/>
                    <a:lumOff val="25000"/>
                  </a:schemeClr>
                </a:solidFill>
                <a:latin typeface="Arial Rounded MT Bold" pitchFamily="34" charset="0"/>
                <a:cs typeface="Times New Roman" pitchFamily="18" charset="0"/>
              </a:rPr>
              <a:t>Guidance (0.28)</a:t>
            </a:r>
            <a:endParaRPr lang="en-US" sz="3200" dirty="0">
              <a:solidFill>
                <a:schemeClr val="tx2">
                  <a:lumMod val="75000"/>
                  <a:lumOff val="25000"/>
                </a:schemeClr>
              </a:solidFill>
              <a:latin typeface="Arial Rounded MT Bold" pitchFamily="34" charset="0"/>
              <a:cs typeface="Times New Roman" pitchFamily="18" charset="0"/>
            </a:endParaRPr>
          </a:p>
          <a:p>
            <a:pPr marL="800100" lvl="1" indent="-342900">
              <a:buFont typeface="Arial"/>
              <a:buChar char="•"/>
            </a:pPr>
            <a:r>
              <a:rPr lang="fr-CA" sz="3200" dirty="0" smtClean="0">
                <a:solidFill>
                  <a:schemeClr val="tx2">
                    <a:lumMod val="75000"/>
                    <a:lumOff val="25000"/>
                  </a:schemeClr>
                </a:solidFill>
                <a:latin typeface="Arial Rounded MT Bold" pitchFamily="34" charset="0"/>
                <a:cs typeface="Times New Roman" pitchFamily="18" charset="0"/>
              </a:rPr>
              <a:t>1.0 </a:t>
            </a:r>
            <a:r>
              <a:rPr lang="fr-CA" sz="3200" dirty="0">
                <a:solidFill>
                  <a:schemeClr val="tx2">
                    <a:lumMod val="75000"/>
                    <a:lumOff val="25000"/>
                  </a:schemeClr>
                </a:solidFill>
                <a:latin typeface="Arial Rounded MT Bold" pitchFamily="34" charset="0"/>
                <a:cs typeface="Times New Roman" pitchFamily="18" charset="0"/>
              </a:rPr>
              <a:t>FTE for </a:t>
            </a:r>
            <a:r>
              <a:rPr lang="fr-CA" sz="3200" dirty="0" smtClean="0">
                <a:solidFill>
                  <a:schemeClr val="tx2">
                    <a:lumMod val="75000"/>
                    <a:lumOff val="25000"/>
                  </a:schemeClr>
                </a:solidFill>
                <a:latin typeface="Arial Rounded MT Bold" pitchFamily="34" charset="0"/>
                <a:cs typeface="Times New Roman" pitchFamily="18" charset="0"/>
              </a:rPr>
              <a:t>Resource (0.78)</a:t>
            </a:r>
            <a:endParaRPr lang="en-US" sz="3200" dirty="0">
              <a:solidFill>
                <a:schemeClr val="tx2">
                  <a:lumMod val="75000"/>
                  <a:lumOff val="25000"/>
                </a:schemeClr>
              </a:solidFill>
              <a:latin typeface="Arial Rounded MT Bold" pitchFamily="34" charset="0"/>
              <a:cs typeface="Times New Roman" pitchFamily="18" charset="0"/>
            </a:endParaRPr>
          </a:p>
          <a:p>
            <a:pPr marL="800100" lvl="1" indent="-342900">
              <a:buFont typeface="Arial"/>
              <a:buChar char="•"/>
            </a:pPr>
            <a:r>
              <a:rPr lang="en-US" sz="3200" dirty="0">
                <a:solidFill>
                  <a:schemeClr val="tx2">
                    <a:lumMod val="75000"/>
                    <a:lumOff val="25000"/>
                  </a:schemeClr>
                </a:solidFill>
                <a:latin typeface="Arial Rounded MT Bold" pitchFamily="34" charset="0"/>
                <a:cs typeface="Times New Roman" pitchFamily="18" charset="0"/>
              </a:rPr>
              <a:t>Total is </a:t>
            </a:r>
            <a:r>
              <a:rPr lang="en-US" sz="3200" dirty="0" smtClean="0">
                <a:solidFill>
                  <a:schemeClr val="tx2">
                    <a:lumMod val="75000"/>
                    <a:lumOff val="25000"/>
                  </a:schemeClr>
                </a:solidFill>
                <a:latin typeface="Arial Rounded MT Bold" pitchFamily="34" charset="0"/>
                <a:cs typeface="Times New Roman" pitchFamily="18" charset="0"/>
              </a:rPr>
              <a:t>10.7 </a:t>
            </a:r>
            <a:r>
              <a:rPr lang="en-US" sz="3200" dirty="0">
                <a:solidFill>
                  <a:schemeClr val="tx2">
                    <a:lumMod val="75000"/>
                    <a:lumOff val="25000"/>
                  </a:schemeClr>
                </a:solidFill>
                <a:latin typeface="Arial Rounded MT Bold" pitchFamily="34" charset="0"/>
                <a:cs typeface="Times New Roman" pitchFamily="18" charset="0"/>
              </a:rPr>
              <a:t>FTE teaching staff, including principal of the </a:t>
            </a:r>
            <a:r>
              <a:rPr lang="en-US" sz="3200" dirty="0" smtClean="0">
                <a:solidFill>
                  <a:schemeClr val="tx2">
                    <a:lumMod val="75000"/>
                    <a:lumOff val="25000"/>
                  </a:schemeClr>
                </a:solidFill>
                <a:latin typeface="Arial Rounded MT Bold" pitchFamily="34" charset="0"/>
                <a:cs typeface="Times New Roman" pitchFamily="18" charset="0"/>
              </a:rPr>
              <a:t>school;</a:t>
            </a:r>
          </a:p>
        </p:txBody>
      </p:sp>
      <p:sp>
        <p:nvSpPr>
          <p:cNvPr id="9" name="Slide Number Placeholder 8"/>
          <p:cNvSpPr>
            <a:spLocks noGrp="1"/>
          </p:cNvSpPr>
          <p:nvPr>
            <p:ph type="sldNum" sz="quarter" idx="12"/>
          </p:nvPr>
        </p:nvSpPr>
        <p:spPr/>
        <p:txBody>
          <a:bodyPr/>
          <a:lstStyle/>
          <a:p>
            <a:fld id="{7F5CE407-6216-4202-80E4-A30DC2F709B2}" type="slidenum">
              <a:rPr lang="en-US" smtClean="0"/>
              <a:pPr/>
              <a:t>10</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651422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chemeClr val="tx2">
                    <a:lumMod val="75000"/>
                    <a:lumOff val="25000"/>
                  </a:schemeClr>
                </a:solidFill>
                <a:latin typeface="Arial Rounded MT Bold" pitchFamily="34" charset="0"/>
              </a:rPr>
              <a:t>Quality of Education Programs and Services</a:t>
            </a:r>
            <a:endParaRPr lang="en-CA" sz="4400" b="1" dirty="0">
              <a:solidFill>
                <a:schemeClr val="tx2">
                  <a:lumMod val="75000"/>
                  <a:lumOff val="25000"/>
                </a:schemeClr>
              </a:solidFill>
            </a:endParaRPr>
          </a:p>
        </p:txBody>
      </p:sp>
      <p:sp>
        <p:nvSpPr>
          <p:cNvPr id="3" name="Content Placeholder 2"/>
          <p:cNvSpPr>
            <a:spLocks noGrp="1"/>
          </p:cNvSpPr>
          <p:nvPr>
            <p:ph idx="1"/>
          </p:nvPr>
        </p:nvSpPr>
        <p:spPr/>
        <p:txBody>
          <a:bodyPr>
            <a:noAutofit/>
          </a:bodyPr>
          <a:lstStyle/>
          <a:p>
            <a:r>
              <a:rPr lang="en-US" sz="3200" dirty="0">
                <a:solidFill>
                  <a:schemeClr val="tx2">
                    <a:lumMod val="75000"/>
                    <a:lumOff val="25000"/>
                  </a:schemeClr>
                </a:solidFill>
                <a:latin typeface="Arial Rounded MT Bold" pitchFamily="34" charset="0"/>
              </a:rPr>
              <a:t>Student-teacher ratio is </a:t>
            </a:r>
            <a:r>
              <a:rPr lang="en-US" sz="3200" dirty="0" smtClean="0">
                <a:solidFill>
                  <a:schemeClr val="tx2">
                    <a:lumMod val="75000"/>
                    <a:lumOff val="25000"/>
                  </a:schemeClr>
                </a:solidFill>
                <a:latin typeface="Arial Rounded MT Bold" pitchFamily="34" charset="0"/>
              </a:rPr>
              <a:t>13.2:1 </a:t>
            </a:r>
            <a:r>
              <a:rPr lang="en-US" sz="3200" dirty="0">
                <a:solidFill>
                  <a:schemeClr val="tx2">
                    <a:lumMod val="75000"/>
                    <a:lumOff val="25000"/>
                  </a:schemeClr>
                </a:solidFill>
                <a:latin typeface="Arial Rounded MT Bold" pitchFamily="34" charset="0"/>
              </a:rPr>
              <a:t>for Bath </a:t>
            </a:r>
            <a:r>
              <a:rPr lang="en-US" sz="3200" dirty="0" smtClean="0">
                <a:solidFill>
                  <a:schemeClr val="tx2">
                    <a:lumMod val="75000"/>
                    <a:lumOff val="25000"/>
                  </a:schemeClr>
                </a:solidFill>
                <a:latin typeface="Arial Rounded MT Bold" pitchFamily="34" charset="0"/>
              </a:rPr>
              <a:t>Elementary (141:10.7)</a:t>
            </a:r>
            <a:endParaRPr lang="en-US" sz="3200" dirty="0">
              <a:solidFill>
                <a:schemeClr val="tx2">
                  <a:lumMod val="75000"/>
                  <a:lumOff val="25000"/>
                </a:schemeClr>
              </a:solidFill>
              <a:latin typeface="Arial Rounded MT Bold" pitchFamily="34" charset="0"/>
            </a:endParaRPr>
          </a:p>
          <a:p>
            <a:r>
              <a:rPr lang="en-US" sz="3200" dirty="0">
                <a:solidFill>
                  <a:schemeClr val="tx2">
                    <a:lumMod val="75000"/>
                    <a:lumOff val="25000"/>
                  </a:schemeClr>
                </a:solidFill>
                <a:latin typeface="Arial Rounded MT Bold" pitchFamily="34" charset="0"/>
              </a:rPr>
              <a:t>Likewise, it </a:t>
            </a:r>
            <a:r>
              <a:rPr lang="en-US" sz="3200" dirty="0" smtClean="0">
                <a:solidFill>
                  <a:schemeClr val="tx2">
                    <a:lumMod val="75000"/>
                    <a:lumOff val="25000"/>
                  </a:schemeClr>
                </a:solidFill>
                <a:latin typeface="Arial Rounded MT Bold" pitchFamily="34" charset="0"/>
              </a:rPr>
              <a:t>is:</a:t>
            </a:r>
            <a:endParaRPr lang="en-US" sz="3200" dirty="0">
              <a:solidFill>
                <a:schemeClr val="tx2">
                  <a:lumMod val="75000"/>
                  <a:lumOff val="25000"/>
                </a:schemeClr>
              </a:solidFill>
              <a:latin typeface="Arial Rounded MT Bold" pitchFamily="34" charset="0"/>
            </a:endParaRPr>
          </a:p>
          <a:p>
            <a:pPr lvl="1"/>
            <a:r>
              <a:rPr lang="en-US" sz="3200" dirty="0" smtClean="0">
                <a:solidFill>
                  <a:schemeClr val="tx2">
                    <a:lumMod val="75000"/>
                    <a:lumOff val="25000"/>
                  </a:schemeClr>
                </a:solidFill>
                <a:latin typeface="Arial Rounded MT Bold" pitchFamily="34" charset="0"/>
              </a:rPr>
              <a:t>14.7:1 </a:t>
            </a:r>
            <a:r>
              <a:rPr lang="en-US" sz="3200" dirty="0">
                <a:solidFill>
                  <a:schemeClr val="tx2">
                    <a:lumMod val="75000"/>
                    <a:lumOff val="25000"/>
                  </a:schemeClr>
                </a:solidFill>
                <a:latin typeface="Arial Rounded MT Bold" pitchFamily="34" charset="0"/>
              </a:rPr>
              <a:t>in Florenceville </a:t>
            </a:r>
            <a:r>
              <a:rPr lang="en-US" sz="3200" dirty="0" smtClean="0">
                <a:solidFill>
                  <a:schemeClr val="tx2">
                    <a:lumMod val="75000"/>
                    <a:lumOff val="25000"/>
                  </a:schemeClr>
                </a:solidFill>
                <a:latin typeface="Arial Rounded MT Bold" pitchFamily="34" charset="0"/>
              </a:rPr>
              <a:t>Elementary School (229:15.6)</a:t>
            </a:r>
          </a:p>
          <a:p>
            <a:pPr lvl="1"/>
            <a:r>
              <a:rPr lang="en-US" sz="3200" dirty="0" smtClean="0">
                <a:solidFill>
                  <a:schemeClr val="tx2">
                    <a:lumMod val="75000"/>
                    <a:lumOff val="25000"/>
                  </a:schemeClr>
                </a:solidFill>
                <a:latin typeface="Arial Rounded MT Bold" pitchFamily="34" charset="0"/>
              </a:rPr>
              <a:t>12.9:1 for Bristol Elementary (122:9.5)</a:t>
            </a:r>
          </a:p>
          <a:p>
            <a:pPr lvl="1"/>
            <a:r>
              <a:rPr lang="en-US" sz="3200" dirty="0" smtClean="0">
                <a:solidFill>
                  <a:schemeClr val="tx2">
                    <a:lumMod val="75000"/>
                    <a:lumOff val="25000"/>
                  </a:schemeClr>
                </a:solidFill>
                <a:latin typeface="Arial Rounded MT Bold" pitchFamily="34" charset="0"/>
              </a:rPr>
              <a:t>14.4:1 for Townsview School (394:27.3)</a:t>
            </a:r>
          </a:p>
          <a:p>
            <a:pPr marL="349250" lvl="1" indent="0">
              <a:buNone/>
            </a:pPr>
            <a:endParaRPr lang="en-US" sz="2400" dirty="0">
              <a:solidFill>
                <a:schemeClr val="tx2">
                  <a:lumMod val="75000"/>
                  <a:lumOff val="25000"/>
                </a:schemeClr>
              </a:solidFill>
              <a:latin typeface="Arial Rounded MT Bold" pitchFamily="34" charset="0"/>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pPr/>
              <a:t>11</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520999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chemeClr val="tx2">
                    <a:lumMod val="75000"/>
                    <a:lumOff val="25000"/>
                  </a:schemeClr>
                </a:solidFill>
                <a:latin typeface="Arial Rounded MT Bold" pitchFamily="34" charset="0"/>
              </a:rPr>
              <a:t>Quality of Education Programs and </a:t>
            </a:r>
            <a:r>
              <a:rPr lang="en-US" sz="4400" b="1" dirty="0" smtClean="0">
                <a:solidFill>
                  <a:schemeClr val="tx2">
                    <a:lumMod val="75000"/>
                    <a:lumOff val="25000"/>
                  </a:schemeClr>
                </a:solidFill>
                <a:latin typeface="Arial Rounded MT Bold" pitchFamily="34" charset="0"/>
              </a:rPr>
              <a:t>Servic</a:t>
            </a:r>
            <a:r>
              <a:rPr lang="en-US" sz="4400" b="1" dirty="0" smtClean="0">
                <a:latin typeface="Arial Rounded MT Bold" pitchFamily="34" charset="0"/>
              </a:rPr>
              <a:t>e</a:t>
            </a:r>
            <a:endParaRPr lang="en-CA" b="1" dirty="0"/>
          </a:p>
        </p:txBody>
      </p:sp>
      <p:sp>
        <p:nvSpPr>
          <p:cNvPr id="3" name="Content Placeholder 2"/>
          <p:cNvSpPr>
            <a:spLocks noGrp="1"/>
          </p:cNvSpPr>
          <p:nvPr>
            <p:ph idx="1"/>
          </p:nvPr>
        </p:nvSpPr>
        <p:spPr/>
        <p:txBody>
          <a:bodyPr>
            <a:normAutofit fontScale="85000" lnSpcReduction="20000"/>
          </a:bodyPr>
          <a:lstStyle/>
          <a:p>
            <a:r>
              <a:rPr lang="en-US" sz="2800" dirty="0" smtClean="0">
                <a:solidFill>
                  <a:schemeClr val="tx2">
                    <a:lumMod val="75000"/>
                    <a:lumOff val="25000"/>
                  </a:schemeClr>
                </a:solidFill>
                <a:latin typeface="Arial Rounded MT Bold" pitchFamily="34" charset="0"/>
              </a:rPr>
              <a:t>Grade </a:t>
            </a:r>
            <a:r>
              <a:rPr lang="en-US" sz="2800" dirty="0">
                <a:solidFill>
                  <a:schemeClr val="tx2">
                    <a:lumMod val="75000"/>
                    <a:lumOff val="25000"/>
                  </a:schemeClr>
                </a:solidFill>
                <a:latin typeface="Arial Rounded MT Bold" pitchFamily="34" charset="0"/>
              </a:rPr>
              <a:t>8 students from Bath Middle School feed into Carleton North High </a:t>
            </a:r>
            <a:r>
              <a:rPr lang="en-US" sz="2800" dirty="0" smtClean="0">
                <a:solidFill>
                  <a:schemeClr val="tx2">
                    <a:lumMod val="75000"/>
                    <a:lumOff val="25000"/>
                  </a:schemeClr>
                </a:solidFill>
                <a:latin typeface="Arial Rounded MT Bold" pitchFamily="34" charset="0"/>
              </a:rPr>
              <a:t>School for Grade 9. </a:t>
            </a:r>
            <a:endParaRPr lang="en-US" sz="2800" dirty="0">
              <a:solidFill>
                <a:schemeClr val="tx2">
                  <a:lumMod val="75000"/>
                  <a:lumOff val="25000"/>
                </a:schemeClr>
              </a:solidFill>
              <a:latin typeface="Arial Rounded MT Bold" pitchFamily="34" charset="0"/>
            </a:endParaRPr>
          </a:p>
          <a:p>
            <a:r>
              <a:rPr lang="en-US" sz="2800" dirty="0" smtClean="0">
                <a:solidFill>
                  <a:schemeClr val="tx2">
                    <a:lumMod val="75000"/>
                    <a:lumOff val="25000"/>
                  </a:schemeClr>
                </a:solidFill>
                <a:latin typeface="Arial Rounded MT Bold" pitchFamily="34" charset="0"/>
              </a:rPr>
              <a:t>Grade 5 Students from </a:t>
            </a:r>
            <a:r>
              <a:rPr lang="en-US" sz="2800" dirty="0">
                <a:solidFill>
                  <a:schemeClr val="tx2">
                    <a:lumMod val="75000"/>
                    <a:lumOff val="25000"/>
                  </a:schemeClr>
                </a:solidFill>
                <a:latin typeface="Arial Rounded MT Bold" pitchFamily="34" charset="0"/>
              </a:rPr>
              <a:t>Bath Elementary School </a:t>
            </a:r>
            <a:r>
              <a:rPr lang="en-US" sz="2800" dirty="0" smtClean="0">
                <a:solidFill>
                  <a:schemeClr val="tx2">
                    <a:lumMod val="75000"/>
                    <a:lumOff val="25000"/>
                  </a:schemeClr>
                </a:solidFill>
                <a:latin typeface="Arial Rounded MT Bold" pitchFamily="34" charset="0"/>
              </a:rPr>
              <a:t>enter </a:t>
            </a:r>
            <a:r>
              <a:rPr lang="en-US" sz="2800" dirty="0">
                <a:solidFill>
                  <a:schemeClr val="tx2">
                    <a:lumMod val="75000"/>
                    <a:lumOff val="25000"/>
                  </a:schemeClr>
                </a:solidFill>
                <a:latin typeface="Arial Rounded MT Bold" pitchFamily="34" charset="0"/>
              </a:rPr>
              <a:t>Bath Middle School for Prime </a:t>
            </a:r>
            <a:r>
              <a:rPr lang="en-US" sz="2800" dirty="0" smtClean="0">
                <a:solidFill>
                  <a:schemeClr val="tx2">
                    <a:lumMod val="75000"/>
                    <a:lumOff val="25000"/>
                  </a:schemeClr>
                </a:solidFill>
                <a:latin typeface="Arial Rounded MT Bold" pitchFamily="34" charset="0"/>
              </a:rPr>
              <a:t>Programs, beginning in Grade 6 </a:t>
            </a:r>
            <a:endParaRPr lang="en-US" sz="2800" dirty="0">
              <a:solidFill>
                <a:schemeClr val="tx2">
                  <a:lumMod val="75000"/>
                  <a:lumOff val="25000"/>
                </a:schemeClr>
              </a:solidFill>
              <a:latin typeface="Arial Rounded MT Bold" pitchFamily="34" charset="0"/>
            </a:endParaRPr>
          </a:p>
          <a:p>
            <a:r>
              <a:rPr lang="en-US" sz="2800" dirty="0">
                <a:solidFill>
                  <a:schemeClr val="tx2">
                    <a:lumMod val="75000"/>
                    <a:lumOff val="25000"/>
                  </a:schemeClr>
                </a:solidFill>
                <a:latin typeface="Arial Rounded MT Bold" pitchFamily="34" charset="0"/>
              </a:rPr>
              <a:t>Grade 5 Students from Bath Elementary School </a:t>
            </a:r>
            <a:r>
              <a:rPr lang="en-US" sz="2800" dirty="0" smtClean="0">
                <a:solidFill>
                  <a:schemeClr val="tx2">
                    <a:lumMod val="75000"/>
                    <a:lumOff val="25000"/>
                  </a:schemeClr>
                </a:solidFill>
                <a:latin typeface="Arial Rounded MT Bold" pitchFamily="34" charset="0"/>
              </a:rPr>
              <a:t>enter </a:t>
            </a:r>
            <a:r>
              <a:rPr lang="en-US" sz="2800" dirty="0" err="1">
                <a:solidFill>
                  <a:schemeClr val="tx2">
                    <a:lumMod val="75000"/>
                    <a:lumOff val="25000"/>
                  </a:schemeClr>
                </a:solidFill>
                <a:latin typeface="Arial Rounded MT Bold" pitchFamily="34" charset="0"/>
              </a:rPr>
              <a:t>Florenceville</a:t>
            </a:r>
            <a:r>
              <a:rPr lang="en-US" sz="2800" dirty="0">
                <a:solidFill>
                  <a:schemeClr val="tx2">
                    <a:lumMod val="75000"/>
                    <a:lumOff val="25000"/>
                  </a:schemeClr>
                </a:solidFill>
                <a:latin typeface="Arial Rounded MT Bold" pitchFamily="34" charset="0"/>
              </a:rPr>
              <a:t> Middle School for </a:t>
            </a:r>
            <a:r>
              <a:rPr lang="en-US" sz="2800" dirty="0" smtClean="0">
                <a:solidFill>
                  <a:schemeClr val="tx2">
                    <a:lumMod val="75000"/>
                    <a:lumOff val="25000"/>
                  </a:schemeClr>
                </a:solidFill>
                <a:latin typeface="Arial Rounded MT Bold" pitchFamily="34" charset="0"/>
              </a:rPr>
              <a:t>Late French </a:t>
            </a:r>
            <a:r>
              <a:rPr lang="en-US" sz="2800" dirty="0">
                <a:solidFill>
                  <a:schemeClr val="tx2">
                    <a:lumMod val="75000"/>
                    <a:lumOff val="25000"/>
                  </a:schemeClr>
                </a:solidFill>
                <a:latin typeface="Arial Rounded MT Bold" pitchFamily="34" charset="0"/>
              </a:rPr>
              <a:t>Immersion </a:t>
            </a:r>
            <a:r>
              <a:rPr lang="en-US" sz="2800" dirty="0" smtClean="0">
                <a:solidFill>
                  <a:schemeClr val="tx2">
                    <a:lumMod val="75000"/>
                    <a:lumOff val="25000"/>
                  </a:schemeClr>
                </a:solidFill>
                <a:latin typeface="Arial Rounded MT Bold" pitchFamily="34" charset="0"/>
              </a:rPr>
              <a:t>Programs, beginning in Grade 6 </a:t>
            </a:r>
          </a:p>
          <a:p>
            <a:r>
              <a:rPr lang="en-US" sz="2800" dirty="0" smtClean="0">
                <a:solidFill>
                  <a:schemeClr val="tx2">
                    <a:lumMod val="75000"/>
                    <a:lumOff val="25000"/>
                  </a:schemeClr>
                </a:solidFill>
                <a:latin typeface="Arial Rounded MT Bold" pitchFamily="34" charset="0"/>
              </a:rPr>
              <a:t>Grade 2 Students from Bath Elementary School enter </a:t>
            </a:r>
            <a:r>
              <a:rPr lang="en-US" sz="2800" dirty="0" err="1" smtClean="0">
                <a:solidFill>
                  <a:schemeClr val="tx2">
                    <a:lumMod val="75000"/>
                    <a:lumOff val="25000"/>
                  </a:schemeClr>
                </a:solidFill>
                <a:latin typeface="Arial Rounded MT Bold" pitchFamily="34" charset="0"/>
              </a:rPr>
              <a:t>Florenceville</a:t>
            </a:r>
            <a:r>
              <a:rPr lang="en-US" sz="2800" dirty="0" smtClean="0">
                <a:solidFill>
                  <a:schemeClr val="tx2">
                    <a:lumMod val="75000"/>
                    <a:lumOff val="25000"/>
                  </a:schemeClr>
                </a:solidFill>
                <a:latin typeface="Arial Rounded MT Bold" pitchFamily="34" charset="0"/>
              </a:rPr>
              <a:t> Elementary School for Early French Immersion Programs, beginning in Grade 3</a:t>
            </a:r>
          </a:p>
          <a:p>
            <a:endParaRPr lang="en-US" sz="2800" dirty="0" smtClean="0">
              <a:solidFill>
                <a:schemeClr val="tx2">
                  <a:lumMod val="75000"/>
                  <a:lumOff val="25000"/>
                </a:schemeClr>
              </a:solidFill>
              <a:latin typeface="Arial Rounded MT Bold" pitchFamily="34" charset="0"/>
            </a:endParaRPr>
          </a:p>
          <a:p>
            <a:endParaRPr lang="en-US" sz="2800" dirty="0">
              <a:solidFill>
                <a:schemeClr val="tx2">
                  <a:lumMod val="75000"/>
                  <a:lumOff val="25000"/>
                </a:schemeClr>
              </a:solidFill>
              <a:latin typeface="Arial Rounded MT Bold" pitchFamily="34" charset="0"/>
            </a:endParaRPr>
          </a:p>
          <a:p>
            <a:endParaRPr lang="en-US" sz="2800" dirty="0" smtClean="0">
              <a:solidFill>
                <a:schemeClr val="tx2">
                  <a:lumMod val="75000"/>
                  <a:lumOff val="25000"/>
                </a:schemeClr>
              </a:solidFill>
              <a:latin typeface="Arial Rounded MT Bold" pitchFamily="34" charset="0"/>
            </a:endParaRPr>
          </a:p>
          <a:p>
            <a:endParaRPr lang="en-US" sz="2800" dirty="0">
              <a:solidFill>
                <a:schemeClr val="tx2">
                  <a:lumMod val="75000"/>
                  <a:lumOff val="25000"/>
                </a:schemeClr>
              </a:solidFill>
              <a:latin typeface="Arial Rounded MT Bold" pitchFamily="34" charset="0"/>
            </a:endParaRPr>
          </a:p>
          <a:p>
            <a:pPr marL="0" indent="0">
              <a:buNone/>
            </a:pPr>
            <a:endParaRPr lang="en-CA"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12</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2005227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2">
                    <a:lumMod val="75000"/>
                    <a:lumOff val="25000"/>
                  </a:schemeClr>
                </a:solidFill>
                <a:latin typeface="Arial Rounded MT Bold" pitchFamily="34" charset="0"/>
              </a:rPr>
              <a:t>BES Student:  Teacher Ratio</a:t>
            </a:r>
            <a:endParaRPr lang="en-CA" sz="4400" b="1" dirty="0">
              <a:solidFill>
                <a:schemeClr val="tx2">
                  <a:lumMod val="75000"/>
                  <a:lumOff val="25000"/>
                </a:schemeClr>
              </a:solidFill>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25007504"/>
              </p:ext>
            </p:extLst>
          </p:nvPr>
        </p:nvGraphicFramePr>
        <p:xfrm>
          <a:off x="137160" y="2123440"/>
          <a:ext cx="8751345" cy="2494280"/>
        </p:xfrm>
        <a:graphic>
          <a:graphicData uri="http://schemas.openxmlformats.org/drawingml/2006/table">
            <a:tbl>
              <a:tblPr firstRow="1" bandRow="1">
                <a:tableStyleId>{5C22544A-7EE6-4342-B048-85BDC9FD1C3A}</a:tableStyleId>
              </a:tblPr>
              <a:tblGrid>
                <a:gridCol w="2917115"/>
                <a:gridCol w="2917115"/>
                <a:gridCol w="2917115"/>
              </a:tblGrid>
              <a:tr h="0">
                <a:tc>
                  <a:txBody>
                    <a:bodyPr/>
                    <a:lstStyle/>
                    <a:p>
                      <a:pPr algn="ctr"/>
                      <a:r>
                        <a:rPr lang="en-US" sz="1800" dirty="0" smtClean="0">
                          <a:latin typeface="Arial Rounded MT Bold" pitchFamily="34" charset="0"/>
                        </a:rPr>
                        <a:t>Years</a:t>
                      </a:r>
                      <a:endParaRPr lang="en-CA" sz="1800" dirty="0">
                        <a:latin typeface="Arial Rounded MT Bold" pitchFamily="34" charset="0"/>
                      </a:endParaRPr>
                    </a:p>
                  </a:txBody>
                  <a:tcPr/>
                </a:tc>
                <a:tc>
                  <a:txBody>
                    <a:bodyPr/>
                    <a:lstStyle/>
                    <a:p>
                      <a:pPr algn="ctr"/>
                      <a:r>
                        <a:rPr lang="en-US" sz="1800" dirty="0" smtClean="0">
                          <a:latin typeface="Arial Rounded MT Bold" pitchFamily="34" charset="0"/>
                        </a:rPr>
                        <a:t>Total Number Student: Teacher</a:t>
                      </a:r>
                      <a:endParaRPr lang="en-CA" sz="1800" dirty="0">
                        <a:latin typeface="Arial Rounded MT Bold" pitchFamily="34" charset="0"/>
                      </a:endParaRPr>
                    </a:p>
                  </a:txBody>
                  <a:tcPr/>
                </a:tc>
                <a:tc>
                  <a:txBody>
                    <a:bodyPr/>
                    <a:lstStyle/>
                    <a:p>
                      <a:pPr algn="ctr"/>
                      <a:r>
                        <a:rPr lang="en-US" sz="1800" dirty="0" smtClean="0">
                          <a:latin typeface="Arial Rounded MT Bold" pitchFamily="34" charset="0"/>
                        </a:rPr>
                        <a:t>Student: Teacher</a:t>
                      </a:r>
                      <a:endParaRPr lang="en-CA" sz="1800" dirty="0">
                        <a:latin typeface="Arial Rounded MT Bold" pitchFamily="34" charset="0"/>
                      </a:endParaRPr>
                    </a:p>
                  </a:txBody>
                  <a:tcPr/>
                </a:tc>
              </a:tr>
              <a:tr h="370840">
                <a:tc>
                  <a:txBody>
                    <a:bodyPr/>
                    <a:lstStyle/>
                    <a:p>
                      <a:pPr algn="ctr"/>
                      <a:r>
                        <a:rPr lang="en-US" sz="1800" dirty="0" smtClean="0">
                          <a:solidFill>
                            <a:schemeClr val="tx2">
                              <a:lumMod val="75000"/>
                              <a:lumOff val="25000"/>
                            </a:schemeClr>
                          </a:solidFill>
                          <a:latin typeface="Arial Rounded MT Bold" pitchFamily="34" charset="0"/>
                        </a:rPr>
                        <a:t>2014-2015</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141 : 10.7</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13.2 : 1</a:t>
                      </a:r>
                      <a:endParaRPr lang="en-CA" sz="1800" dirty="0">
                        <a:solidFill>
                          <a:schemeClr val="tx2">
                            <a:lumMod val="75000"/>
                            <a:lumOff val="25000"/>
                          </a:schemeClr>
                        </a:solidFill>
                        <a:latin typeface="Arial Rounded MT Bold" pitchFamily="34" charset="0"/>
                      </a:endParaRPr>
                    </a:p>
                  </a:txBody>
                  <a:tcPr/>
                </a:tc>
              </a:tr>
              <a:tr h="370840">
                <a:tc>
                  <a:txBody>
                    <a:bodyPr/>
                    <a:lstStyle/>
                    <a:p>
                      <a:pPr algn="ctr"/>
                      <a:r>
                        <a:rPr lang="en-US" sz="1800" dirty="0" smtClean="0">
                          <a:solidFill>
                            <a:schemeClr val="tx2">
                              <a:lumMod val="75000"/>
                              <a:lumOff val="25000"/>
                            </a:schemeClr>
                          </a:solidFill>
                          <a:latin typeface="Arial Rounded MT Bold" pitchFamily="34" charset="0"/>
                        </a:rPr>
                        <a:t>2013-2014</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140 :</a:t>
                      </a:r>
                      <a:r>
                        <a:rPr lang="en-US" sz="1800" baseline="0" dirty="0" smtClean="0">
                          <a:solidFill>
                            <a:schemeClr val="tx2">
                              <a:lumMod val="75000"/>
                              <a:lumOff val="25000"/>
                            </a:schemeClr>
                          </a:solidFill>
                          <a:latin typeface="Arial Rounded MT Bold" pitchFamily="34" charset="0"/>
                        </a:rPr>
                        <a:t> 10.7</a:t>
                      </a:r>
                      <a:endParaRPr lang="en-CA" sz="1800" dirty="0">
                        <a:solidFill>
                          <a:schemeClr val="tx2">
                            <a:lumMod val="75000"/>
                            <a:lumOff val="25000"/>
                          </a:schemeClr>
                        </a:solidFill>
                        <a:latin typeface="Arial Rounded MT Bold" pitchFamily="34" charset="0"/>
                      </a:endParaRPr>
                    </a:p>
                  </a:txBody>
                  <a:tcPr/>
                </a:tc>
                <a:tc>
                  <a:txBody>
                    <a:bodyPr/>
                    <a:lstStyle/>
                    <a:p>
                      <a:pPr algn="ctr"/>
                      <a:r>
                        <a:rPr lang="en-CA" sz="1800" dirty="0" smtClean="0">
                          <a:solidFill>
                            <a:schemeClr val="tx2">
                              <a:lumMod val="75000"/>
                              <a:lumOff val="25000"/>
                            </a:schemeClr>
                          </a:solidFill>
                          <a:latin typeface="Arial Rounded MT Bold" pitchFamily="34" charset="0"/>
                        </a:rPr>
                        <a:t>13.1 : 1</a:t>
                      </a:r>
                      <a:endParaRPr lang="en-CA" sz="1800" dirty="0">
                        <a:solidFill>
                          <a:schemeClr val="tx2">
                            <a:lumMod val="75000"/>
                            <a:lumOff val="25000"/>
                          </a:schemeClr>
                        </a:solidFill>
                        <a:latin typeface="Arial Rounded MT Bold" pitchFamily="34" charset="0"/>
                      </a:endParaRPr>
                    </a:p>
                  </a:txBody>
                  <a:tcPr/>
                </a:tc>
              </a:tr>
              <a:tr h="370840">
                <a:tc>
                  <a:txBody>
                    <a:bodyPr/>
                    <a:lstStyle/>
                    <a:p>
                      <a:pPr algn="ctr"/>
                      <a:r>
                        <a:rPr lang="en-US" sz="1800" dirty="0" smtClean="0">
                          <a:solidFill>
                            <a:schemeClr val="tx2">
                              <a:lumMod val="75000"/>
                              <a:lumOff val="25000"/>
                            </a:schemeClr>
                          </a:solidFill>
                          <a:latin typeface="Arial Rounded MT Bold" pitchFamily="34" charset="0"/>
                        </a:rPr>
                        <a:t>2012-2013</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144 : 10.4</a:t>
                      </a:r>
                      <a:endParaRPr lang="en-CA" sz="1800" dirty="0">
                        <a:solidFill>
                          <a:schemeClr val="tx2">
                            <a:lumMod val="75000"/>
                            <a:lumOff val="25000"/>
                          </a:schemeClr>
                        </a:solidFill>
                        <a:latin typeface="Arial Rounded MT Bold" pitchFamily="34" charset="0"/>
                      </a:endParaRPr>
                    </a:p>
                  </a:txBody>
                  <a:tcPr/>
                </a:tc>
                <a:tc>
                  <a:txBody>
                    <a:bodyPr/>
                    <a:lstStyle/>
                    <a:p>
                      <a:pPr algn="ctr"/>
                      <a:r>
                        <a:rPr lang="en-CA" sz="1800" baseline="0" dirty="0" smtClean="0">
                          <a:solidFill>
                            <a:schemeClr val="tx2">
                              <a:lumMod val="75000"/>
                              <a:lumOff val="25000"/>
                            </a:schemeClr>
                          </a:solidFill>
                          <a:latin typeface="Arial Rounded MT Bold" pitchFamily="34" charset="0"/>
                        </a:rPr>
                        <a:t>13.8 </a:t>
                      </a:r>
                      <a:r>
                        <a:rPr lang="en-CA" sz="1800" dirty="0" smtClean="0">
                          <a:solidFill>
                            <a:schemeClr val="tx2">
                              <a:lumMod val="75000"/>
                              <a:lumOff val="25000"/>
                            </a:schemeClr>
                          </a:solidFill>
                          <a:latin typeface="Arial Rounded MT Bold" pitchFamily="34" charset="0"/>
                        </a:rPr>
                        <a:t>:</a:t>
                      </a:r>
                      <a:r>
                        <a:rPr lang="en-CA" sz="1800" baseline="0" dirty="0" smtClean="0">
                          <a:solidFill>
                            <a:schemeClr val="tx2">
                              <a:lumMod val="75000"/>
                              <a:lumOff val="25000"/>
                            </a:schemeClr>
                          </a:solidFill>
                          <a:latin typeface="Arial Rounded MT Bold" pitchFamily="34" charset="0"/>
                        </a:rPr>
                        <a:t> 1</a:t>
                      </a:r>
                      <a:endParaRPr lang="en-CA" sz="1800" dirty="0">
                        <a:solidFill>
                          <a:schemeClr val="tx2">
                            <a:lumMod val="75000"/>
                            <a:lumOff val="25000"/>
                          </a:schemeClr>
                        </a:solidFill>
                        <a:latin typeface="Arial Rounded MT Bold" pitchFamily="34" charset="0"/>
                      </a:endParaRPr>
                    </a:p>
                  </a:txBody>
                  <a:tcPr/>
                </a:tc>
              </a:tr>
              <a:tr h="370840">
                <a:tc>
                  <a:txBody>
                    <a:bodyPr/>
                    <a:lstStyle/>
                    <a:p>
                      <a:pPr algn="ctr"/>
                      <a:r>
                        <a:rPr lang="en-US" sz="1800" dirty="0" smtClean="0">
                          <a:solidFill>
                            <a:schemeClr val="tx2">
                              <a:lumMod val="75000"/>
                              <a:lumOff val="25000"/>
                            </a:schemeClr>
                          </a:solidFill>
                          <a:latin typeface="Arial Rounded MT Bold" pitchFamily="34" charset="0"/>
                        </a:rPr>
                        <a:t>2011-2012</a:t>
                      </a:r>
                      <a:endParaRPr lang="en-CA" sz="1800" dirty="0">
                        <a:solidFill>
                          <a:schemeClr val="tx2">
                            <a:lumMod val="75000"/>
                            <a:lumOff val="25000"/>
                          </a:schemeClr>
                        </a:solidFill>
                        <a:latin typeface="Arial Rounded MT Bold" pitchFamily="34" charset="0"/>
                      </a:endParaRPr>
                    </a:p>
                  </a:txBody>
                  <a:tcPr/>
                </a:tc>
                <a:tc>
                  <a:txBody>
                    <a:bodyPr/>
                    <a:lstStyle/>
                    <a:p>
                      <a:pPr algn="ctr"/>
                      <a:r>
                        <a:rPr lang="en-US" sz="1800" dirty="0" smtClean="0">
                          <a:solidFill>
                            <a:schemeClr val="tx2">
                              <a:lumMod val="75000"/>
                              <a:lumOff val="25000"/>
                            </a:schemeClr>
                          </a:solidFill>
                          <a:latin typeface="Arial Rounded MT Bold" pitchFamily="34" charset="0"/>
                        </a:rPr>
                        <a:t>141: 9.5*</a:t>
                      </a:r>
                      <a:endParaRPr lang="en-CA" sz="1800" dirty="0">
                        <a:solidFill>
                          <a:schemeClr val="tx2">
                            <a:lumMod val="75000"/>
                            <a:lumOff val="25000"/>
                          </a:schemeClr>
                        </a:solidFill>
                        <a:latin typeface="Arial Rounded MT Bold" pitchFamily="34" charset="0"/>
                      </a:endParaRPr>
                    </a:p>
                  </a:txBody>
                  <a:tcPr/>
                </a:tc>
                <a:tc>
                  <a:txBody>
                    <a:bodyPr/>
                    <a:lstStyle/>
                    <a:p>
                      <a:pPr algn="ctr"/>
                      <a:r>
                        <a:rPr lang="en-CA" sz="1800" dirty="0" smtClean="0">
                          <a:solidFill>
                            <a:schemeClr val="tx2">
                              <a:lumMod val="75000"/>
                              <a:lumOff val="25000"/>
                            </a:schemeClr>
                          </a:solidFill>
                          <a:latin typeface="Arial Rounded MT Bold" pitchFamily="34" charset="0"/>
                        </a:rPr>
                        <a:t>14.8 : 1</a:t>
                      </a:r>
                      <a:endParaRPr lang="en-CA" sz="1800" dirty="0">
                        <a:solidFill>
                          <a:schemeClr val="tx2">
                            <a:lumMod val="75000"/>
                            <a:lumOff val="25000"/>
                          </a:schemeClr>
                        </a:solidFill>
                        <a:latin typeface="Arial Rounded MT Bold" pitchFamily="34" charset="0"/>
                      </a:endParaRPr>
                    </a:p>
                  </a:txBody>
                  <a:tcPr/>
                </a:tc>
              </a:tr>
              <a:tr h="370840">
                <a:tc gridSpan="3">
                  <a:txBody>
                    <a:bodyPr/>
                    <a:lstStyle/>
                    <a:p>
                      <a:pPr algn="ctr"/>
                      <a:r>
                        <a:rPr lang="en-CA" sz="1800" dirty="0" smtClean="0">
                          <a:solidFill>
                            <a:schemeClr val="tx2">
                              <a:lumMod val="75000"/>
                              <a:lumOff val="25000"/>
                            </a:schemeClr>
                          </a:solidFill>
                          <a:latin typeface="Arial Rounded MT Bold" pitchFamily="34" charset="0"/>
                        </a:rPr>
                        <a:t>*</a:t>
                      </a:r>
                      <a:r>
                        <a:rPr lang="en-CA" sz="1200" dirty="0" smtClean="0">
                          <a:solidFill>
                            <a:schemeClr val="tx2">
                              <a:lumMod val="75000"/>
                              <a:lumOff val="25000"/>
                            </a:schemeClr>
                          </a:solidFill>
                          <a:latin typeface="Arial Rounded MT Bold" pitchFamily="34" charset="0"/>
                        </a:rPr>
                        <a:t>Guidance provided</a:t>
                      </a:r>
                      <a:r>
                        <a:rPr lang="en-CA" sz="1200" baseline="0" dirty="0" smtClean="0">
                          <a:solidFill>
                            <a:schemeClr val="tx2">
                              <a:lumMod val="75000"/>
                              <a:lumOff val="25000"/>
                            </a:schemeClr>
                          </a:solidFill>
                          <a:latin typeface="Arial Rounded MT Bold" pitchFamily="34" charset="0"/>
                        </a:rPr>
                        <a:t> through itinerant support</a:t>
                      </a:r>
                      <a:endParaRPr lang="en-CA" sz="1200" dirty="0">
                        <a:solidFill>
                          <a:schemeClr val="tx2">
                            <a:lumMod val="75000"/>
                            <a:lumOff val="25000"/>
                          </a:schemeClr>
                        </a:solidFill>
                        <a:latin typeface="Arial Rounded MT Bold" pitchFamily="34" charset="0"/>
                      </a:endParaRPr>
                    </a:p>
                  </a:txBody>
                  <a:tcPr/>
                </a:tc>
                <a:tc hMerge="1">
                  <a:txBody>
                    <a:bodyPr/>
                    <a:lstStyle/>
                    <a:p>
                      <a:pPr algn="ctr"/>
                      <a:endParaRPr lang="en-CA" sz="1200" dirty="0">
                        <a:solidFill>
                          <a:schemeClr val="tx2">
                            <a:lumMod val="75000"/>
                            <a:lumOff val="25000"/>
                          </a:schemeClr>
                        </a:solidFill>
                        <a:latin typeface="Arial Rounded MT Bold" pitchFamily="34" charset="0"/>
                      </a:endParaRPr>
                    </a:p>
                  </a:txBody>
                  <a:tcPr/>
                </a:tc>
                <a:tc hMerge="1">
                  <a:txBody>
                    <a:bodyPr/>
                    <a:lstStyle/>
                    <a:p>
                      <a:pPr algn="ctr"/>
                      <a:endParaRPr lang="en-CA" sz="1800" dirty="0">
                        <a:solidFill>
                          <a:schemeClr val="tx2">
                            <a:lumMod val="75000"/>
                            <a:lumOff val="25000"/>
                          </a:schemeClr>
                        </a:solidFill>
                        <a:latin typeface="Arial Rounded MT Bold" pitchFamily="34" charset="0"/>
                      </a:endParaRPr>
                    </a:p>
                  </a:txBody>
                  <a:tcPr/>
                </a:tc>
              </a:tr>
            </a:tbl>
          </a:graphicData>
        </a:graphic>
      </p:graphicFrame>
      <p:sp>
        <p:nvSpPr>
          <p:cNvPr id="5" name="Slide Number Placeholder 4"/>
          <p:cNvSpPr>
            <a:spLocks noGrp="1"/>
          </p:cNvSpPr>
          <p:nvPr>
            <p:ph type="sldNum" sz="quarter" idx="12"/>
          </p:nvPr>
        </p:nvSpPr>
        <p:spPr/>
        <p:txBody>
          <a:bodyPr/>
          <a:lstStyle/>
          <a:p>
            <a:fld id="{7F5CE407-6216-4202-80E4-A30DC2F709B2}" type="slidenum">
              <a:rPr lang="en-US" smtClean="0"/>
              <a:pPr/>
              <a:t>13</a:t>
            </a:fld>
            <a:endParaRPr lang="en-US" dirty="0"/>
          </a:p>
        </p:txBody>
      </p:sp>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917314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87079"/>
            <a:ext cx="8042276" cy="944802"/>
          </a:xfrm>
        </p:spPr>
        <p:txBody>
          <a:bodyPr/>
          <a:lstStyle/>
          <a:p>
            <a:r>
              <a:rPr lang="en-US" sz="4400" b="1" dirty="0">
                <a:latin typeface="Arial Rounded MT Bold" pitchFamily="34" charset="0"/>
              </a:rPr>
              <a:t>Maximum class sizes</a:t>
            </a:r>
            <a:endParaRPr lang="en-CA" sz="44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29416243"/>
              </p:ext>
            </p:extLst>
          </p:nvPr>
        </p:nvGraphicFramePr>
        <p:xfrm>
          <a:off x="549275" y="1276667"/>
          <a:ext cx="7832726" cy="4803359"/>
        </p:xfrm>
        <a:graphic>
          <a:graphicData uri="http://schemas.openxmlformats.org/drawingml/2006/table">
            <a:tbl>
              <a:tblPr firstRow="1" bandRow="1">
                <a:tableStyleId>{5C22544A-7EE6-4342-B048-85BDC9FD1C3A}</a:tableStyleId>
              </a:tblPr>
              <a:tblGrid>
                <a:gridCol w="3916047"/>
                <a:gridCol w="3916679"/>
              </a:tblGrid>
              <a:tr h="0">
                <a:tc>
                  <a:txBody>
                    <a:bodyPr/>
                    <a:lstStyle/>
                    <a:p>
                      <a:r>
                        <a:rPr lang="en-US" dirty="0" smtClean="0">
                          <a:latin typeface="Arial Rounded MT Bold" pitchFamily="34" charset="0"/>
                        </a:rPr>
                        <a:t>Grade Level</a:t>
                      </a:r>
                      <a:endParaRPr lang="en-US" dirty="0">
                        <a:latin typeface="Arial Rounded MT Bold" pitchFamily="34" charset="0"/>
                      </a:endParaRPr>
                    </a:p>
                  </a:txBody>
                  <a:tcPr/>
                </a:tc>
                <a:tc>
                  <a:txBody>
                    <a:bodyPr/>
                    <a:lstStyle/>
                    <a:p>
                      <a:r>
                        <a:rPr lang="en-US" dirty="0" smtClean="0">
                          <a:latin typeface="Arial Rounded MT Bold" pitchFamily="34" charset="0"/>
                        </a:rPr>
                        <a:t>Maximum</a:t>
                      </a:r>
                      <a:r>
                        <a:rPr lang="en-US" baseline="0" dirty="0" smtClean="0">
                          <a:latin typeface="Arial Rounded MT Bold" pitchFamily="34" charset="0"/>
                        </a:rPr>
                        <a:t> Number of Students</a:t>
                      </a:r>
                      <a:endParaRPr lang="en-US" dirty="0">
                        <a:latin typeface="Arial Rounded MT Bold" pitchFamily="34" charset="0"/>
                      </a:endParaRPr>
                    </a:p>
                  </a:txBody>
                  <a:tcPr/>
                </a:tc>
              </a:tr>
              <a:tr h="794263">
                <a:tc>
                  <a:txBody>
                    <a:bodyPr/>
                    <a:lstStyle/>
                    <a:p>
                      <a:pPr algn="ctr"/>
                      <a:r>
                        <a:rPr lang="en-US" dirty="0" smtClean="0">
                          <a:solidFill>
                            <a:schemeClr val="tx2">
                              <a:lumMod val="75000"/>
                              <a:lumOff val="25000"/>
                            </a:schemeClr>
                          </a:solidFill>
                          <a:latin typeface="Arial Rounded MT Bold" pitchFamily="34" charset="0"/>
                        </a:rPr>
                        <a:t>Grades K to</a:t>
                      </a:r>
                      <a:r>
                        <a:rPr lang="en-US" baseline="0" dirty="0" smtClean="0">
                          <a:solidFill>
                            <a:schemeClr val="tx2">
                              <a:lumMod val="75000"/>
                              <a:lumOff val="25000"/>
                            </a:schemeClr>
                          </a:solidFill>
                          <a:latin typeface="Arial Rounded MT Bold" pitchFamily="34" charset="0"/>
                        </a:rPr>
                        <a:t> 2</a:t>
                      </a:r>
                      <a:endParaRPr lang="en-US"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21</a:t>
                      </a:r>
                    </a:p>
                  </a:txBody>
                  <a:tcPr/>
                </a:tc>
              </a:tr>
              <a:tr h="910834">
                <a:tc>
                  <a:txBody>
                    <a:bodyPr/>
                    <a:lstStyle/>
                    <a:p>
                      <a:pPr algn="ctr"/>
                      <a:r>
                        <a:rPr lang="fr-CA" baseline="0" dirty="0" smtClean="0">
                          <a:solidFill>
                            <a:schemeClr val="tx2">
                              <a:lumMod val="75000"/>
                              <a:lumOff val="25000"/>
                            </a:schemeClr>
                          </a:solidFill>
                          <a:latin typeface="Arial Rounded MT Bold" pitchFamily="34" charset="0"/>
                        </a:rPr>
                        <a:t>Grades 3</a:t>
                      </a:r>
                      <a:endParaRPr lang="en-US"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26</a:t>
                      </a:r>
                    </a:p>
                  </a:txBody>
                  <a:tcPr/>
                </a:tc>
              </a:tr>
              <a:tr h="910834">
                <a:tc>
                  <a:txBody>
                    <a:bodyPr/>
                    <a:lstStyle/>
                    <a:p>
                      <a:pPr algn="ctr"/>
                      <a:r>
                        <a:rPr lang="en-US" dirty="0" smtClean="0">
                          <a:solidFill>
                            <a:schemeClr val="tx2">
                              <a:lumMod val="75000"/>
                              <a:lumOff val="25000"/>
                            </a:schemeClr>
                          </a:solidFill>
                          <a:latin typeface="Arial Rounded MT Bold" pitchFamily="34" charset="0"/>
                        </a:rPr>
                        <a:t>Grade</a:t>
                      </a:r>
                      <a:r>
                        <a:rPr lang="en-US" baseline="0" dirty="0" smtClean="0">
                          <a:solidFill>
                            <a:schemeClr val="tx2">
                              <a:lumMod val="75000"/>
                              <a:lumOff val="25000"/>
                            </a:schemeClr>
                          </a:solidFill>
                          <a:latin typeface="Arial Rounded MT Bold" pitchFamily="34" charset="0"/>
                        </a:rPr>
                        <a:t> 4 - 5</a:t>
                      </a:r>
                      <a:endParaRPr lang="en-US"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28</a:t>
                      </a:r>
                    </a:p>
                  </a:txBody>
                  <a:tcPr/>
                </a:tc>
              </a:tr>
              <a:tr h="910834">
                <a:tc>
                  <a:txBody>
                    <a:bodyPr/>
                    <a:lstStyle/>
                    <a:p>
                      <a:pPr algn="ctr"/>
                      <a:r>
                        <a:rPr lang="en-US" dirty="0" smtClean="0">
                          <a:solidFill>
                            <a:schemeClr val="tx2">
                              <a:lumMod val="75000"/>
                              <a:lumOff val="25000"/>
                            </a:schemeClr>
                          </a:solidFill>
                          <a:latin typeface="Arial Rounded MT Bold" pitchFamily="34" charset="0"/>
                        </a:rPr>
                        <a:t>Grades K to 3</a:t>
                      </a:r>
                      <a:r>
                        <a:rPr lang="en-US" baseline="0" dirty="0" smtClean="0">
                          <a:solidFill>
                            <a:schemeClr val="tx2">
                              <a:lumMod val="75000"/>
                              <a:lumOff val="25000"/>
                            </a:schemeClr>
                          </a:solidFill>
                          <a:latin typeface="Arial Rounded MT Bold" pitchFamily="34" charset="0"/>
                        </a:rPr>
                        <a:t> </a:t>
                      </a:r>
                      <a:r>
                        <a:rPr lang="en-US" dirty="0" smtClean="0">
                          <a:solidFill>
                            <a:schemeClr val="tx2">
                              <a:lumMod val="75000"/>
                              <a:lumOff val="25000"/>
                            </a:schemeClr>
                          </a:solidFill>
                          <a:latin typeface="Arial Rounded MT Bold" pitchFamily="34" charset="0"/>
                        </a:rPr>
                        <a:t>in Combined</a:t>
                      </a:r>
                      <a:endParaRPr lang="en-US" dirty="0">
                        <a:solidFill>
                          <a:schemeClr val="tx2">
                            <a:lumMod val="75000"/>
                            <a:lumOff val="25000"/>
                          </a:schemeClr>
                        </a:solidFill>
                        <a:latin typeface="Arial Rounded MT Bold" pitchFamily="34" charset="0"/>
                      </a:endParaRPr>
                    </a:p>
                  </a:txBody>
                  <a:tcPr/>
                </a:tc>
                <a:tc>
                  <a:txBody>
                    <a:bodyPr/>
                    <a:lstStyle/>
                    <a:p>
                      <a:pPr algn="ctr"/>
                      <a:r>
                        <a:rPr lang="en-US" dirty="0" smtClean="0">
                          <a:solidFill>
                            <a:schemeClr val="tx2">
                              <a:lumMod val="75000"/>
                              <a:lumOff val="25000"/>
                            </a:schemeClr>
                          </a:solidFill>
                          <a:latin typeface="Arial Rounded MT Bold" pitchFamily="34" charset="0"/>
                        </a:rPr>
                        <a:t>16</a:t>
                      </a:r>
                    </a:p>
                  </a:txBody>
                  <a:tcPr/>
                </a:tc>
              </a:tr>
              <a:tr h="910834">
                <a:tc>
                  <a:txBody>
                    <a:bodyPr/>
                    <a:lstStyle/>
                    <a:p>
                      <a:pPr algn="ctr"/>
                      <a:endParaRPr lang="en-US" dirty="0" smtClean="0">
                        <a:solidFill>
                          <a:schemeClr val="tx2">
                            <a:lumMod val="75000"/>
                            <a:lumOff val="25000"/>
                          </a:schemeClr>
                        </a:solidFill>
                        <a:latin typeface="Arial Rounded MT Bold" pitchFamily="34" charset="0"/>
                      </a:endParaRPr>
                    </a:p>
                    <a:p>
                      <a:pPr algn="ctr"/>
                      <a:r>
                        <a:rPr lang="en-US" dirty="0" smtClean="0">
                          <a:solidFill>
                            <a:schemeClr val="tx2">
                              <a:lumMod val="75000"/>
                              <a:lumOff val="25000"/>
                            </a:schemeClr>
                          </a:solidFill>
                          <a:latin typeface="Arial Rounded MT Bold" pitchFamily="34" charset="0"/>
                        </a:rPr>
                        <a:t>Grades</a:t>
                      </a:r>
                      <a:r>
                        <a:rPr lang="en-US" baseline="0" dirty="0" smtClean="0">
                          <a:solidFill>
                            <a:schemeClr val="tx2">
                              <a:lumMod val="75000"/>
                              <a:lumOff val="25000"/>
                            </a:schemeClr>
                          </a:solidFill>
                          <a:latin typeface="Arial Rounded MT Bold" pitchFamily="34" charset="0"/>
                        </a:rPr>
                        <a:t> 3 to 5 Combined</a:t>
                      </a:r>
                      <a:endParaRPr lang="en-US" dirty="0">
                        <a:solidFill>
                          <a:schemeClr val="tx2">
                            <a:lumMod val="75000"/>
                            <a:lumOff val="25000"/>
                          </a:schemeClr>
                        </a:solidFill>
                        <a:latin typeface="Arial Rounded MT Bold" pitchFamily="34" charset="0"/>
                      </a:endParaRPr>
                    </a:p>
                  </a:txBody>
                  <a:tcPr/>
                </a:tc>
                <a:tc>
                  <a:txBody>
                    <a:bodyPr/>
                    <a:lstStyle/>
                    <a:p>
                      <a:pPr algn="ctr"/>
                      <a:endParaRPr lang="en-US" dirty="0" smtClean="0">
                        <a:solidFill>
                          <a:schemeClr val="tx2">
                            <a:lumMod val="75000"/>
                            <a:lumOff val="25000"/>
                          </a:schemeClr>
                        </a:solidFill>
                        <a:latin typeface="Arial Rounded MT Bold" pitchFamily="34" charset="0"/>
                      </a:endParaRPr>
                    </a:p>
                    <a:p>
                      <a:pPr algn="ctr"/>
                      <a:r>
                        <a:rPr lang="en-US" dirty="0" smtClean="0">
                          <a:solidFill>
                            <a:schemeClr val="tx2">
                              <a:lumMod val="75000"/>
                              <a:lumOff val="25000"/>
                            </a:schemeClr>
                          </a:solidFill>
                          <a:latin typeface="Arial Rounded MT Bold" pitchFamily="34" charset="0"/>
                        </a:rPr>
                        <a:t>23</a:t>
                      </a:r>
                    </a:p>
                  </a:txBody>
                  <a:tcPr/>
                </a:tc>
              </a:tr>
            </a:tbl>
          </a:graphicData>
        </a:graphic>
      </p:graphicFrame>
      <p:sp>
        <p:nvSpPr>
          <p:cNvPr id="9" name="Slide Number Placeholder 8"/>
          <p:cNvSpPr>
            <a:spLocks noGrp="1"/>
          </p:cNvSpPr>
          <p:nvPr>
            <p:ph type="sldNum" sz="quarter" idx="12"/>
          </p:nvPr>
        </p:nvSpPr>
        <p:spPr/>
        <p:txBody>
          <a:bodyPr/>
          <a:lstStyle/>
          <a:p>
            <a:fld id="{7F5CE407-6216-4202-80E4-A30DC2F709B2}" type="slidenum">
              <a:rPr lang="en-US" smtClean="0"/>
              <a:pPr/>
              <a:t>14</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3676564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6325"/>
            <a:ext cx="8042276" cy="1242513"/>
          </a:xfrm>
        </p:spPr>
        <p:txBody>
          <a:bodyPr/>
          <a:lstStyle/>
          <a:p>
            <a:r>
              <a:rPr lang="en-US" sz="3600" b="1" dirty="0" smtClean="0">
                <a:latin typeface="Arial Rounded MT Bold" pitchFamily="34" charset="0"/>
              </a:rPr>
              <a:t>Bath Elementary School</a:t>
            </a:r>
            <a:br>
              <a:rPr lang="en-US" sz="3600" b="1" dirty="0" smtClean="0">
                <a:latin typeface="Arial Rounded MT Bold" pitchFamily="34" charset="0"/>
              </a:rPr>
            </a:br>
            <a:r>
              <a:rPr lang="en-US" sz="3600" b="1" dirty="0" smtClean="0">
                <a:latin typeface="Arial Rounded MT Bold" pitchFamily="34" charset="0"/>
              </a:rPr>
              <a:t>Actual Class Sizes 2014-2015</a:t>
            </a:r>
            <a:endParaRPr lang="en-CA" sz="3600" b="1" dirty="0">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817808833"/>
              </p:ext>
            </p:extLst>
          </p:nvPr>
        </p:nvGraphicFramePr>
        <p:xfrm>
          <a:off x="716915" y="1503720"/>
          <a:ext cx="8042276" cy="4078373"/>
        </p:xfrm>
        <a:graphic>
          <a:graphicData uri="http://schemas.openxmlformats.org/drawingml/2006/table">
            <a:tbl>
              <a:tblPr firstRow="1" bandRow="1">
                <a:tableStyleId>{5C22544A-7EE6-4342-B048-85BDC9FD1C3A}</a:tableStyleId>
              </a:tblPr>
              <a:tblGrid>
                <a:gridCol w="4021138"/>
                <a:gridCol w="4021138"/>
              </a:tblGrid>
              <a:tr h="609963">
                <a:tc>
                  <a:txBody>
                    <a:bodyPr/>
                    <a:lstStyle/>
                    <a:p>
                      <a:pPr algn="ctr"/>
                      <a:r>
                        <a:rPr lang="en-US" dirty="0" smtClean="0"/>
                        <a:t>Class</a:t>
                      </a:r>
                      <a:endParaRPr lang="en-CA" dirty="0"/>
                    </a:p>
                  </a:txBody>
                  <a:tcPr/>
                </a:tc>
                <a:tc>
                  <a:txBody>
                    <a:bodyPr/>
                    <a:lstStyle/>
                    <a:p>
                      <a:pPr algn="ctr"/>
                      <a:r>
                        <a:rPr lang="en-US" dirty="0" smtClean="0"/>
                        <a:t>Size</a:t>
                      </a:r>
                      <a:endParaRPr lang="en-CA" dirty="0"/>
                    </a:p>
                  </a:txBody>
                  <a:tcPr/>
                </a:tc>
              </a:tr>
              <a:tr h="379907">
                <a:tc>
                  <a:txBody>
                    <a:bodyPr/>
                    <a:lstStyle/>
                    <a:p>
                      <a:pPr algn="ctr"/>
                      <a:r>
                        <a:rPr lang="en-US" dirty="0" smtClean="0">
                          <a:solidFill>
                            <a:srgbClr val="0070C0"/>
                          </a:solidFill>
                          <a:latin typeface="Arial Rounded MT Bold" pitchFamily="34" charset="0"/>
                        </a:rPr>
                        <a:t>K</a:t>
                      </a:r>
                      <a:endParaRPr lang="en-CA" dirty="0">
                        <a:solidFill>
                          <a:srgbClr val="0070C0"/>
                        </a:solidFill>
                        <a:latin typeface="Arial Rounded MT Bold" pitchFamily="34" charset="0"/>
                      </a:endParaRPr>
                    </a:p>
                  </a:txBody>
                  <a:tcPr/>
                </a:tc>
                <a:tc>
                  <a:txBody>
                    <a:bodyPr/>
                    <a:lstStyle/>
                    <a:p>
                      <a:pPr algn="ctr"/>
                      <a:r>
                        <a:rPr lang="en-CA" dirty="0" smtClean="0">
                          <a:solidFill>
                            <a:srgbClr val="0070C0"/>
                          </a:solidFill>
                          <a:latin typeface="Arial Rounded MT Bold" pitchFamily="34" charset="0"/>
                        </a:rPr>
                        <a:t>19</a:t>
                      </a:r>
                      <a:endParaRPr lang="en-CA" dirty="0">
                        <a:solidFill>
                          <a:srgbClr val="0070C0"/>
                        </a:solidFill>
                        <a:latin typeface="Arial Rounded MT Bold" pitchFamily="34" charset="0"/>
                      </a:endParaRPr>
                    </a:p>
                  </a:txBody>
                  <a:tcPr/>
                </a:tc>
              </a:tr>
              <a:tr h="370862">
                <a:tc>
                  <a:txBody>
                    <a:bodyPr/>
                    <a:lstStyle/>
                    <a:p>
                      <a:pPr algn="ctr"/>
                      <a:r>
                        <a:rPr lang="en-US" dirty="0" smtClean="0">
                          <a:solidFill>
                            <a:srgbClr val="0070C0"/>
                          </a:solidFill>
                          <a:latin typeface="Arial Rounded MT Bold" pitchFamily="34" charset="0"/>
                        </a:rPr>
                        <a:t>K/1</a:t>
                      </a:r>
                      <a:endParaRPr lang="en-CA" dirty="0">
                        <a:solidFill>
                          <a:srgbClr val="0070C0"/>
                        </a:solidFill>
                        <a:latin typeface="Arial Rounded MT Bold" pitchFamily="34" charset="0"/>
                      </a:endParaRPr>
                    </a:p>
                  </a:txBody>
                  <a:tcPr/>
                </a:tc>
                <a:tc>
                  <a:txBody>
                    <a:bodyPr/>
                    <a:lstStyle/>
                    <a:p>
                      <a:pPr algn="ctr"/>
                      <a:r>
                        <a:rPr lang="en-CA" dirty="0" smtClean="0">
                          <a:solidFill>
                            <a:srgbClr val="0070C0"/>
                          </a:solidFill>
                          <a:latin typeface="Arial Rounded MT Bold" pitchFamily="34" charset="0"/>
                        </a:rPr>
                        <a:t>15</a:t>
                      </a:r>
                      <a:endParaRPr lang="en-CA" dirty="0">
                        <a:solidFill>
                          <a:srgbClr val="0070C0"/>
                        </a:solidFill>
                        <a:latin typeface="Arial Rounded MT Bold" pitchFamily="34" charset="0"/>
                      </a:endParaRPr>
                    </a:p>
                  </a:txBody>
                  <a:tcPr/>
                </a:tc>
              </a:tr>
              <a:tr h="370862">
                <a:tc>
                  <a:txBody>
                    <a:bodyPr/>
                    <a:lstStyle/>
                    <a:p>
                      <a:pPr algn="ctr"/>
                      <a:r>
                        <a:rPr lang="en-CA" dirty="0" smtClean="0">
                          <a:solidFill>
                            <a:srgbClr val="0070C0"/>
                          </a:solidFill>
                          <a:latin typeface="Arial Rounded MT Bold" pitchFamily="34" charset="0"/>
                        </a:rPr>
                        <a:t>1</a:t>
                      </a:r>
                      <a:endParaRPr lang="en-CA" dirty="0">
                        <a:solidFill>
                          <a:srgbClr val="0070C0"/>
                        </a:solidFill>
                        <a:latin typeface="Arial Rounded MT Bold" pitchFamily="34" charset="0"/>
                      </a:endParaRPr>
                    </a:p>
                  </a:txBody>
                  <a:tcPr/>
                </a:tc>
                <a:tc>
                  <a:txBody>
                    <a:bodyPr/>
                    <a:lstStyle/>
                    <a:p>
                      <a:pPr algn="ctr"/>
                      <a:r>
                        <a:rPr lang="en-CA" dirty="0" smtClean="0">
                          <a:solidFill>
                            <a:srgbClr val="0070C0"/>
                          </a:solidFill>
                          <a:latin typeface="Arial Rounded MT Bold" pitchFamily="34" charset="0"/>
                        </a:rPr>
                        <a:t>16</a:t>
                      </a:r>
                      <a:endParaRPr lang="en-CA" dirty="0">
                        <a:solidFill>
                          <a:srgbClr val="0070C0"/>
                        </a:solidFill>
                        <a:latin typeface="Arial Rounded MT Bold" pitchFamily="34" charset="0"/>
                      </a:endParaRPr>
                    </a:p>
                  </a:txBody>
                  <a:tcPr/>
                </a:tc>
              </a:tr>
              <a:tr h="370862">
                <a:tc>
                  <a:txBody>
                    <a:bodyPr/>
                    <a:lstStyle/>
                    <a:p>
                      <a:pPr algn="ctr"/>
                      <a:r>
                        <a:rPr lang="en-CA" dirty="0" smtClean="0">
                          <a:solidFill>
                            <a:srgbClr val="0070C0"/>
                          </a:solidFill>
                          <a:latin typeface="Arial Rounded MT Bold" pitchFamily="34" charset="0"/>
                        </a:rPr>
                        <a:t>2</a:t>
                      </a:r>
                      <a:endParaRPr lang="en-CA" dirty="0">
                        <a:solidFill>
                          <a:srgbClr val="0070C0"/>
                        </a:solidFill>
                        <a:latin typeface="Arial Rounded MT Bold" pitchFamily="34" charset="0"/>
                      </a:endParaRPr>
                    </a:p>
                  </a:txBody>
                  <a:tcPr/>
                </a:tc>
                <a:tc>
                  <a:txBody>
                    <a:bodyPr/>
                    <a:lstStyle/>
                    <a:p>
                      <a:pPr algn="ctr"/>
                      <a:r>
                        <a:rPr lang="en-CA" dirty="0" smtClean="0">
                          <a:solidFill>
                            <a:srgbClr val="0070C0"/>
                          </a:solidFill>
                          <a:latin typeface="Arial Rounded MT Bold" pitchFamily="34" charset="0"/>
                        </a:rPr>
                        <a:t>18</a:t>
                      </a:r>
                      <a:endParaRPr lang="en-CA" dirty="0">
                        <a:solidFill>
                          <a:srgbClr val="0070C0"/>
                        </a:solidFill>
                        <a:latin typeface="Arial Rounded MT Bold" pitchFamily="34" charset="0"/>
                      </a:endParaRPr>
                    </a:p>
                  </a:txBody>
                  <a:tcPr/>
                </a:tc>
              </a:tr>
              <a:tr h="370862">
                <a:tc>
                  <a:txBody>
                    <a:bodyPr/>
                    <a:lstStyle/>
                    <a:p>
                      <a:pPr algn="ctr"/>
                      <a:r>
                        <a:rPr lang="en-CA" dirty="0" smtClean="0">
                          <a:solidFill>
                            <a:srgbClr val="0070C0"/>
                          </a:solidFill>
                          <a:latin typeface="Arial Rounded MT Bold" pitchFamily="34" charset="0"/>
                        </a:rPr>
                        <a:t>3</a:t>
                      </a:r>
                      <a:endParaRPr lang="en-CA" dirty="0">
                        <a:solidFill>
                          <a:srgbClr val="0070C0"/>
                        </a:solidFill>
                        <a:latin typeface="Arial Rounded MT Bold" pitchFamily="34" charset="0"/>
                      </a:endParaRPr>
                    </a:p>
                  </a:txBody>
                  <a:tcPr/>
                </a:tc>
                <a:tc>
                  <a:txBody>
                    <a:bodyPr/>
                    <a:lstStyle/>
                    <a:p>
                      <a:pPr algn="ctr"/>
                      <a:r>
                        <a:rPr lang="en-CA" dirty="0" smtClean="0">
                          <a:solidFill>
                            <a:srgbClr val="0070C0"/>
                          </a:solidFill>
                          <a:latin typeface="Arial Rounded MT Bold" pitchFamily="34" charset="0"/>
                        </a:rPr>
                        <a:t>24</a:t>
                      </a:r>
                      <a:endParaRPr lang="en-CA" dirty="0">
                        <a:solidFill>
                          <a:srgbClr val="0070C0"/>
                        </a:solidFill>
                        <a:latin typeface="Arial Rounded MT Bold" pitchFamily="34" charset="0"/>
                      </a:endParaRPr>
                    </a:p>
                  </a:txBody>
                  <a:tcPr/>
                </a:tc>
              </a:tr>
              <a:tr h="370862">
                <a:tc>
                  <a:txBody>
                    <a:bodyPr/>
                    <a:lstStyle/>
                    <a:p>
                      <a:pPr algn="ctr"/>
                      <a:r>
                        <a:rPr lang="en-CA" dirty="0" smtClean="0">
                          <a:solidFill>
                            <a:srgbClr val="0070C0"/>
                          </a:solidFill>
                          <a:latin typeface="Arial Rounded MT Bold" pitchFamily="34" charset="0"/>
                        </a:rPr>
                        <a:t>4</a:t>
                      </a:r>
                      <a:endParaRPr lang="en-CA" dirty="0">
                        <a:solidFill>
                          <a:srgbClr val="0070C0"/>
                        </a:solidFill>
                        <a:latin typeface="Arial Rounded MT Bold" pitchFamily="34" charset="0"/>
                      </a:endParaRPr>
                    </a:p>
                  </a:txBody>
                  <a:tcPr/>
                </a:tc>
                <a:tc>
                  <a:txBody>
                    <a:bodyPr/>
                    <a:lstStyle/>
                    <a:p>
                      <a:pPr algn="ctr"/>
                      <a:r>
                        <a:rPr lang="en-CA" dirty="0" smtClean="0">
                          <a:solidFill>
                            <a:srgbClr val="0070C0"/>
                          </a:solidFill>
                          <a:latin typeface="Arial Rounded MT Bold" pitchFamily="34" charset="0"/>
                        </a:rPr>
                        <a:t>17</a:t>
                      </a:r>
                      <a:endParaRPr lang="en-CA" dirty="0">
                        <a:solidFill>
                          <a:srgbClr val="0070C0"/>
                        </a:solidFill>
                        <a:latin typeface="Arial Rounded MT Bold" pitchFamily="34" charset="0"/>
                      </a:endParaRPr>
                    </a:p>
                  </a:txBody>
                  <a:tcPr/>
                </a:tc>
              </a:tr>
              <a:tr h="370862">
                <a:tc>
                  <a:txBody>
                    <a:bodyPr/>
                    <a:lstStyle/>
                    <a:p>
                      <a:pPr algn="ctr"/>
                      <a:r>
                        <a:rPr lang="en-CA" dirty="0" smtClean="0">
                          <a:solidFill>
                            <a:srgbClr val="0070C0"/>
                          </a:solidFill>
                          <a:latin typeface="Arial Rounded MT Bold" pitchFamily="34" charset="0"/>
                        </a:rPr>
                        <a:t>5</a:t>
                      </a:r>
                      <a:endParaRPr lang="en-CA" dirty="0">
                        <a:solidFill>
                          <a:srgbClr val="0070C0"/>
                        </a:solidFill>
                        <a:latin typeface="Arial Rounded MT Bold" pitchFamily="34" charset="0"/>
                      </a:endParaRPr>
                    </a:p>
                  </a:txBody>
                  <a:tcPr/>
                </a:tc>
                <a:tc>
                  <a:txBody>
                    <a:bodyPr/>
                    <a:lstStyle/>
                    <a:p>
                      <a:pPr algn="ctr"/>
                      <a:r>
                        <a:rPr lang="en-CA" dirty="0" smtClean="0">
                          <a:solidFill>
                            <a:srgbClr val="0070C0"/>
                          </a:solidFill>
                          <a:latin typeface="Arial Rounded MT Bold" pitchFamily="34" charset="0"/>
                        </a:rPr>
                        <a:t>16</a:t>
                      </a:r>
                      <a:endParaRPr lang="en-CA" dirty="0">
                        <a:solidFill>
                          <a:srgbClr val="0070C0"/>
                        </a:solidFill>
                        <a:latin typeface="Arial Rounded MT Bold" pitchFamily="34" charset="0"/>
                      </a:endParaRPr>
                    </a:p>
                  </a:txBody>
                  <a:tcPr/>
                </a:tc>
              </a:tr>
              <a:tr h="427396">
                <a:tc>
                  <a:txBody>
                    <a:bodyPr/>
                    <a:lstStyle/>
                    <a:p>
                      <a:pPr algn="ctr"/>
                      <a:r>
                        <a:rPr lang="en-CA" dirty="0" smtClean="0">
                          <a:solidFill>
                            <a:srgbClr val="0070C0"/>
                          </a:solidFill>
                          <a:latin typeface="Arial Rounded MT Bold" pitchFamily="34" charset="0"/>
                        </a:rPr>
                        <a:t>5</a:t>
                      </a:r>
                      <a:endParaRPr lang="en-CA" dirty="0">
                        <a:solidFill>
                          <a:srgbClr val="0070C0"/>
                        </a:solidFill>
                        <a:latin typeface="Arial Rounded MT Bold" pitchFamily="34" charset="0"/>
                      </a:endParaRPr>
                    </a:p>
                  </a:txBody>
                  <a:tcPr/>
                </a:tc>
                <a:tc>
                  <a:txBody>
                    <a:bodyPr/>
                    <a:lstStyle/>
                    <a:p>
                      <a:pPr algn="ctr"/>
                      <a:r>
                        <a:rPr lang="en-CA" dirty="0" smtClean="0">
                          <a:solidFill>
                            <a:srgbClr val="0070C0"/>
                          </a:solidFill>
                          <a:latin typeface="Arial Rounded MT Bold" pitchFamily="34" charset="0"/>
                        </a:rPr>
                        <a:t>16</a:t>
                      </a:r>
                      <a:endParaRPr lang="en-CA" dirty="0">
                        <a:solidFill>
                          <a:srgbClr val="0070C0"/>
                        </a:solidFill>
                        <a:latin typeface="Arial Rounded MT Bold" pitchFamily="34" charset="0"/>
                      </a:endParaRPr>
                    </a:p>
                  </a:txBody>
                  <a:tcPr/>
                </a:tc>
              </a:tr>
              <a:tr h="435935">
                <a:tc>
                  <a:txBody>
                    <a:bodyPr/>
                    <a:lstStyle/>
                    <a:p>
                      <a:pPr algn="ctr"/>
                      <a:r>
                        <a:rPr lang="en-CA" dirty="0" smtClean="0">
                          <a:solidFill>
                            <a:srgbClr val="FF0000"/>
                          </a:solidFill>
                          <a:latin typeface="Arial Rounded MT Bold" pitchFamily="34" charset="0"/>
                        </a:rPr>
                        <a:t>Average Class Size</a:t>
                      </a:r>
                      <a:endParaRPr lang="en-CA" dirty="0">
                        <a:solidFill>
                          <a:srgbClr val="FF0000"/>
                        </a:solidFill>
                        <a:latin typeface="Arial Rounded MT Bold" pitchFamily="34" charset="0"/>
                      </a:endParaRPr>
                    </a:p>
                  </a:txBody>
                  <a:tcPr/>
                </a:tc>
                <a:tc>
                  <a:txBody>
                    <a:bodyPr/>
                    <a:lstStyle/>
                    <a:p>
                      <a:pPr algn="ctr"/>
                      <a:r>
                        <a:rPr lang="en-CA" dirty="0" smtClean="0">
                          <a:solidFill>
                            <a:srgbClr val="FF0000"/>
                          </a:solidFill>
                          <a:latin typeface="Arial Rounded MT Bold" pitchFamily="34" charset="0"/>
                        </a:rPr>
                        <a:t>17.6</a:t>
                      </a:r>
                      <a:endParaRPr lang="en-CA" dirty="0">
                        <a:solidFill>
                          <a:srgbClr val="FF0000"/>
                        </a:solidFill>
                        <a:latin typeface="Arial Rounded MT Bold" pitchFamily="34" charset="0"/>
                      </a:endParaRPr>
                    </a:p>
                  </a:txBody>
                  <a:tcPr/>
                </a:tc>
              </a:tr>
            </a:tbl>
          </a:graphicData>
        </a:graphic>
      </p:graphicFrame>
      <p:sp>
        <p:nvSpPr>
          <p:cNvPr id="5" name="Slide Number Placeholder 4"/>
          <p:cNvSpPr>
            <a:spLocks noGrp="1"/>
          </p:cNvSpPr>
          <p:nvPr>
            <p:ph type="sldNum" sz="quarter" idx="12"/>
          </p:nvPr>
        </p:nvSpPr>
        <p:spPr/>
        <p:txBody>
          <a:bodyPr/>
          <a:lstStyle/>
          <a:p>
            <a:fld id="{7F5CE407-6216-4202-80E4-A30DC2F709B2}" type="slidenum">
              <a:rPr lang="en-US" smtClean="0"/>
              <a:pPr/>
              <a:t>15</a:t>
            </a:fld>
            <a:endParaRPr lang="en-US" dirty="0"/>
          </a:p>
        </p:txBody>
      </p:sp>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3561342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tx2">
                    <a:lumMod val="75000"/>
                    <a:lumOff val="25000"/>
                  </a:schemeClr>
                </a:solidFill>
                <a:latin typeface="Arial Rounded MT Bold" pitchFamily="34" charset="0"/>
              </a:rPr>
              <a:t>Florenceville Elementary School</a:t>
            </a:r>
            <a:br>
              <a:rPr lang="en-US" sz="3600" b="1" dirty="0" smtClean="0">
                <a:solidFill>
                  <a:schemeClr val="tx2">
                    <a:lumMod val="75000"/>
                    <a:lumOff val="25000"/>
                  </a:schemeClr>
                </a:solidFill>
                <a:latin typeface="Arial Rounded MT Bold" pitchFamily="34" charset="0"/>
              </a:rPr>
            </a:br>
            <a:r>
              <a:rPr lang="en-US" sz="3600" b="1" dirty="0" smtClean="0">
                <a:solidFill>
                  <a:schemeClr val="tx2">
                    <a:lumMod val="75000"/>
                    <a:lumOff val="25000"/>
                  </a:schemeClr>
                </a:solidFill>
                <a:latin typeface="Arial Rounded MT Bold" pitchFamily="34" charset="0"/>
              </a:rPr>
              <a:t>Comparable Class Sizes 2014-2015</a:t>
            </a:r>
            <a:endParaRPr lang="en-CA" sz="3600" b="1" dirty="0">
              <a:solidFill>
                <a:schemeClr val="tx2">
                  <a:lumMod val="75000"/>
                  <a:lumOff val="25000"/>
                </a:schemeClr>
              </a:solidFill>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691768218"/>
              </p:ext>
            </p:extLst>
          </p:nvPr>
        </p:nvGraphicFramePr>
        <p:xfrm>
          <a:off x="549275" y="1600200"/>
          <a:ext cx="8042276" cy="5191760"/>
        </p:xfrm>
        <a:graphic>
          <a:graphicData uri="http://schemas.openxmlformats.org/drawingml/2006/table">
            <a:tbl>
              <a:tblPr firstRow="1" bandRow="1">
                <a:tableStyleId>{5C22544A-7EE6-4342-B048-85BDC9FD1C3A}</a:tableStyleId>
              </a:tblPr>
              <a:tblGrid>
                <a:gridCol w="4021138"/>
                <a:gridCol w="4021138"/>
              </a:tblGrid>
              <a:tr h="370840">
                <a:tc>
                  <a:txBody>
                    <a:bodyPr/>
                    <a:lstStyle/>
                    <a:p>
                      <a:pPr algn="ctr"/>
                      <a:r>
                        <a:rPr lang="en-US" dirty="0" smtClean="0"/>
                        <a:t>Class</a:t>
                      </a:r>
                      <a:endParaRPr lang="en-CA" dirty="0"/>
                    </a:p>
                  </a:txBody>
                  <a:tcPr/>
                </a:tc>
                <a:tc>
                  <a:txBody>
                    <a:bodyPr/>
                    <a:lstStyle/>
                    <a:p>
                      <a:pPr algn="ctr"/>
                      <a:r>
                        <a:rPr lang="en-US" dirty="0" smtClean="0"/>
                        <a:t>Size</a:t>
                      </a:r>
                      <a:endParaRPr lang="en-CA" dirty="0"/>
                    </a:p>
                  </a:txBody>
                  <a:tcPr/>
                </a:tc>
              </a:tr>
              <a:tr h="370840">
                <a:tc>
                  <a:txBody>
                    <a:bodyPr/>
                    <a:lstStyle/>
                    <a:p>
                      <a:pPr algn="ctr"/>
                      <a:r>
                        <a:rPr lang="en-US" b="1" dirty="0" smtClean="0">
                          <a:solidFill>
                            <a:schemeClr val="tx2">
                              <a:lumMod val="75000"/>
                              <a:lumOff val="25000"/>
                            </a:schemeClr>
                          </a:solidFill>
                          <a:latin typeface="Arial Rounded MT Bold" panose="020F0704030504030204" pitchFamily="34" charset="0"/>
                        </a:rPr>
                        <a:t>K</a:t>
                      </a:r>
                      <a:endParaRPr lang="en-CA" b="1" dirty="0">
                        <a:solidFill>
                          <a:schemeClr val="tx2">
                            <a:lumMod val="75000"/>
                            <a:lumOff val="25000"/>
                          </a:schemeClr>
                        </a:solidFill>
                        <a:latin typeface="Arial Rounded MT Bold" panose="020F0704030504030204" pitchFamily="34" charset="0"/>
                      </a:endParaRPr>
                    </a:p>
                  </a:txBody>
                  <a:tcPr/>
                </a:tc>
                <a:tc>
                  <a:txBody>
                    <a:bodyPr/>
                    <a:lstStyle/>
                    <a:p>
                      <a:pPr algn="ctr"/>
                      <a:r>
                        <a:rPr lang="en-CA" b="1" dirty="0" smtClean="0">
                          <a:solidFill>
                            <a:schemeClr val="tx2">
                              <a:lumMod val="75000"/>
                              <a:lumOff val="25000"/>
                            </a:schemeClr>
                          </a:solidFill>
                          <a:latin typeface="Arial Rounded MT Bold" panose="020F0704030504030204" pitchFamily="34" charset="0"/>
                        </a:rPr>
                        <a:t>20</a:t>
                      </a:r>
                      <a:endParaRPr lang="en-CA" b="1" dirty="0">
                        <a:solidFill>
                          <a:schemeClr val="tx2">
                            <a:lumMod val="75000"/>
                            <a:lumOff val="25000"/>
                          </a:schemeClr>
                        </a:solidFill>
                        <a:latin typeface="Arial Rounded MT Bold" panose="020F0704030504030204" pitchFamily="34" charset="0"/>
                      </a:endParaRPr>
                    </a:p>
                  </a:txBody>
                  <a:tcPr/>
                </a:tc>
              </a:tr>
              <a:tr h="370840">
                <a:tc>
                  <a:txBody>
                    <a:bodyPr/>
                    <a:lstStyle/>
                    <a:p>
                      <a:pPr algn="ctr"/>
                      <a:r>
                        <a:rPr lang="en-CA" b="1" dirty="0" smtClean="0">
                          <a:solidFill>
                            <a:schemeClr val="tx2">
                              <a:lumMod val="75000"/>
                              <a:lumOff val="25000"/>
                            </a:schemeClr>
                          </a:solidFill>
                          <a:latin typeface="Arial Rounded MT Bold" panose="020F0704030504030204" pitchFamily="34" charset="0"/>
                        </a:rPr>
                        <a:t>K / 1</a:t>
                      </a:r>
                      <a:endParaRPr lang="en-CA" b="1" dirty="0">
                        <a:solidFill>
                          <a:schemeClr val="tx2">
                            <a:lumMod val="75000"/>
                            <a:lumOff val="25000"/>
                          </a:schemeClr>
                        </a:solidFill>
                        <a:latin typeface="Arial Rounded MT Bold" panose="020F0704030504030204" pitchFamily="34" charset="0"/>
                      </a:endParaRPr>
                    </a:p>
                  </a:txBody>
                  <a:tcPr/>
                </a:tc>
                <a:tc>
                  <a:txBody>
                    <a:bodyPr/>
                    <a:lstStyle/>
                    <a:p>
                      <a:pPr algn="ctr"/>
                      <a:r>
                        <a:rPr lang="en-CA" b="1" dirty="0" smtClean="0">
                          <a:solidFill>
                            <a:schemeClr val="tx2">
                              <a:lumMod val="75000"/>
                              <a:lumOff val="25000"/>
                            </a:schemeClr>
                          </a:solidFill>
                          <a:latin typeface="Arial Rounded MT Bold" panose="020F0704030504030204" pitchFamily="34" charset="0"/>
                        </a:rPr>
                        <a:t>14</a:t>
                      </a:r>
                    </a:p>
                  </a:txBody>
                  <a:tcPr/>
                </a:tc>
              </a:tr>
              <a:tr h="370840">
                <a:tc>
                  <a:txBody>
                    <a:bodyPr/>
                    <a:lstStyle/>
                    <a:p>
                      <a:pPr algn="ctr"/>
                      <a:r>
                        <a:rPr lang="en-CA" b="1" dirty="0" smtClean="0">
                          <a:solidFill>
                            <a:schemeClr val="tx2">
                              <a:lumMod val="75000"/>
                              <a:lumOff val="25000"/>
                            </a:schemeClr>
                          </a:solidFill>
                          <a:latin typeface="Arial Rounded MT Bold" panose="020F0704030504030204" pitchFamily="34" charset="0"/>
                        </a:rPr>
                        <a:t>1</a:t>
                      </a:r>
                      <a:endParaRPr lang="en-CA" b="1" dirty="0">
                        <a:solidFill>
                          <a:schemeClr val="tx2">
                            <a:lumMod val="75000"/>
                            <a:lumOff val="25000"/>
                          </a:schemeClr>
                        </a:solidFill>
                        <a:latin typeface="Arial Rounded MT Bold" panose="020F0704030504030204" pitchFamily="34" charset="0"/>
                      </a:endParaRPr>
                    </a:p>
                  </a:txBody>
                  <a:tcPr/>
                </a:tc>
                <a:tc>
                  <a:txBody>
                    <a:bodyPr/>
                    <a:lstStyle/>
                    <a:p>
                      <a:pPr algn="ctr"/>
                      <a:r>
                        <a:rPr lang="en-CA" b="1" dirty="0" smtClean="0">
                          <a:solidFill>
                            <a:schemeClr val="tx2">
                              <a:lumMod val="75000"/>
                              <a:lumOff val="25000"/>
                            </a:schemeClr>
                          </a:solidFill>
                          <a:latin typeface="Arial Rounded MT Bold" panose="020F0704030504030204" pitchFamily="34" charset="0"/>
                        </a:rPr>
                        <a:t>21</a:t>
                      </a:r>
                      <a:endParaRPr lang="en-CA" b="1" dirty="0">
                        <a:solidFill>
                          <a:schemeClr val="tx2">
                            <a:lumMod val="75000"/>
                            <a:lumOff val="25000"/>
                          </a:schemeClr>
                        </a:solidFill>
                        <a:latin typeface="Arial Rounded MT Bold" panose="020F0704030504030204" pitchFamily="34" charset="0"/>
                      </a:endParaRPr>
                    </a:p>
                  </a:txBody>
                  <a:tcPr/>
                </a:tc>
              </a:tr>
              <a:tr h="370840">
                <a:tc>
                  <a:txBody>
                    <a:bodyPr/>
                    <a:lstStyle/>
                    <a:p>
                      <a:pPr algn="ctr"/>
                      <a:r>
                        <a:rPr lang="en-CA" b="1" dirty="0" smtClean="0">
                          <a:solidFill>
                            <a:schemeClr val="tx2">
                              <a:lumMod val="75000"/>
                              <a:lumOff val="25000"/>
                            </a:schemeClr>
                          </a:solidFill>
                          <a:latin typeface="Arial Rounded MT Bold" panose="020F0704030504030204" pitchFamily="34" charset="0"/>
                        </a:rPr>
                        <a:t>1 /2 </a:t>
                      </a:r>
                      <a:endParaRPr lang="en-CA" b="1" dirty="0">
                        <a:solidFill>
                          <a:schemeClr val="tx2">
                            <a:lumMod val="75000"/>
                            <a:lumOff val="25000"/>
                          </a:schemeClr>
                        </a:solidFill>
                        <a:latin typeface="Arial Rounded MT Bold" panose="020F0704030504030204" pitchFamily="34" charset="0"/>
                      </a:endParaRPr>
                    </a:p>
                  </a:txBody>
                  <a:tcPr/>
                </a:tc>
                <a:tc>
                  <a:txBody>
                    <a:bodyPr/>
                    <a:lstStyle/>
                    <a:p>
                      <a:pPr algn="ctr"/>
                      <a:r>
                        <a:rPr lang="en-CA" b="1" dirty="0" smtClean="0">
                          <a:solidFill>
                            <a:schemeClr val="tx2">
                              <a:lumMod val="75000"/>
                              <a:lumOff val="25000"/>
                            </a:schemeClr>
                          </a:solidFill>
                          <a:latin typeface="Arial Rounded MT Bold" panose="020F0704030504030204" pitchFamily="34" charset="0"/>
                        </a:rPr>
                        <a:t>16</a:t>
                      </a:r>
                      <a:endParaRPr lang="en-CA" b="1" dirty="0">
                        <a:solidFill>
                          <a:schemeClr val="tx2">
                            <a:lumMod val="75000"/>
                            <a:lumOff val="25000"/>
                          </a:schemeClr>
                        </a:solidFill>
                        <a:latin typeface="Arial Rounded MT Bold" panose="020F0704030504030204" pitchFamily="34" charset="0"/>
                      </a:endParaRPr>
                    </a:p>
                  </a:txBody>
                  <a:tcPr/>
                </a:tc>
              </a:tr>
              <a:tr h="370840">
                <a:tc>
                  <a:txBody>
                    <a:bodyPr/>
                    <a:lstStyle/>
                    <a:p>
                      <a:pPr algn="ctr"/>
                      <a:r>
                        <a:rPr lang="en-CA" b="1" dirty="0" smtClean="0">
                          <a:solidFill>
                            <a:schemeClr val="tx2">
                              <a:lumMod val="75000"/>
                              <a:lumOff val="25000"/>
                            </a:schemeClr>
                          </a:solidFill>
                          <a:latin typeface="Arial Rounded MT Bold" panose="020F0704030504030204" pitchFamily="34" charset="0"/>
                        </a:rPr>
                        <a:t>2</a:t>
                      </a:r>
                      <a:endParaRPr lang="en-CA" b="1" dirty="0">
                        <a:solidFill>
                          <a:schemeClr val="tx2">
                            <a:lumMod val="75000"/>
                            <a:lumOff val="25000"/>
                          </a:schemeClr>
                        </a:solidFill>
                        <a:latin typeface="Arial Rounded MT Bold" panose="020F0704030504030204" pitchFamily="34" charset="0"/>
                      </a:endParaRPr>
                    </a:p>
                  </a:txBody>
                  <a:tcPr/>
                </a:tc>
                <a:tc>
                  <a:txBody>
                    <a:bodyPr/>
                    <a:lstStyle/>
                    <a:p>
                      <a:pPr algn="ctr"/>
                      <a:r>
                        <a:rPr lang="en-CA" b="1" dirty="0" smtClean="0">
                          <a:solidFill>
                            <a:schemeClr val="tx2">
                              <a:lumMod val="75000"/>
                              <a:lumOff val="25000"/>
                            </a:schemeClr>
                          </a:solidFill>
                          <a:latin typeface="Arial Rounded MT Bold" panose="020F0704030504030204" pitchFamily="34" charset="0"/>
                        </a:rPr>
                        <a:t>19</a:t>
                      </a:r>
                      <a:endParaRPr lang="en-CA" b="1" dirty="0">
                        <a:solidFill>
                          <a:schemeClr val="tx2">
                            <a:lumMod val="75000"/>
                            <a:lumOff val="25000"/>
                          </a:schemeClr>
                        </a:solidFill>
                        <a:latin typeface="Arial Rounded MT Bold" panose="020F0704030504030204" pitchFamily="34" charset="0"/>
                      </a:endParaRPr>
                    </a:p>
                  </a:txBody>
                  <a:tcPr/>
                </a:tc>
              </a:tr>
              <a:tr h="370840">
                <a:tc>
                  <a:txBody>
                    <a:bodyPr/>
                    <a:lstStyle/>
                    <a:p>
                      <a:pPr algn="ctr"/>
                      <a:r>
                        <a:rPr lang="en-CA" b="1" dirty="0" smtClean="0">
                          <a:solidFill>
                            <a:schemeClr val="tx2">
                              <a:lumMod val="75000"/>
                              <a:lumOff val="25000"/>
                            </a:schemeClr>
                          </a:solidFill>
                          <a:latin typeface="Arial Rounded MT Bold" panose="020F0704030504030204" pitchFamily="34" charset="0"/>
                        </a:rPr>
                        <a:t>3 / 4 Prime</a:t>
                      </a:r>
                      <a:endParaRPr lang="en-CA" b="1" dirty="0">
                        <a:solidFill>
                          <a:schemeClr val="tx2">
                            <a:lumMod val="75000"/>
                            <a:lumOff val="25000"/>
                          </a:schemeClr>
                        </a:solidFill>
                        <a:latin typeface="Arial Rounded MT Bold" panose="020F0704030504030204" pitchFamily="34" charset="0"/>
                      </a:endParaRPr>
                    </a:p>
                  </a:txBody>
                  <a:tcPr/>
                </a:tc>
                <a:tc>
                  <a:txBody>
                    <a:bodyPr/>
                    <a:lstStyle/>
                    <a:p>
                      <a:pPr algn="ctr"/>
                      <a:r>
                        <a:rPr lang="en-CA" b="1" dirty="0" smtClean="0">
                          <a:solidFill>
                            <a:schemeClr val="tx2">
                              <a:lumMod val="75000"/>
                              <a:lumOff val="25000"/>
                            </a:schemeClr>
                          </a:solidFill>
                          <a:latin typeface="Arial Rounded MT Bold" panose="020F0704030504030204" pitchFamily="34" charset="0"/>
                        </a:rPr>
                        <a:t>21</a:t>
                      </a:r>
                      <a:endParaRPr lang="en-CA" b="1" dirty="0">
                        <a:solidFill>
                          <a:schemeClr val="tx2">
                            <a:lumMod val="75000"/>
                            <a:lumOff val="25000"/>
                          </a:schemeClr>
                        </a:solidFill>
                        <a:latin typeface="Arial Rounded MT Bold" panose="020F0704030504030204" pitchFamily="34" charset="0"/>
                      </a:endParaRPr>
                    </a:p>
                  </a:txBody>
                  <a:tcPr/>
                </a:tc>
              </a:tr>
              <a:tr h="370840">
                <a:tc>
                  <a:txBody>
                    <a:bodyPr/>
                    <a:lstStyle/>
                    <a:p>
                      <a:pPr algn="ctr"/>
                      <a:r>
                        <a:rPr lang="en-CA" b="1" dirty="0" smtClean="0">
                          <a:solidFill>
                            <a:schemeClr val="tx2">
                              <a:lumMod val="75000"/>
                              <a:lumOff val="25000"/>
                            </a:schemeClr>
                          </a:solidFill>
                          <a:latin typeface="Arial Rounded MT Bold" panose="020F0704030504030204" pitchFamily="34" charset="0"/>
                        </a:rPr>
                        <a:t>3 Early FI</a:t>
                      </a:r>
                      <a:endParaRPr lang="en-CA" b="1" dirty="0">
                        <a:solidFill>
                          <a:schemeClr val="tx2">
                            <a:lumMod val="75000"/>
                            <a:lumOff val="25000"/>
                          </a:schemeClr>
                        </a:solidFill>
                        <a:latin typeface="Arial Rounded MT Bold" panose="020F0704030504030204" pitchFamily="34" charset="0"/>
                      </a:endParaRPr>
                    </a:p>
                  </a:txBody>
                  <a:tcPr/>
                </a:tc>
                <a:tc>
                  <a:txBody>
                    <a:bodyPr/>
                    <a:lstStyle/>
                    <a:p>
                      <a:pPr algn="ctr"/>
                      <a:r>
                        <a:rPr lang="en-CA" b="1" dirty="0" smtClean="0">
                          <a:solidFill>
                            <a:schemeClr val="tx2">
                              <a:lumMod val="75000"/>
                              <a:lumOff val="25000"/>
                            </a:schemeClr>
                          </a:solidFill>
                          <a:latin typeface="Arial Rounded MT Bold" panose="020F0704030504030204" pitchFamily="34" charset="0"/>
                        </a:rPr>
                        <a:t>19</a:t>
                      </a:r>
                      <a:endParaRPr lang="en-CA" b="1" dirty="0">
                        <a:solidFill>
                          <a:schemeClr val="tx2">
                            <a:lumMod val="75000"/>
                            <a:lumOff val="25000"/>
                          </a:schemeClr>
                        </a:solidFill>
                        <a:latin typeface="Arial Rounded MT Bold" panose="020F0704030504030204" pitchFamily="34" charset="0"/>
                      </a:endParaRPr>
                    </a:p>
                  </a:txBody>
                  <a:tcPr/>
                </a:tc>
              </a:tr>
              <a:tr h="370840">
                <a:tc>
                  <a:txBody>
                    <a:bodyPr/>
                    <a:lstStyle/>
                    <a:p>
                      <a:pPr algn="ctr"/>
                      <a:r>
                        <a:rPr lang="en-CA" b="1" dirty="0" smtClean="0">
                          <a:solidFill>
                            <a:schemeClr val="tx2">
                              <a:lumMod val="75000"/>
                              <a:lumOff val="25000"/>
                            </a:schemeClr>
                          </a:solidFill>
                          <a:latin typeface="Arial Rounded MT Bold" panose="020F0704030504030204" pitchFamily="34" charset="0"/>
                        </a:rPr>
                        <a:t>3 Early FI</a:t>
                      </a:r>
                      <a:endParaRPr lang="en-CA" b="1" dirty="0">
                        <a:solidFill>
                          <a:schemeClr val="tx2">
                            <a:lumMod val="75000"/>
                            <a:lumOff val="25000"/>
                          </a:schemeClr>
                        </a:solidFill>
                        <a:latin typeface="Arial Rounded MT Bold" panose="020F0704030504030204" pitchFamily="34" charset="0"/>
                      </a:endParaRPr>
                    </a:p>
                  </a:txBody>
                  <a:tcPr/>
                </a:tc>
                <a:tc>
                  <a:txBody>
                    <a:bodyPr/>
                    <a:lstStyle/>
                    <a:p>
                      <a:pPr algn="ctr"/>
                      <a:r>
                        <a:rPr lang="en-CA" b="1" dirty="0" smtClean="0">
                          <a:solidFill>
                            <a:schemeClr val="tx2">
                              <a:lumMod val="75000"/>
                              <a:lumOff val="25000"/>
                            </a:schemeClr>
                          </a:solidFill>
                          <a:latin typeface="Arial Rounded MT Bold" panose="020F0704030504030204" pitchFamily="34" charset="0"/>
                        </a:rPr>
                        <a:t>20</a:t>
                      </a:r>
                      <a:endParaRPr lang="en-CA" b="1" dirty="0">
                        <a:solidFill>
                          <a:schemeClr val="tx2">
                            <a:lumMod val="75000"/>
                            <a:lumOff val="25000"/>
                          </a:schemeClr>
                        </a:solidFill>
                        <a:latin typeface="Arial Rounded MT Bold" panose="020F0704030504030204" pitchFamily="34" charset="0"/>
                      </a:endParaRPr>
                    </a:p>
                  </a:txBody>
                  <a:tcPr/>
                </a:tc>
              </a:tr>
              <a:tr h="370840">
                <a:tc>
                  <a:txBody>
                    <a:bodyPr/>
                    <a:lstStyle/>
                    <a:p>
                      <a:pPr algn="ctr"/>
                      <a:r>
                        <a:rPr lang="en-CA" b="1" dirty="0" smtClean="0">
                          <a:solidFill>
                            <a:schemeClr val="tx2">
                              <a:lumMod val="75000"/>
                              <a:lumOff val="25000"/>
                            </a:schemeClr>
                          </a:solidFill>
                        </a:rPr>
                        <a:t>4 Early FI</a:t>
                      </a:r>
                      <a:endParaRPr lang="en-CA" b="1" dirty="0">
                        <a:solidFill>
                          <a:schemeClr val="tx2">
                            <a:lumMod val="75000"/>
                            <a:lumOff val="25000"/>
                          </a:schemeClr>
                        </a:solidFill>
                      </a:endParaRPr>
                    </a:p>
                  </a:txBody>
                  <a:tcPr/>
                </a:tc>
                <a:tc>
                  <a:txBody>
                    <a:bodyPr/>
                    <a:lstStyle/>
                    <a:p>
                      <a:pPr algn="ctr"/>
                      <a:r>
                        <a:rPr lang="en-CA" b="1" dirty="0" smtClean="0">
                          <a:solidFill>
                            <a:schemeClr val="tx2">
                              <a:lumMod val="75000"/>
                              <a:lumOff val="25000"/>
                            </a:schemeClr>
                          </a:solidFill>
                        </a:rPr>
                        <a:t>16</a:t>
                      </a:r>
                      <a:endParaRPr lang="en-CA" b="1" dirty="0">
                        <a:solidFill>
                          <a:schemeClr val="tx2">
                            <a:lumMod val="75000"/>
                            <a:lumOff val="25000"/>
                          </a:schemeClr>
                        </a:solidFill>
                      </a:endParaRPr>
                    </a:p>
                  </a:txBody>
                  <a:tcPr/>
                </a:tc>
              </a:tr>
              <a:tr h="370840">
                <a:tc>
                  <a:txBody>
                    <a:bodyPr/>
                    <a:lstStyle/>
                    <a:p>
                      <a:pPr algn="ctr"/>
                      <a:r>
                        <a:rPr lang="en-CA" b="1" dirty="0" smtClean="0">
                          <a:solidFill>
                            <a:schemeClr val="tx2">
                              <a:lumMod val="75000"/>
                              <a:lumOff val="25000"/>
                            </a:schemeClr>
                          </a:solidFill>
                        </a:rPr>
                        <a:t>4 Early FI</a:t>
                      </a:r>
                      <a:endParaRPr lang="en-CA" b="1" dirty="0">
                        <a:solidFill>
                          <a:schemeClr val="tx2">
                            <a:lumMod val="75000"/>
                            <a:lumOff val="25000"/>
                          </a:schemeClr>
                        </a:solidFill>
                      </a:endParaRPr>
                    </a:p>
                  </a:txBody>
                  <a:tcPr/>
                </a:tc>
                <a:tc>
                  <a:txBody>
                    <a:bodyPr/>
                    <a:lstStyle/>
                    <a:p>
                      <a:pPr algn="ctr"/>
                      <a:r>
                        <a:rPr lang="en-CA" b="1" dirty="0" smtClean="0">
                          <a:solidFill>
                            <a:schemeClr val="tx2">
                              <a:lumMod val="75000"/>
                              <a:lumOff val="25000"/>
                            </a:schemeClr>
                          </a:solidFill>
                        </a:rPr>
                        <a:t>16</a:t>
                      </a:r>
                      <a:endParaRPr lang="en-CA" b="1" dirty="0">
                        <a:solidFill>
                          <a:schemeClr val="tx2">
                            <a:lumMod val="75000"/>
                            <a:lumOff val="25000"/>
                          </a:schemeClr>
                        </a:solidFill>
                      </a:endParaRPr>
                    </a:p>
                  </a:txBody>
                  <a:tcPr/>
                </a:tc>
              </a:tr>
              <a:tr h="370840">
                <a:tc>
                  <a:txBody>
                    <a:bodyPr/>
                    <a:lstStyle/>
                    <a:p>
                      <a:pPr algn="ctr"/>
                      <a:r>
                        <a:rPr lang="en-CA" b="1" dirty="0" smtClean="0">
                          <a:solidFill>
                            <a:schemeClr val="tx2">
                              <a:lumMod val="75000"/>
                              <a:lumOff val="25000"/>
                            </a:schemeClr>
                          </a:solidFill>
                        </a:rPr>
                        <a:t>5 Prime</a:t>
                      </a:r>
                      <a:endParaRPr lang="en-CA" b="1" dirty="0">
                        <a:solidFill>
                          <a:schemeClr val="tx2">
                            <a:lumMod val="75000"/>
                            <a:lumOff val="25000"/>
                          </a:schemeClr>
                        </a:solidFill>
                      </a:endParaRPr>
                    </a:p>
                  </a:txBody>
                  <a:tcPr/>
                </a:tc>
                <a:tc>
                  <a:txBody>
                    <a:bodyPr/>
                    <a:lstStyle/>
                    <a:p>
                      <a:pPr algn="ctr"/>
                      <a:r>
                        <a:rPr lang="en-CA" b="1" dirty="0" smtClean="0">
                          <a:solidFill>
                            <a:schemeClr val="tx2">
                              <a:lumMod val="75000"/>
                              <a:lumOff val="25000"/>
                            </a:schemeClr>
                          </a:solidFill>
                        </a:rPr>
                        <a:t>22</a:t>
                      </a:r>
                      <a:endParaRPr lang="en-CA" b="1" dirty="0">
                        <a:solidFill>
                          <a:schemeClr val="tx2">
                            <a:lumMod val="75000"/>
                            <a:lumOff val="25000"/>
                          </a:schemeClr>
                        </a:solidFill>
                      </a:endParaRPr>
                    </a:p>
                  </a:txBody>
                  <a:tcPr/>
                </a:tc>
              </a:tr>
              <a:tr h="370840">
                <a:tc>
                  <a:txBody>
                    <a:bodyPr/>
                    <a:lstStyle/>
                    <a:p>
                      <a:pPr algn="ctr"/>
                      <a:r>
                        <a:rPr lang="en-CA" b="1" dirty="0" smtClean="0">
                          <a:solidFill>
                            <a:schemeClr val="tx2">
                              <a:lumMod val="75000"/>
                              <a:lumOff val="25000"/>
                            </a:schemeClr>
                          </a:solidFill>
                        </a:rPr>
                        <a:t>5 Early FI</a:t>
                      </a:r>
                      <a:endParaRPr lang="en-CA" b="1" dirty="0">
                        <a:solidFill>
                          <a:schemeClr val="tx2">
                            <a:lumMod val="75000"/>
                            <a:lumOff val="25000"/>
                          </a:schemeClr>
                        </a:solidFill>
                      </a:endParaRPr>
                    </a:p>
                  </a:txBody>
                  <a:tcPr/>
                </a:tc>
                <a:tc>
                  <a:txBody>
                    <a:bodyPr/>
                    <a:lstStyle/>
                    <a:p>
                      <a:pPr algn="ctr"/>
                      <a:r>
                        <a:rPr lang="en-CA" b="1" dirty="0" smtClean="0">
                          <a:solidFill>
                            <a:schemeClr val="tx2">
                              <a:lumMod val="75000"/>
                              <a:lumOff val="25000"/>
                            </a:schemeClr>
                          </a:solidFill>
                        </a:rPr>
                        <a:t>25</a:t>
                      </a:r>
                      <a:endParaRPr lang="en-CA" b="1" dirty="0">
                        <a:solidFill>
                          <a:schemeClr val="tx2">
                            <a:lumMod val="75000"/>
                            <a:lumOff val="25000"/>
                          </a:schemeClr>
                        </a:solidFill>
                      </a:endParaRPr>
                    </a:p>
                  </a:txBody>
                  <a:tcPr/>
                </a:tc>
              </a:tr>
              <a:tr h="370840">
                <a:tc>
                  <a:txBody>
                    <a:bodyPr/>
                    <a:lstStyle/>
                    <a:p>
                      <a:pPr algn="ctr"/>
                      <a:r>
                        <a:rPr lang="en-CA" b="1" dirty="0" smtClean="0">
                          <a:solidFill>
                            <a:srgbClr val="FF0000"/>
                          </a:solidFill>
                        </a:rPr>
                        <a:t>Average Class Size</a:t>
                      </a:r>
                      <a:endParaRPr lang="en-CA" b="1" dirty="0">
                        <a:solidFill>
                          <a:srgbClr val="FF0000"/>
                        </a:solidFill>
                      </a:endParaRPr>
                    </a:p>
                  </a:txBody>
                  <a:tcPr/>
                </a:tc>
                <a:tc>
                  <a:txBody>
                    <a:bodyPr/>
                    <a:lstStyle/>
                    <a:p>
                      <a:pPr algn="ctr"/>
                      <a:r>
                        <a:rPr lang="en-CA" b="1" dirty="0" smtClean="0">
                          <a:solidFill>
                            <a:srgbClr val="FF0000"/>
                          </a:solidFill>
                        </a:rPr>
                        <a:t>19.1</a:t>
                      </a:r>
                      <a:endParaRPr lang="en-CA" b="1" dirty="0">
                        <a:solidFill>
                          <a:srgbClr val="FF0000"/>
                        </a:solidFill>
                      </a:endParaRPr>
                    </a:p>
                  </a:txBody>
                  <a:tcPr/>
                </a:tc>
              </a:tr>
            </a:tbl>
          </a:graphicData>
        </a:graphic>
      </p:graphicFrame>
      <p:sp>
        <p:nvSpPr>
          <p:cNvPr id="5" name="Slide Number Placeholder 4"/>
          <p:cNvSpPr>
            <a:spLocks noGrp="1"/>
          </p:cNvSpPr>
          <p:nvPr>
            <p:ph type="sldNum" sz="quarter" idx="12"/>
          </p:nvPr>
        </p:nvSpPr>
        <p:spPr/>
        <p:txBody>
          <a:bodyPr/>
          <a:lstStyle/>
          <a:p>
            <a:fld id="{7F5CE407-6216-4202-80E4-A30DC2F709B2}" type="slidenum">
              <a:rPr lang="en-US" smtClean="0"/>
              <a:pPr/>
              <a:t>16</a:t>
            </a:fld>
            <a:endParaRPr lang="en-US" dirty="0"/>
          </a:p>
        </p:txBody>
      </p:sp>
    </p:spTree>
    <p:extLst>
      <p:ext uri="{BB962C8B-B14F-4D97-AF65-F5344CB8AC3E}">
        <p14:creationId xmlns:p14="http://schemas.microsoft.com/office/powerpoint/2010/main" val="299881039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tx2">
                    <a:lumMod val="75000"/>
                    <a:lumOff val="25000"/>
                  </a:schemeClr>
                </a:solidFill>
                <a:latin typeface="Arial Rounded MT Bold" pitchFamily="34" charset="0"/>
              </a:rPr>
              <a:t>Bristol Elementary School</a:t>
            </a:r>
            <a:br>
              <a:rPr lang="en-US" sz="3600" b="1" dirty="0" smtClean="0">
                <a:solidFill>
                  <a:schemeClr val="tx2">
                    <a:lumMod val="75000"/>
                    <a:lumOff val="25000"/>
                  </a:schemeClr>
                </a:solidFill>
                <a:latin typeface="Arial Rounded MT Bold" pitchFamily="34" charset="0"/>
              </a:rPr>
            </a:br>
            <a:r>
              <a:rPr lang="en-US" sz="3600" b="1" dirty="0" smtClean="0">
                <a:solidFill>
                  <a:schemeClr val="tx2">
                    <a:lumMod val="75000"/>
                    <a:lumOff val="25000"/>
                  </a:schemeClr>
                </a:solidFill>
                <a:latin typeface="Arial Rounded MT Bold" pitchFamily="34" charset="0"/>
              </a:rPr>
              <a:t>Comparable Class Sizes 2014-2015</a:t>
            </a:r>
            <a:endParaRPr lang="en-CA" sz="3600" b="1" dirty="0">
              <a:solidFill>
                <a:schemeClr val="tx2">
                  <a:lumMod val="75000"/>
                  <a:lumOff val="25000"/>
                </a:schemeClr>
              </a:solidFill>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16979172"/>
              </p:ext>
            </p:extLst>
          </p:nvPr>
        </p:nvGraphicFramePr>
        <p:xfrm>
          <a:off x="549275" y="1472531"/>
          <a:ext cx="8042276" cy="5073502"/>
        </p:xfrm>
        <a:graphic>
          <a:graphicData uri="http://schemas.openxmlformats.org/drawingml/2006/table">
            <a:tbl>
              <a:tblPr firstRow="1" bandRow="1">
                <a:tableStyleId>{5C22544A-7EE6-4342-B048-85BDC9FD1C3A}</a:tableStyleId>
              </a:tblPr>
              <a:tblGrid>
                <a:gridCol w="4022725"/>
                <a:gridCol w="4019551"/>
              </a:tblGrid>
              <a:tr h="645160">
                <a:tc>
                  <a:txBody>
                    <a:bodyPr/>
                    <a:lstStyle/>
                    <a:p>
                      <a:pPr algn="ctr"/>
                      <a:r>
                        <a:rPr lang="en-US" dirty="0" smtClean="0"/>
                        <a:t>Class</a:t>
                      </a:r>
                      <a:endParaRPr lang="en-CA" dirty="0"/>
                    </a:p>
                  </a:txBody>
                  <a:tcPr/>
                </a:tc>
                <a:tc>
                  <a:txBody>
                    <a:bodyPr/>
                    <a:lstStyle/>
                    <a:p>
                      <a:pPr algn="ctr"/>
                      <a:r>
                        <a:rPr lang="en-US" dirty="0" smtClean="0"/>
                        <a:t>Size</a:t>
                      </a:r>
                      <a:endParaRPr lang="en-CA" dirty="0"/>
                    </a:p>
                  </a:txBody>
                  <a:tcPr/>
                </a:tc>
              </a:tr>
              <a:tr h="390097">
                <a:tc>
                  <a:txBody>
                    <a:bodyPr/>
                    <a:lstStyle/>
                    <a:p>
                      <a:pPr algn="ctr"/>
                      <a:r>
                        <a:rPr lang="en-CA" dirty="0" smtClean="0">
                          <a:solidFill>
                            <a:schemeClr val="tx2">
                              <a:lumMod val="75000"/>
                              <a:lumOff val="25000"/>
                            </a:schemeClr>
                          </a:solidFill>
                          <a:latin typeface="Arial Rounded MT Bold" panose="020F0704030504030204" pitchFamily="34" charset="0"/>
                        </a:rPr>
                        <a:t>K</a:t>
                      </a:r>
                      <a:endParaRPr lang="en-CA" dirty="0">
                        <a:solidFill>
                          <a:schemeClr val="tx2">
                            <a:lumMod val="75000"/>
                            <a:lumOff val="25000"/>
                          </a:schemeClr>
                        </a:solidFill>
                        <a:latin typeface="Arial Rounded MT Bold" panose="020F0704030504030204" pitchFamily="34" charset="0"/>
                      </a:endParaRPr>
                    </a:p>
                  </a:txBody>
                  <a:tcPr/>
                </a:tc>
                <a:tc>
                  <a:txBody>
                    <a:bodyPr/>
                    <a:lstStyle/>
                    <a:p>
                      <a:pPr algn="ctr"/>
                      <a:r>
                        <a:rPr lang="en-CA" dirty="0" smtClean="0">
                          <a:solidFill>
                            <a:schemeClr val="tx2">
                              <a:lumMod val="75000"/>
                              <a:lumOff val="25000"/>
                            </a:schemeClr>
                          </a:solidFill>
                          <a:latin typeface="Arial Rounded MT Bold" panose="020F0704030504030204" pitchFamily="34" charset="0"/>
                        </a:rPr>
                        <a:t>19</a:t>
                      </a:r>
                      <a:endParaRPr lang="en-CA" dirty="0">
                        <a:solidFill>
                          <a:schemeClr val="tx2">
                            <a:lumMod val="75000"/>
                            <a:lumOff val="25000"/>
                          </a:schemeClr>
                        </a:solidFill>
                        <a:latin typeface="Arial Rounded MT Bold" panose="020F0704030504030204" pitchFamily="34" charset="0"/>
                      </a:endParaRPr>
                    </a:p>
                  </a:txBody>
                  <a:tcPr/>
                </a:tc>
              </a:tr>
              <a:tr h="350874">
                <a:tc>
                  <a:txBody>
                    <a:bodyPr/>
                    <a:lstStyle/>
                    <a:p>
                      <a:pPr algn="ctr"/>
                      <a:r>
                        <a:rPr lang="en-CA" dirty="0" smtClean="0">
                          <a:solidFill>
                            <a:schemeClr val="tx2">
                              <a:lumMod val="75000"/>
                              <a:lumOff val="25000"/>
                            </a:schemeClr>
                          </a:solidFill>
                          <a:latin typeface="Arial Rounded MT Bold" panose="020F0704030504030204" pitchFamily="34" charset="0"/>
                        </a:rPr>
                        <a:t>1</a:t>
                      </a:r>
                      <a:endParaRPr lang="en-CA" dirty="0">
                        <a:solidFill>
                          <a:schemeClr val="tx2">
                            <a:lumMod val="75000"/>
                            <a:lumOff val="25000"/>
                          </a:schemeClr>
                        </a:solidFill>
                        <a:latin typeface="Arial Rounded MT Bold" panose="020F0704030504030204" pitchFamily="34" charset="0"/>
                      </a:endParaRPr>
                    </a:p>
                  </a:txBody>
                  <a:tcPr/>
                </a:tc>
                <a:tc>
                  <a:txBody>
                    <a:bodyPr/>
                    <a:lstStyle/>
                    <a:p>
                      <a:pPr algn="ctr"/>
                      <a:r>
                        <a:rPr lang="en-CA" dirty="0" smtClean="0">
                          <a:solidFill>
                            <a:schemeClr val="tx2">
                              <a:lumMod val="75000"/>
                              <a:lumOff val="25000"/>
                            </a:schemeClr>
                          </a:solidFill>
                          <a:latin typeface="Arial Rounded MT Bold" panose="020F0704030504030204" pitchFamily="34" charset="0"/>
                        </a:rPr>
                        <a:t>15</a:t>
                      </a:r>
                      <a:endParaRPr lang="en-CA" dirty="0">
                        <a:solidFill>
                          <a:schemeClr val="tx2">
                            <a:lumMod val="75000"/>
                            <a:lumOff val="25000"/>
                          </a:schemeClr>
                        </a:solidFill>
                        <a:latin typeface="Arial Rounded MT Bold" panose="020F0704030504030204" pitchFamily="34" charset="0"/>
                      </a:endParaRPr>
                    </a:p>
                  </a:txBody>
                  <a:tcPr/>
                </a:tc>
              </a:tr>
              <a:tr h="350874">
                <a:tc>
                  <a:txBody>
                    <a:bodyPr/>
                    <a:lstStyle/>
                    <a:p>
                      <a:pPr algn="ctr"/>
                      <a:r>
                        <a:rPr lang="en-CA" dirty="0" smtClean="0">
                          <a:solidFill>
                            <a:schemeClr val="tx2">
                              <a:lumMod val="75000"/>
                              <a:lumOff val="25000"/>
                            </a:schemeClr>
                          </a:solidFill>
                          <a:latin typeface="Arial Rounded MT Bold" panose="020F0704030504030204" pitchFamily="34" charset="0"/>
                        </a:rPr>
                        <a:t>2</a:t>
                      </a:r>
                      <a:endParaRPr lang="en-CA" dirty="0">
                        <a:solidFill>
                          <a:schemeClr val="tx2">
                            <a:lumMod val="75000"/>
                            <a:lumOff val="25000"/>
                          </a:schemeClr>
                        </a:solidFill>
                        <a:latin typeface="Arial Rounded MT Bold" panose="020F0704030504030204" pitchFamily="34" charset="0"/>
                      </a:endParaRPr>
                    </a:p>
                  </a:txBody>
                  <a:tcPr/>
                </a:tc>
                <a:tc>
                  <a:txBody>
                    <a:bodyPr/>
                    <a:lstStyle/>
                    <a:p>
                      <a:pPr algn="ctr"/>
                      <a:r>
                        <a:rPr lang="en-CA" dirty="0" smtClean="0">
                          <a:solidFill>
                            <a:schemeClr val="tx2">
                              <a:lumMod val="75000"/>
                              <a:lumOff val="25000"/>
                            </a:schemeClr>
                          </a:solidFill>
                          <a:latin typeface="Arial Rounded MT Bold" panose="020F0704030504030204" pitchFamily="34" charset="0"/>
                        </a:rPr>
                        <a:t>17</a:t>
                      </a:r>
                      <a:endParaRPr lang="en-CA" dirty="0">
                        <a:solidFill>
                          <a:schemeClr val="tx2">
                            <a:lumMod val="75000"/>
                            <a:lumOff val="25000"/>
                          </a:schemeClr>
                        </a:solidFill>
                        <a:latin typeface="Arial Rounded MT Bold" panose="020F0704030504030204" pitchFamily="34" charset="0"/>
                      </a:endParaRPr>
                    </a:p>
                  </a:txBody>
                  <a:tcPr/>
                </a:tc>
              </a:tr>
              <a:tr h="350874">
                <a:tc>
                  <a:txBody>
                    <a:bodyPr/>
                    <a:lstStyle/>
                    <a:p>
                      <a:pPr algn="ctr"/>
                      <a:r>
                        <a:rPr lang="en-CA" dirty="0" smtClean="0">
                          <a:solidFill>
                            <a:schemeClr val="tx2">
                              <a:lumMod val="75000"/>
                              <a:lumOff val="25000"/>
                            </a:schemeClr>
                          </a:solidFill>
                          <a:latin typeface="Arial Rounded MT Bold" panose="020F0704030504030204" pitchFamily="34" charset="0"/>
                        </a:rPr>
                        <a:t>2 / 3</a:t>
                      </a:r>
                      <a:endParaRPr lang="en-CA" dirty="0">
                        <a:solidFill>
                          <a:schemeClr val="tx2">
                            <a:lumMod val="75000"/>
                            <a:lumOff val="25000"/>
                          </a:schemeClr>
                        </a:solidFill>
                        <a:latin typeface="Arial Rounded MT Bold" panose="020F0704030504030204" pitchFamily="34" charset="0"/>
                      </a:endParaRPr>
                    </a:p>
                  </a:txBody>
                  <a:tcPr/>
                </a:tc>
                <a:tc>
                  <a:txBody>
                    <a:bodyPr/>
                    <a:lstStyle/>
                    <a:p>
                      <a:pPr algn="ctr"/>
                      <a:r>
                        <a:rPr lang="en-CA" dirty="0" smtClean="0">
                          <a:solidFill>
                            <a:schemeClr val="tx2">
                              <a:lumMod val="75000"/>
                              <a:lumOff val="25000"/>
                            </a:schemeClr>
                          </a:solidFill>
                          <a:latin typeface="Arial Rounded MT Bold" panose="020F0704030504030204" pitchFamily="34" charset="0"/>
                        </a:rPr>
                        <a:t>16</a:t>
                      </a:r>
                      <a:endParaRPr lang="en-CA" dirty="0">
                        <a:solidFill>
                          <a:schemeClr val="tx2">
                            <a:lumMod val="75000"/>
                            <a:lumOff val="25000"/>
                          </a:schemeClr>
                        </a:solidFill>
                        <a:latin typeface="Arial Rounded MT Bold" panose="020F0704030504030204" pitchFamily="34" charset="0"/>
                      </a:endParaRPr>
                    </a:p>
                  </a:txBody>
                  <a:tcPr/>
                </a:tc>
              </a:tr>
              <a:tr h="350874">
                <a:tc>
                  <a:txBody>
                    <a:bodyPr/>
                    <a:lstStyle/>
                    <a:p>
                      <a:pPr algn="ctr"/>
                      <a:r>
                        <a:rPr lang="en-CA" dirty="0" smtClean="0">
                          <a:solidFill>
                            <a:schemeClr val="tx2">
                              <a:lumMod val="75000"/>
                              <a:lumOff val="25000"/>
                            </a:schemeClr>
                          </a:solidFill>
                          <a:latin typeface="Arial Rounded MT Bold" panose="020F0704030504030204" pitchFamily="34" charset="0"/>
                        </a:rPr>
                        <a:t>3</a:t>
                      </a:r>
                      <a:endParaRPr lang="en-CA" dirty="0">
                        <a:solidFill>
                          <a:schemeClr val="tx2">
                            <a:lumMod val="75000"/>
                            <a:lumOff val="25000"/>
                          </a:schemeClr>
                        </a:solidFill>
                        <a:latin typeface="Arial Rounded MT Bold" panose="020F0704030504030204" pitchFamily="34" charset="0"/>
                      </a:endParaRPr>
                    </a:p>
                  </a:txBody>
                  <a:tcPr/>
                </a:tc>
                <a:tc>
                  <a:txBody>
                    <a:bodyPr/>
                    <a:lstStyle/>
                    <a:p>
                      <a:pPr algn="ctr"/>
                      <a:r>
                        <a:rPr lang="en-CA" dirty="0" smtClean="0">
                          <a:solidFill>
                            <a:schemeClr val="tx2">
                              <a:lumMod val="75000"/>
                              <a:lumOff val="25000"/>
                            </a:schemeClr>
                          </a:solidFill>
                          <a:latin typeface="Arial Rounded MT Bold" panose="020F0704030504030204" pitchFamily="34" charset="0"/>
                        </a:rPr>
                        <a:t>13</a:t>
                      </a:r>
                      <a:endParaRPr lang="en-CA" dirty="0">
                        <a:solidFill>
                          <a:schemeClr val="tx2">
                            <a:lumMod val="75000"/>
                            <a:lumOff val="25000"/>
                          </a:schemeClr>
                        </a:solidFill>
                        <a:latin typeface="Arial Rounded MT Bold" panose="020F0704030504030204" pitchFamily="34" charset="0"/>
                      </a:endParaRPr>
                    </a:p>
                  </a:txBody>
                  <a:tcPr/>
                </a:tc>
              </a:tr>
              <a:tr h="350874">
                <a:tc>
                  <a:txBody>
                    <a:bodyPr/>
                    <a:lstStyle/>
                    <a:p>
                      <a:pPr algn="ctr"/>
                      <a:r>
                        <a:rPr lang="en-CA" dirty="0" smtClean="0">
                          <a:solidFill>
                            <a:schemeClr val="tx2">
                              <a:lumMod val="75000"/>
                              <a:lumOff val="25000"/>
                            </a:schemeClr>
                          </a:solidFill>
                          <a:latin typeface="Arial Rounded MT Bold" panose="020F0704030504030204" pitchFamily="34" charset="0"/>
                        </a:rPr>
                        <a:t>4</a:t>
                      </a:r>
                      <a:endParaRPr lang="en-CA" dirty="0">
                        <a:solidFill>
                          <a:schemeClr val="tx2">
                            <a:lumMod val="75000"/>
                            <a:lumOff val="25000"/>
                          </a:schemeClr>
                        </a:solidFill>
                        <a:latin typeface="Arial Rounded MT Bold" panose="020F0704030504030204" pitchFamily="34" charset="0"/>
                      </a:endParaRPr>
                    </a:p>
                  </a:txBody>
                  <a:tcPr/>
                </a:tc>
                <a:tc>
                  <a:txBody>
                    <a:bodyPr/>
                    <a:lstStyle/>
                    <a:p>
                      <a:pPr algn="ctr"/>
                      <a:r>
                        <a:rPr lang="en-CA" dirty="0" smtClean="0">
                          <a:solidFill>
                            <a:schemeClr val="tx2">
                              <a:lumMod val="75000"/>
                              <a:lumOff val="25000"/>
                            </a:schemeClr>
                          </a:solidFill>
                          <a:latin typeface="Arial Rounded MT Bold" panose="020F0704030504030204" pitchFamily="34" charset="0"/>
                        </a:rPr>
                        <a:t>16</a:t>
                      </a:r>
                      <a:endParaRPr lang="en-CA" dirty="0">
                        <a:solidFill>
                          <a:schemeClr val="tx2">
                            <a:lumMod val="75000"/>
                            <a:lumOff val="25000"/>
                          </a:schemeClr>
                        </a:solidFill>
                        <a:latin typeface="Arial Rounded MT Bold" panose="020F0704030504030204" pitchFamily="34" charset="0"/>
                      </a:endParaRPr>
                    </a:p>
                  </a:txBody>
                  <a:tcPr/>
                </a:tc>
              </a:tr>
              <a:tr h="350874">
                <a:tc>
                  <a:txBody>
                    <a:bodyPr/>
                    <a:lstStyle/>
                    <a:p>
                      <a:pPr algn="ctr"/>
                      <a:r>
                        <a:rPr lang="en-CA" dirty="0" smtClean="0">
                          <a:solidFill>
                            <a:schemeClr val="tx2">
                              <a:lumMod val="75000"/>
                              <a:lumOff val="25000"/>
                            </a:schemeClr>
                          </a:solidFill>
                          <a:latin typeface="Arial Rounded MT Bold" panose="020F0704030504030204" pitchFamily="34" charset="0"/>
                        </a:rPr>
                        <a:t>5</a:t>
                      </a:r>
                      <a:endParaRPr lang="en-CA" dirty="0">
                        <a:solidFill>
                          <a:schemeClr val="tx2">
                            <a:lumMod val="75000"/>
                            <a:lumOff val="25000"/>
                          </a:schemeClr>
                        </a:solidFill>
                        <a:latin typeface="Arial Rounded MT Bold" panose="020F0704030504030204" pitchFamily="34" charset="0"/>
                      </a:endParaRPr>
                    </a:p>
                  </a:txBody>
                  <a:tcPr/>
                </a:tc>
                <a:tc>
                  <a:txBody>
                    <a:bodyPr/>
                    <a:lstStyle/>
                    <a:p>
                      <a:pPr algn="ctr"/>
                      <a:r>
                        <a:rPr lang="en-CA" dirty="0" smtClean="0">
                          <a:solidFill>
                            <a:schemeClr val="tx2">
                              <a:lumMod val="75000"/>
                              <a:lumOff val="25000"/>
                            </a:schemeClr>
                          </a:solidFill>
                          <a:latin typeface="Arial Rounded MT Bold" panose="020F0704030504030204" pitchFamily="34" charset="0"/>
                        </a:rPr>
                        <a:t>26</a:t>
                      </a:r>
                      <a:endParaRPr lang="en-CA" dirty="0">
                        <a:solidFill>
                          <a:schemeClr val="tx2">
                            <a:lumMod val="75000"/>
                            <a:lumOff val="25000"/>
                          </a:schemeClr>
                        </a:solidFill>
                        <a:latin typeface="Arial Rounded MT Bold" panose="020F0704030504030204" pitchFamily="34" charset="0"/>
                      </a:endParaRPr>
                    </a:p>
                  </a:txBody>
                  <a:tcPr/>
                </a:tc>
              </a:tr>
              <a:tr h="272193">
                <a:tc>
                  <a:txBody>
                    <a:bodyPr/>
                    <a:lstStyle/>
                    <a:p>
                      <a:pPr algn="ctr"/>
                      <a:endParaRPr lang="en-CA" dirty="0">
                        <a:solidFill>
                          <a:schemeClr val="tx2">
                            <a:lumMod val="75000"/>
                            <a:lumOff val="25000"/>
                          </a:schemeClr>
                        </a:solidFill>
                        <a:latin typeface="Arial Rounded MT Bold" panose="020F0704030504030204" pitchFamily="34" charset="0"/>
                      </a:endParaRPr>
                    </a:p>
                  </a:txBody>
                  <a:tcPr/>
                </a:tc>
                <a:tc>
                  <a:txBody>
                    <a:bodyPr/>
                    <a:lstStyle/>
                    <a:p>
                      <a:pPr algn="ctr"/>
                      <a:endParaRPr lang="en-CA" dirty="0">
                        <a:solidFill>
                          <a:schemeClr val="tx2">
                            <a:lumMod val="75000"/>
                            <a:lumOff val="25000"/>
                          </a:schemeClr>
                        </a:solidFill>
                        <a:latin typeface="Arial Rounded MT Bold" panose="020F0704030504030204" pitchFamily="34" charset="0"/>
                      </a:endParaRPr>
                    </a:p>
                  </a:txBody>
                  <a:tcPr/>
                </a:tc>
              </a:tr>
              <a:tr h="331736">
                <a:tc>
                  <a:txBody>
                    <a:bodyPr/>
                    <a:lstStyle/>
                    <a:p>
                      <a:pPr algn="ctr"/>
                      <a:endParaRPr lang="en-CA" dirty="0">
                        <a:solidFill>
                          <a:schemeClr val="tx2">
                            <a:lumMod val="75000"/>
                            <a:lumOff val="25000"/>
                          </a:schemeClr>
                        </a:solidFill>
                      </a:endParaRPr>
                    </a:p>
                  </a:txBody>
                  <a:tcPr/>
                </a:tc>
                <a:tc>
                  <a:txBody>
                    <a:bodyPr/>
                    <a:lstStyle/>
                    <a:p>
                      <a:pPr algn="ctr"/>
                      <a:endParaRPr lang="en-CA" dirty="0">
                        <a:solidFill>
                          <a:schemeClr val="tx2">
                            <a:lumMod val="75000"/>
                            <a:lumOff val="25000"/>
                          </a:schemeClr>
                        </a:solidFill>
                      </a:endParaRPr>
                    </a:p>
                  </a:txBody>
                  <a:tcPr/>
                </a:tc>
              </a:tr>
              <a:tr h="359380">
                <a:tc>
                  <a:txBody>
                    <a:bodyPr/>
                    <a:lstStyle/>
                    <a:p>
                      <a:pPr algn="ctr"/>
                      <a:endParaRPr lang="en-CA" dirty="0">
                        <a:solidFill>
                          <a:schemeClr val="tx2">
                            <a:lumMod val="75000"/>
                            <a:lumOff val="25000"/>
                          </a:schemeClr>
                        </a:solidFill>
                      </a:endParaRPr>
                    </a:p>
                  </a:txBody>
                  <a:tcPr/>
                </a:tc>
                <a:tc>
                  <a:txBody>
                    <a:bodyPr/>
                    <a:lstStyle/>
                    <a:p>
                      <a:pPr algn="ctr"/>
                      <a:endParaRPr lang="en-CA" dirty="0">
                        <a:solidFill>
                          <a:schemeClr val="tx2">
                            <a:lumMod val="75000"/>
                            <a:lumOff val="25000"/>
                          </a:schemeClr>
                        </a:solidFill>
                      </a:endParaRPr>
                    </a:p>
                  </a:txBody>
                  <a:tcPr/>
                </a:tc>
              </a:tr>
              <a:tr h="270067">
                <a:tc>
                  <a:txBody>
                    <a:bodyPr/>
                    <a:lstStyle/>
                    <a:p>
                      <a:pPr algn="ctr"/>
                      <a:endParaRPr lang="en-CA" dirty="0">
                        <a:solidFill>
                          <a:schemeClr val="tx2">
                            <a:lumMod val="75000"/>
                            <a:lumOff val="25000"/>
                          </a:schemeClr>
                        </a:solidFill>
                      </a:endParaRPr>
                    </a:p>
                  </a:txBody>
                  <a:tcPr/>
                </a:tc>
                <a:tc>
                  <a:txBody>
                    <a:bodyPr/>
                    <a:lstStyle/>
                    <a:p>
                      <a:pPr algn="ctr"/>
                      <a:endParaRPr lang="en-CA" dirty="0">
                        <a:solidFill>
                          <a:schemeClr val="tx2">
                            <a:lumMod val="75000"/>
                            <a:lumOff val="25000"/>
                          </a:schemeClr>
                        </a:solidFill>
                      </a:endParaRPr>
                    </a:p>
                  </a:txBody>
                  <a:tcPr/>
                </a:tc>
              </a:tr>
              <a:tr h="380645">
                <a:tc>
                  <a:txBody>
                    <a:bodyPr/>
                    <a:lstStyle/>
                    <a:p>
                      <a:pPr algn="ctr"/>
                      <a:r>
                        <a:rPr lang="en-CA" dirty="0" smtClean="0">
                          <a:solidFill>
                            <a:srgbClr val="FF0000"/>
                          </a:solidFill>
                        </a:rPr>
                        <a:t>Average Class Size</a:t>
                      </a:r>
                      <a:endParaRPr lang="en-CA" dirty="0">
                        <a:solidFill>
                          <a:srgbClr val="FF0000"/>
                        </a:solidFill>
                      </a:endParaRPr>
                    </a:p>
                  </a:txBody>
                  <a:tcPr/>
                </a:tc>
                <a:tc>
                  <a:txBody>
                    <a:bodyPr/>
                    <a:lstStyle/>
                    <a:p>
                      <a:pPr algn="ctr"/>
                      <a:r>
                        <a:rPr lang="en-CA" dirty="0" smtClean="0">
                          <a:solidFill>
                            <a:srgbClr val="FF0000"/>
                          </a:solidFill>
                        </a:rPr>
                        <a:t>17.4</a:t>
                      </a:r>
                      <a:endParaRPr lang="en-CA" dirty="0">
                        <a:solidFill>
                          <a:srgbClr val="FF0000"/>
                        </a:solidFill>
                      </a:endParaRPr>
                    </a:p>
                  </a:txBody>
                  <a:tcPr/>
                </a:tc>
              </a:tr>
            </a:tbl>
          </a:graphicData>
        </a:graphic>
      </p:graphicFrame>
      <p:sp>
        <p:nvSpPr>
          <p:cNvPr id="5" name="Slide Number Placeholder 4"/>
          <p:cNvSpPr>
            <a:spLocks noGrp="1"/>
          </p:cNvSpPr>
          <p:nvPr>
            <p:ph type="sldNum" sz="quarter" idx="12"/>
          </p:nvPr>
        </p:nvSpPr>
        <p:spPr/>
        <p:txBody>
          <a:bodyPr/>
          <a:lstStyle/>
          <a:p>
            <a:fld id="{7F5CE407-6216-4202-80E4-A30DC2F709B2}" type="slidenum">
              <a:rPr lang="en-US" smtClean="0"/>
              <a:pPr/>
              <a:t>17</a:t>
            </a:fld>
            <a:endParaRPr lang="en-US" dirty="0"/>
          </a:p>
        </p:txBody>
      </p:sp>
    </p:spTree>
    <p:extLst>
      <p:ext uri="{BB962C8B-B14F-4D97-AF65-F5344CB8AC3E}">
        <p14:creationId xmlns:p14="http://schemas.microsoft.com/office/powerpoint/2010/main" val="18393197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7999"/>
            <a:ext cx="8042276" cy="227182"/>
          </a:xfrm>
        </p:spPr>
        <p:txBody>
          <a:bodyPr/>
          <a:lstStyle/>
          <a:p>
            <a:r>
              <a:rPr lang="en-US" sz="1200" b="1" dirty="0" smtClean="0">
                <a:solidFill>
                  <a:schemeClr val="tx2">
                    <a:lumMod val="75000"/>
                    <a:lumOff val="25000"/>
                  </a:schemeClr>
                </a:solidFill>
                <a:latin typeface="Arial Rounded MT Bold" pitchFamily="34" charset="0"/>
              </a:rPr>
              <a:t>Townsview School  Comparable Class Sizes 2014-2015</a:t>
            </a:r>
            <a:endParaRPr lang="en-CA" sz="1200" b="1" dirty="0">
              <a:solidFill>
                <a:schemeClr val="tx2">
                  <a:lumMod val="75000"/>
                  <a:lumOff val="25000"/>
                </a:schemeClr>
              </a:solidFill>
              <a:latin typeface="Arial Rounded MT Bold" pitchFamily="34" charset="0"/>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03027850"/>
              </p:ext>
            </p:extLst>
          </p:nvPr>
        </p:nvGraphicFramePr>
        <p:xfrm>
          <a:off x="549275" y="255181"/>
          <a:ext cx="8042276" cy="5997760"/>
        </p:xfrm>
        <a:graphic>
          <a:graphicData uri="http://schemas.openxmlformats.org/drawingml/2006/table">
            <a:tbl>
              <a:tblPr firstRow="1" bandRow="1">
                <a:tableStyleId>{5C22544A-7EE6-4342-B048-85BDC9FD1C3A}</a:tableStyleId>
              </a:tblPr>
              <a:tblGrid>
                <a:gridCol w="4021138"/>
                <a:gridCol w="4021138"/>
              </a:tblGrid>
              <a:tr h="211582">
                <a:tc>
                  <a:txBody>
                    <a:bodyPr/>
                    <a:lstStyle/>
                    <a:p>
                      <a:pPr algn="ctr"/>
                      <a:r>
                        <a:rPr lang="en-US" sz="1100" dirty="0" smtClean="0">
                          <a:latin typeface="Arial Rounded MT Bold" pitchFamily="34" charset="0"/>
                        </a:rPr>
                        <a:t>Class</a:t>
                      </a:r>
                      <a:endParaRPr lang="en-CA" sz="1100" dirty="0">
                        <a:latin typeface="Arial Rounded MT Bold" pitchFamily="34" charset="0"/>
                      </a:endParaRPr>
                    </a:p>
                  </a:txBody>
                  <a:tcPr/>
                </a:tc>
                <a:tc>
                  <a:txBody>
                    <a:bodyPr/>
                    <a:lstStyle/>
                    <a:p>
                      <a:pPr algn="ctr"/>
                      <a:r>
                        <a:rPr lang="en-US" sz="1100" dirty="0" smtClean="0">
                          <a:latin typeface="Arial Rounded MT Bold" pitchFamily="34" charset="0"/>
                        </a:rPr>
                        <a:t>Size</a:t>
                      </a:r>
                      <a:endParaRPr lang="en-CA" sz="1100" dirty="0">
                        <a:latin typeface="Arial Rounded MT Bold" pitchFamily="34" charset="0"/>
                      </a:endParaRPr>
                    </a:p>
                  </a:txBody>
                  <a:tcPr/>
                </a:tc>
              </a:tr>
              <a:tr h="230018">
                <a:tc>
                  <a:txBody>
                    <a:bodyPr/>
                    <a:lstStyle/>
                    <a:p>
                      <a:pPr algn="ctr"/>
                      <a:r>
                        <a:rPr lang="en-CA" sz="1100" dirty="0" smtClean="0">
                          <a:solidFill>
                            <a:schemeClr val="tx2">
                              <a:lumMod val="75000"/>
                              <a:lumOff val="25000"/>
                            </a:schemeClr>
                          </a:solidFill>
                          <a:latin typeface="Arial Rounded MT Bold" pitchFamily="34" charset="0"/>
                        </a:rPr>
                        <a:t>K</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18</a:t>
                      </a:r>
                      <a:endParaRPr lang="en-CA" sz="1100" dirty="0">
                        <a:solidFill>
                          <a:schemeClr val="tx2">
                            <a:lumMod val="75000"/>
                            <a:lumOff val="25000"/>
                          </a:schemeClr>
                        </a:solidFill>
                        <a:latin typeface="Arial Rounded MT Bold" pitchFamily="34" charset="0"/>
                      </a:endParaRPr>
                    </a:p>
                  </a:txBody>
                  <a:tcPr/>
                </a:tc>
              </a:tr>
              <a:tr h="247385">
                <a:tc>
                  <a:txBody>
                    <a:bodyPr/>
                    <a:lstStyle/>
                    <a:p>
                      <a:pPr algn="ctr"/>
                      <a:r>
                        <a:rPr lang="en-CA" sz="1100" dirty="0" smtClean="0">
                          <a:solidFill>
                            <a:schemeClr val="tx2">
                              <a:lumMod val="75000"/>
                              <a:lumOff val="25000"/>
                            </a:schemeClr>
                          </a:solidFill>
                          <a:latin typeface="Arial Rounded MT Bold" pitchFamily="34" charset="0"/>
                        </a:rPr>
                        <a:t>K</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19</a:t>
                      </a:r>
                      <a:endParaRPr lang="en-CA" sz="1100" dirty="0">
                        <a:solidFill>
                          <a:schemeClr val="tx2">
                            <a:lumMod val="75000"/>
                            <a:lumOff val="25000"/>
                          </a:schemeClr>
                        </a:solidFill>
                        <a:latin typeface="Arial Rounded MT Bold" pitchFamily="34" charset="0"/>
                      </a:endParaRPr>
                    </a:p>
                  </a:txBody>
                  <a:tcPr/>
                </a:tc>
              </a:tr>
              <a:tr h="232853">
                <a:tc>
                  <a:txBody>
                    <a:bodyPr/>
                    <a:lstStyle/>
                    <a:p>
                      <a:pPr algn="ctr"/>
                      <a:r>
                        <a:rPr lang="en-CA" sz="1100" dirty="0" smtClean="0">
                          <a:solidFill>
                            <a:schemeClr val="tx2">
                              <a:lumMod val="75000"/>
                              <a:lumOff val="25000"/>
                            </a:schemeClr>
                          </a:solidFill>
                          <a:latin typeface="Arial Rounded MT Bold" pitchFamily="34" charset="0"/>
                        </a:rPr>
                        <a:t>K</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18</a:t>
                      </a:r>
                      <a:endParaRPr lang="en-CA" sz="1100" dirty="0">
                        <a:solidFill>
                          <a:schemeClr val="tx2">
                            <a:lumMod val="75000"/>
                            <a:lumOff val="25000"/>
                          </a:schemeClr>
                        </a:solidFill>
                        <a:latin typeface="Arial Rounded MT Bold" pitchFamily="34" charset="0"/>
                      </a:endParaRPr>
                    </a:p>
                  </a:txBody>
                  <a:tcPr/>
                </a:tc>
              </a:tr>
              <a:tr h="228955">
                <a:tc>
                  <a:txBody>
                    <a:bodyPr/>
                    <a:lstStyle/>
                    <a:p>
                      <a:pPr algn="ctr"/>
                      <a:r>
                        <a:rPr lang="en-CA" sz="1100" dirty="0" smtClean="0">
                          <a:solidFill>
                            <a:schemeClr val="tx2">
                              <a:lumMod val="75000"/>
                              <a:lumOff val="25000"/>
                            </a:schemeClr>
                          </a:solidFill>
                          <a:latin typeface="Arial Rounded MT Bold" pitchFamily="34" charset="0"/>
                        </a:rPr>
                        <a:t>1</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20</a:t>
                      </a:r>
                      <a:endParaRPr lang="en-CA" sz="1100" dirty="0">
                        <a:solidFill>
                          <a:schemeClr val="tx2">
                            <a:lumMod val="75000"/>
                            <a:lumOff val="25000"/>
                          </a:schemeClr>
                        </a:solidFill>
                        <a:latin typeface="Arial Rounded MT Bold" pitchFamily="34" charset="0"/>
                      </a:endParaRPr>
                    </a:p>
                  </a:txBody>
                  <a:tcPr/>
                </a:tc>
              </a:tr>
              <a:tr h="225056">
                <a:tc>
                  <a:txBody>
                    <a:bodyPr/>
                    <a:lstStyle/>
                    <a:p>
                      <a:pPr algn="ctr"/>
                      <a:r>
                        <a:rPr lang="en-CA" sz="1100" dirty="0" smtClean="0">
                          <a:solidFill>
                            <a:schemeClr val="tx2">
                              <a:lumMod val="75000"/>
                              <a:lumOff val="25000"/>
                            </a:schemeClr>
                          </a:solidFill>
                          <a:latin typeface="Arial Rounded MT Bold" pitchFamily="34" charset="0"/>
                        </a:rPr>
                        <a:t>1</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19</a:t>
                      </a:r>
                      <a:endParaRPr lang="en-CA" sz="1100" dirty="0">
                        <a:solidFill>
                          <a:schemeClr val="tx2">
                            <a:lumMod val="75000"/>
                            <a:lumOff val="25000"/>
                          </a:schemeClr>
                        </a:solidFill>
                        <a:latin typeface="Arial Rounded MT Bold" pitchFamily="34" charset="0"/>
                      </a:endParaRPr>
                    </a:p>
                  </a:txBody>
                  <a:tcPr/>
                </a:tc>
              </a:tr>
              <a:tr h="231790">
                <a:tc>
                  <a:txBody>
                    <a:bodyPr/>
                    <a:lstStyle/>
                    <a:p>
                      <a:pPr algn="ctr"/>
                      <a:r>
                        <a:rPr lang="en-CA" sz="1100" dirty="0" smtClean="0">
                          <a:solidFill>
                            <a:schemeClr val="tx2">
                              <a:lumMod val="75000"/>
                              <a:lumOff val="25000"/>
                            </a:schemeClr>
                          </a:solidFill>
                          <a:latin typeface="Arial Rounded MT Bold" pitchFamily="34" charset="0"/>
                        </a:rPr>
                        <a:t>1</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18</a:t>
                      </a:r>
                      <a:endParaRPr lang="en-CA" sz="1100" dirty="0">
                        <a:solidFill>
                          <a:schemeClr val="tx2">
                            <a:lumMod val="75000"/>
                            <a:lumOff val="25000"/>
                          </a:schemeClr>
                        </a:solidFill>
                        <a:latin typeface="Arial Rounded MT Bold" pitchFamily="34" charset="0"/>
                      </a:endParaRPr>
                    </a:p>
                  </a:txBody>
                  <a:tcPr/>
                </a:tc>
              </a:tr>
              <a:tr h="227892">
                <a:tc>
                  <a:txBody>
                    <a:bodyPr/>
                    <a:lstStyle/>
                    <a:p>
                      <a:pPr algn="ctr"/>
                      <a:r>
                        <a:rPr lang="en-CA" sz="1100" dirty="0" smtClean="0">
                          <a:solidFill>
                            <a:schemeClr val="tx2">
                              <a:lumMod val="75000"/>
                              <a:lumOff val="25000"/>
                            </a:schemeClr>
                          </a:solidFill>
                          <a:latin typeface="Arial Rounded MT Bold" pitchFamily="34" charset="0"/>
                        </a:rPr>
                        <a:t>1/2</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16</a:t>
                      </a:r>
                      <a:endParaRPr lang="en-CA" sz="1100" dirty="0">
                        <a:solidFill>
                          <a:schemeClr val="tx2">
                            <a:lumMod val="75000"/>
                            <a:lumOff val="25000"/>
                          </a:schemeClr>
                        </a:solidFill>
                        <a:latin typeface="Arial Rounded MT Bold" pitchFamily="34" charset="0"/>
                      </a:endParaRPr>
                    </a:p>
                  </a:txBody>
                  <a:tcPr/>
                </a:tc>
              </a:tr>
              <a:tr h="213360">
                <a:tc>
                  <a:txBody>
                    <a:bodyPr/>
                    <a:lstStyle/>
                    <a:p>
                      <a:pPr algn="ctr"/>
                      <a:r>
                        <a:rPr lang="en-CA" sz="1100" dirty="0" smtClean="0">
                          <a:solidFill>
                            <a:schemeClr val="tx2">
                              <a:lumMod val="75000"/>
                              <a:lumOff val="25000"/>
                            </a:schemeClr>
                          </a:solidFill>
                          <a:latin typeface="Arial Rounded MT Bold" pitchFamily="34" charset="0"/>
                        </a:rPr>
                        <a:t>2</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17</a:t>
                      </a:r>
                      <a:endParaRPr lang="en-CA" sz="1100" dirty="0">
                        <a:solidFill>
                          <a:schemeClr val="tx2">
                            <a:lumMod val="75000"/>
                            <a:lumOff val="25000"/>
                          </a:schemeClr>
                        </a:solidFill>
                        <a:latin typeface="Arial Rounded MT Bold" pitchFamily="34" charset="0"/>
                      </a:endParaRPr>
                    </a:p>
                  </a:txBody>
                  <a:tcPr/>
                </a:tc>
              </a:tr>
              <a:tr h="230727">
                <a:tc>
                  <a:txBody>
                    <a:bodyPr/>
                    <a:lstStyle/>
                    <a:p>
                      <a:pPr algn="ctr"/>
                      <a:r>
                        <a:rPr lang="en-CA" sz="1100" dirty="0" smtClean="0">
                          <a:solidFill>
                            <a:schemeClr val="tx2">
                              <a:lumMod val="75000"/>
                              <a:lumOff val="25000"/>
                            </a:schemeClr>
                          </a:solidFill>
                          <a:latin typeface="Arial Rounded MT Bold" pitchFamily="34" charset="0"/>
                        </a:rPr>
                        <a:t>2</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18</a:t>
                      </a:r>
                      <a:endParaRPr lang="en-CA" sz="1100" dirty="0">
                        <a:solidFill>
                          <a:schemeClr val="tx2">
                            <a:lumMod val="75000"/>
                            <a:lumOff val="25000"/>
                          </a:schemeClr>
                        </a:solidFill>
                        <a:latin typeface="Arial Rounded MT Bold" pitchFamily="34" charset="0"/>
                      </a:endParaRPr>
                    </a:p>
                  </a:txBody>
                  <a:tcPr/>
                </a:tc>
              </a:tr>
              <a:tr h="216196">
                <a:tc>
                  <a:txBody>
                    <a:bodyPr/>
                    <a:lstStyle/>
                    <a:p>
                      <a:pPr algn="ctr"/>
                      <a:r>
                        <a:rPr lang="en-CA" sz="1100" dirty="0" smtClean="0">
                          <a:solidFill>
                            <a:schemeClr val="tx2">
                              <a:lumMod val="75000"/>
                              <a:lumOff val="25000"/>
                            </a:schemeClr>
                          </a:solidFill>
                          <a:latin typeface="Arial Rounded MT Bold" pitchFamily="34" charset="0"/>
                        </a:rPr>
                        <a:t>2</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20</a:t>
                      </a:r>
                      <a:endParaRPr lang="en-CA" sz="1100" dirty="0">
                        <a:solidFill>
                          <a:schemeClr val="tx2">
                            <a:lumMod val="75000"/>
                            <a:lumOff val="25000"/>
                          </a:schemeClr>
                        </a:solidFill>
                        <a:latin typeface="Arial Rounded MT Bold" pitchFamily="34" charset="0"/>
                      </a:endParaRPr>
                    </a:p>
                  </a:txBody>
                  <a:tcPr/>
                </a:tc>
              </a:tr>
              <a:tr h="233562">
                <a:tc>
                  <a:txBody>
                    <a:bodyPr/>
                    <a:lstStyle/>
                    <a:p>
                      <a:pPr algn="ctr"/>
                      <a:r>
                        <a:rPr lang="en-CA" sz="1100" dirty="0" smtClean="0">
                          <a:solidFill>
                            <a:schemeClr val="tx2">
                              <a:lumMod val="75000"/>
                              <a:lumOff val="25000"/>
                            </a:schemeClr>
                          </a:solidFill>
                          <a:latin typeface="Arial Rounded MT Bold" pitchFamily="34" charset="0"/>
                        </a:rPr>
                        <a:t>2</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19</a:t>
                      </a:r>
                      <a:endParaRPr lang="en-CA" sz="1100" dirty="0">
                        <a:solidFill>
                          <a:schemeClr val="tx2">
                            <a:lumMod val="75000"/>
                            <a:lumOff val="25000"/>
                          </a:schemeClr>
                        </a:solidFill>
                        <a:latin typeface="Arial Rounded MT Bold" pitchFamily="34" charset="0"/>
                      </a:endParaRPr>
                    </a:p>
                  </a:txBody>
                  <a:tcPr/>
                </a:tc>
              </a:tr>
              <a:tr h="229664">
                <a:tc>
                  <a:txBody>
                    <a:bodyPr/>
                    <a:lstStyle/>
                    <a:p>
                      <a:pPr algn="ctr"/>
                      <a:r>
                        <a:rPr lang="en-CA" sz="1100" dirty="0" smtClean="0">
                          <a:solidFill>
                            <a:schemeClr val="tx2">
                              <a:lumMod val="75000"/>
                              <a:lumOff val="25000"/>
                            </a:schemeClr>
                          </a:solidFill>
                          <a:latin typeface="Arial Rounded MT Bold" pitchFamily="34" charset="0"/>
                        </a:rPr>
                        <a:t>3 Prime</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22</a:t>
                      </a:r>
                      <a:endParaRPr lang="en-CA" sz="1100" dirty="0">
                        <a:solidFill>
                          <a:schemeClr val="tx2">
                            <a:lumMod val="75000"/>
                            <a:lumOff val="25000"/>
                          </a:schemeClr>
                        </a:solidFill>
                        <a:latin typeface="Arial Rounded MT Bold" pitchFamily="34" charset="0"/>
                      </a:endParaRPr>
                    </a:p>
                  </a:txBody>
                  <a:tcPr/>
                </a:tc>
              </a:tr>
              <a:tr h="193867">
                <a:tc>
                  <a:txBody>
                    <a:bodyPr/>
                    <a:lstStyle/>
                    <a:p>
                      <a:pPr algn="ctr"/>
                      <a:r>
                        <a:rPr lang="en-CA" sz="1100" dirty="0" smtClean="0">
                          <a:solidFill>
                            <a:schemeClr val="tx2">
                              <a:lumMod val="75000"/>
                              <a:lumOff val="25000"/>
                            </a:schemeClr>
                          </a:solidFill>
                          <a:latin typeface="Arial Rounded MT Bold" pitchFamily="34" charset="0"/>
                        </a:rPr>
                        <a:t>3</a:t>
                      </a:r>
                      <a:r>
                        <a:rPr lang="en-CA" sz="1100" baseline="0" dirty="0" smtClean="0">
                          <a:solidFill>
                            <a:schemeClr val="tx2">
                              <a:lumMod val="75000"/>
                              <a:lumOff val="25000"/>
                            </a:schemeClr>
                          </a:solidFill>
                          <a:latin typeface="Arial Rounded MT Bold" pitchFamily="34" charset="0"/>
                        </a:rPr>
                        <a:t> / 4 </a:t>
                      </a:r>
                      <a:r>
                        <a:rPr lang="en-CA" sz="1100" dirty="0" smtClean="0">
                          <a:solidFill>
                            <a:schemeClr val="tx2">
                              <a:lumMod val="75000"/>
                              <a:lumOff val="25000"/>
                            </a:schemeClr>
                          </a:solidFill>
                          <a:latin typeface="Arial Rounded MT Bold" pitchFamily="34" charset="0"/>
                        </a:rPr>
                        <a:t> Prime</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20</a:t>
                      </a:r>
                      <a:endParaRPr lang="en-CA" sz="1100" dirty="0">
                        <a:solidFill>
                          <a:schemeClr val="tx2">
                            <a:lumMod val="75000"/>
                            <a:lumOff val="25000"/>
                          </a:schemeClr>
                        </a:solidFill>
                        <a:latin typeface="Arial Rounded MT Bold" pitchFamily="34" charset="0"/>
                      </a:endParaRPr>
                    </a:p>
                  </a:txBody>
                  <a:tcPr/>
                </a:tc>
              </a:tr>
              <a:tr h="221866">
                <a:tc>
                  <a:txBody>
                    <a:bodyPr/>
                    <a:lstStyle/>
                    <a:p>
                      <a:pPr algn="ctr"/>
                      <a:r>
                        <a:rPr lang="en-CA" sz="1100" dirty="0" smtClean="0">
                          <a:solidFill>
                            <a:schemeClr val="tx2">
                              <a:lumMod val="75000"/>
                              <a:lumOff val="25000"/>
                            </a:schemeClr>
                          </a:solidFill>
                          <a:latin typeface="Arial Rounded MT Bold" pitchFamily="34" charset="0"/>
                        </a:rPr>
                        <a:t>3 Early 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15</a:t>
                      </a:r>
                      <a:endParaRPr lang="en-CA" sz="1100" dirty="0">
                        <a:solidFill>
                          <a:schemeClr val="tx2">
                            <a:lumMod val="75000"/>
                            <a:lumOff val="25000"/>
                          </a:schemeClr>
                        </a:solidFill>
                        <a:latin typeface="Arial Rounded MT Bold" pitchFamily="34" charset="0"/>
                      </a:endParaRPr>
                    </a:p>
                  </a:txBody>
                  <a:tcPr/>
                </a:tc>
              </a:tr>
              <a:tr h="228600">
                <a:tc>
                  <a:txBody>
                    <a:bodyPr/>
                    <a:lstStyle/>
                    <a:p>
                      <a:pPr algn="ctr"/>
                      <a:r>
                        <a:rPr lang="en-CA" sz="1100" dirty="0" smtClean="0">
                          <a:solidFill>
                            <a:schemeClr val="tx2">
                              <a:lumMod val="75000"/>
                              <a:lumOff val="25000"/>
                            </a:schemeClr>
                          </a:solidFill>
                          <a:latin typeface="Arial Rounded MT Bold" pitchFamily="34" charset="0"/>
                        </a:rPr>
                        <a:t>3 Early 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15</a:t>
                      </a:r>
                      <a:endParaRPr lang="en-CA" sz="1100" dirty="0">
                        <a:solidFill>
                          <a:schemeClr val="tx2">
                            <a:lumMod val="75000"/>
                            <a:lumOff val="25000"/>
                          </a:schemeClr>
                        </a:solidFill>
                        <a:latin typeface="Arial Rounded MT Bold" pitchFamily="34" charset="0"/>
                      </a:endParaRPr>
                    </a:p>
                  </a:txBody>
                  <a:tcPr/>
                </a:tc>
              </a:tr>
              <a:tr h="224702">
                <a:tc>
                  <a:txBody>
                    <a:bodyPr/>
                    <a:lstStyle/>
                    <a:p>
                      <a:pPr algn="ctr"/>
                      <a:r>
                        <a:rPr lang="en-CA" sz="1100" dirty="0" smtClean="0">
                          <a:solidFill>
                            <a:schemeClr val="tx2">
                              <a:lumMod val="75000"/>
                              <a:lumOff val="25000"/>
                            </a:schemeClr>
                          </a:solidFill>
                          <a:latin typeface="Arial Rounded MT Bold" pitchFamily="34" charset="0"/>
                        </a:rPr>
                        <a:t>4 Prime</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21</a:t>
                      </a:r>
                      <a:endParaRPr lang="en-CA" sz="1100" dirty="0">
                        <a:solidFill>
                          <a:schemeClr val="tx2">
                            <a:lumMod val="75000"/>
                            <a:lumOff val="25000"/>
                          </a:schemeClr>
                        </a:solidFill>
                        <a:latin typeface="Arial Rounded MT Bold" pitchFamily="34" charset="0"/>
                      </a:endParaRPr>
                    </a:p>
                  </a:txBody>
                  <a:tcPr/>
                </a:tc>
              </a:tr>
              <a:tr h="252701">
                <a:tc>
                  <a:txBody>
                    <a:bodyPr/>
                    <a:lstStyle/>
                    <a:p>
                      <a:pPr algn="ctr"/>
                      <a:r>
                        <a:rPr lang="en-CA" sz="1100" dirty="0" smtClean="0">
                          <a:solidFill>
                            <a:schemeClr val="tx2">
                              <a:lumMod val="75000"/>
                              <a:lumOff val="25000"/>
                            </a:schemeClr>
                          </a:solidFill>
                          <a:latin typeface="Arial Rounded MT Bold" pitchFamily="34" charset="0"/>
                        </a:rPr>
                        <a:t>4 Early 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24</a:t>
                      </a:r>
                      <a:endParaRPr lang="en-CA" sz="1100" dirty="0">
                        <a:solidFill>
                          <a:schemeClr val="tx2">
                            <a:lumMod val="75000"/>
                            <a:lumOff val="25000"/>
                          </a:schemeClr>
                        </a:solidFill>
                        <a:latin typeface="Arial Rounded MT Bold" pitchFamily="34" charset="0"/>
                      </a:endParaRPr>
                    </a:p>
                  </a:txBody>
                  <a:tcPr/>
                </a:tc>
              </a:tr>
              <a:tr h="216905">
                <a:tc>
                  <a:txBody>
                    <a:bodyPr/>
                    <a:lstStyle/>
                    <a:p>
                      <a:pPr algn="ctr"/>
                      <a:r>
                        <a:rPr lang="en-CA" sz="1100" dirty="0" smtClean="0">
                          <a:solidFill>
                            <a:schemeClr val="tx2">
                              <a:lumMod val="75000"/>
                              <a:lumOff val="25000"/>
                            </a:schemeClr>
                          </a:solidFill>
                          <a:latin typeface="Arial Rounded MT Bold" pitchFamily="34" charset="0"/>
                        </a:rPr>
                        <a:t>5 Prime</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19</a:t>
                      </a:r>
                      <a:endParaRPr lang="en-CA" sz="1100" dirty="0">
                        <a:solidFill>
                          <a:schemeClr val="tx2">
                            <a:lumMod val="75000"/>
                            <a:lumOff val="25000"/>
                          </a:schemeClr>
                        </a:solidFill>
                        <a:latin typeface="Arial Rounded MT Bold" pitchFamily="34" charset="0"/>
                      </a:endParaRPr>
                    </a:p>
                  </a:txBody>
                  <a:tcPr/>
                </a:tc>
              </a:tr>
              <a:tr h="202373">
                <a:tc>
                  <a:txBody>
                    <a:bodyPr/>
                    <a:lstStyle/>
                    <a:p>
                      <a:pPr algn="ctr"/>
                      <a:r>
                        <a:rPr lang="en-CA" sz="1100" dirty="0" smtClean="0">
                          <a:solidFill>
                            <a:schemeClr val="tx2">
                              <a:lumMod val="75000"/>
                              <a:lumOff val="25000"/>
                            </a:schemeClr>
                          </a:solidFill>
                          <a:latin typeface="Arial Rounded MT Bold" pitchFamily="34" charset="0"/>
                        </a:rPr>
                        <a:t>5 Prime</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19</a:t>
                      </a:r>
                      <a:endParaRPr lang="en-CA" sz="1100" dirty="0">
                        <a:solidFill>
                          <a:schemeClr val="tx2">
                            <a:lumMod val="75000"/>
                            <a:lumOff val="25000"/>
                          </a:schemeClr>
                        </a:solidFill>
                        <a:latin typeface="Arial Rounded MT Bold" pitchFamily="34" charset="0"/>
                      </a:endParaRPr>
                    </a:p>
                  </a:txBody>
                  <a:tcPr/>
                </a:tc>
              </a:tr>
              <a:tr h="219740">
                <a:tc>
                  <a:txBody>
                    <a:bodyPr/>
                    <a:lstStyle/>
                    <a:p>
                      <a:pPr algn="ctr"/>
                      <a:r>
                        <a:rPr lang="en-CA" sz="1100" dirty="0" smtClean="0">
                          <a:solidFill>
                            <a:schemeClr val="tx2">
                              <a:lumMod val="75000"/>
                              <a:lumOff val="25000"/>
                            </a:schemeClr>
                          </a:solidFill>
                          <a:latin typeface="Arial Rounded MT Bold" pitchFamily="34" charset="0"/>
                        </a:rPr>
                        <a:t>5 Early 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18</a:t>
                      </a:r>
                      <a:endParaRPr lang="en-CA" sz="1100" dirty="0">
                        <a:solidFill>
                          <a:schemeClr val="tx2">
                            <a:lumMod val="75000"/>
                            <a:lumOff val="25000"/>
                          </a:schemeClr>
                        </a:solidFill>
                        <a:latin typeface="Arial Rounded MT Bold" pitchFamily="34" charset="0"/>
                      </a:endParaRPr>
                    </a:p>
                  </a:txBody>
                  <a:tcPr/>
                </a:tc>
              </a:tr>
              <a:tr h="226474">
                <a:tc>
                  <a:txBody>
                    <a:bodyPr/>
                    <a:lstStyle/>
                    <a:p>
                      <a:pPr algn="ctr"/>
                      <a:r>
                        <a:rPr lang="en-CA" sz="1100" dirty="0" smtClean="0">
                          <a:solidFill>
                            <a:schemeClr val="tx2">
                              <a:lumMod val="75000"/>
                              <a:lumOff val="25000"/>
                            </a:schemeClr>
                          </a:solidFill>
                          <a:latin typeface="Arial Rounded MT Bold" pitchFamily="34" charset="0"/>
                        </a:rPr>
                        <a:t>5 Early FI</a:t>
                      </a:r>
                      <a:endParaRPr lang="en-CA" sz="1100" dirty="0">
                        <a:solidFill>
                          <a:schemeClr val="tx2">
                            <a:lumMod val="75000"/>
                            <a:lumOff val="25000"/>
                          </a:schemeClr>
                        </a:solidFill>
                        <a:latin typeface="Arial Rounded MT Bold" pitchFamily="34" charset="0"/>
                      </a:endParaRPr>
                    </a:p>
                  </a:txBody>
                  <a:tcPr/>
                </a:tc>
                <a:tc>
                  <a:txBody>
                    <a:bodyPr/>
                    <a:lstStyle/>
                    <a:p>
                      <a:pPr algn="ctr"/>
                      <a:r>
                        <a:rPr lang="en-CA" sz="1100" dirty="0" smtClean="0">
                          <a:solidFill>
                            <a:schemeClr val="tx2">
                              <a:lumMod val="75000"/>
                              <a:lumOff val="25000"/>
                            </a:schemeClr>
                          </a:solidFill>
                          <a:latin typeface="Arial Rounded MT Bold" pitchFamily="34" charset="0"/>
                        </a:rPr>
                        <a:t>19</a:t>
                      </a:r>
                      <a:endParaRPr lang="en-CA" sz="1100" dirty="0">
                        <a:solidFill>
                          <a:schemeClr val="tx2">
                            <a:lumMod val="75000"/>
                            <a:lumOff val="25000"/>
                          </a:schemeClr>
                        </a:solidFill>
                        <a:latin typeface="Arial Rounded MT Bold" pitchFamily="34" charset="0"/>
                      </a:endParaRPr>
                    </a:p>
                  </a:txBody>
                  <a:tcPr/>
                </a:tc>
              </a:tr>
              <a:tr h="298000">
                <a:tc>
                  <a:txBody>
                    <a:bodyPr/>
                    <a:lstStyle/>
                    <a:p>
                      <a:pPr algn="ctr"/>
                      <a:r>
                        <a:rPr lang="en-CA" sz="1100" dirty="0" smtClean="0">
                          <a:solidFill>
                            <a:srgbClr val="FF0000"/>
                          </a:solidFill>
                          <a:latin typeface="Arial Rounded MT Bold" pitchFamily="34" charset="0"/>
                        </a:rPr>
                        <a:t>Average Class Size</a:t>
                      </a:r>
                      <a:endParaRPr lang="en-CA" sz="1100" dirty="0">
                        <a:solidFill>
                          <a:srgbClr val="FF0000"/>
                        </a:solidFill>
                        <a:latin typeface="Arial Rounded MT Bold" pitchFamily="34" charset="0"/>
                      </a:endParaRPr>
                    </a:p>
                  </a:txBody>
                  <a:tcPr/>
                </a:tc>
                <a:tc>
                  <a:txBody>
                    <a:bodyPr/>
                    <a:lstStyle/>
                    <a:p>
                      <a:pPr algn="ctr"/>
                      <a:r>
                        <a:rPr lang="en-CA" sz="1100" dirty="0" smtClean="0">
                          <a:solidFill>
                            <a:srgbClr val="FF0000"/>
                          </a:solidFill>
                          <a:latin typeface="Arial Rounded MT Bold" pitchFamily="34" charset="0"/>
                        </a:rPr>
                        <a:t>18.8</a:t>
                      </a:r>
                      <a:endParaRPr lang="en-CA" sz="1100" dirty="0">
                        <a:solidFill>
                          <a:srgbClr val="FF0000"/>
                        </a:solidFill>
                        <a:latin typeface="Arial Rounded MT Bold" pitchFamily="34" charset="0"/>
                      </a:endParaRPr>
                    </a:p>
                  </a:txBody>
                  <a:tcPr/>
                </a:tc>
              </a:tr>
            </a:tbl>
          </a:graphicData>
        </a:graphic>
      </p:graphicFrame>
      <p:sp>
        <p:nvSpPr>
          <p:cNvPr id="5" name="Slide Number Placeholder 4"/>
          <p:cNvSpPr>
            <a:spLocks noGrp="1"/>
          </p:cNvSpPr>
          <p:nvPr>
            <p:ph type="sldNum" sz="quarter" idx="12"/>
          </p:nvPr>
        </p:nvSpPr>
        <p:spPr/>
        <p:txBody>
          <a:bodyPr/>
          <a:lstStyle/>
          <a:p>
            <a:fld id="{7F5CE407-6216-4202-80E4-A30DC2F709B2}" type="slidenum">
              <a:rPr lang="en-US" smtClean="0"/>
              <a:pPr/>
              <a:t>18</a:t>
            </a:fld>
            <a:endParaRPr lang="en-US" dirty="0"/>
          </a:p>
        </p:txBody>
      </p:sp>
    </p:spTree>
    <p:extLst>
      <p:ext uri="{BB962C8B-B14F-4D97-AF65-F5344CB8AC3E}">
        <p14:creationId xmlns:p14="http://schemas.microsoft.com/office/powerpoint/2010/main" val="42295083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59488"/>
            <a:ext cx="8042276" cy="1104290"/>
          </a:xfrm>
        </p:spPr>
        <p:txBody>
          <a:bodyPr/>
          <a:lstStyle/>
          <a:p>
            <a:r>
              <a:rPr lang="en-US" sz="4800" b="1" dirty="0">
                <a:solidFill>
                  <a:schemeClr val="tx2">
                    <a:lumMod val="75000"/>
                    <a:lumOff val="25000"/>
                  </a:schemeClr>
                </a:solidFill>
                <a:latin typeface="Arial Rounded MT Bold" pitchFamily="34" charset="0"/>
              </a:rPr>
              <a:t>Other Staff</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Autofit/>
          </a:bodyPr>
          <a:lstStyle/>
          <a:p>
            <a:r>
              <a:rPr lang="en-US" sz="3600" dirty="0" smtClean="0">
                <a:solidFill>
                  <a:schemeClr val="tx2">
                    <a:lumMod val="75000"/>
                    <a:lumOff val="25000"/>
                  </a:schemeClr>
                </a:solidFill>
                <a:latin typeface="Times New Roman" pitchFamily="18" charset="0"/>
                <a:cs typeface="Times New Roman" pitchFamily="18" charset="0"/>
              </a:rPr>
              <a:t>4.0 </a:t>
            </a:r>
            <a:r>
              <a:rPr lang="en-US" sz="3600" dirty="0">
                <a:solidFill>
                  <a:schemeClr val="tx2">
                    <a:lumMod val="75000"/>
                    <a:lumOff val="25000"/>
                  </a:schemeClr>
                </a:solidFill>
                <a:latin typeface="Times New Roman" pitchFamily="18" charset="0"/>
                <a:cs typeface="Times New Roman" pitchFamily="18" charset="0"/>
              </a:rPr>
              <a:t>- Educational Assistants</a:t>
            </a:r>
          </a:p>
          <a:p>
            <a:r>
              <a:rPr lang="en-US" sz="3600" dirty="0">
                <a:solidFill>
                  <a:schemeClr val="tx2">
                    <a:lumMod val="75000"/>
                    <a:lumOff val="25000"/>
                  </a:schemeClr>
                </a:solidFill>
                <a:latin typeface="Times New Roman" pitchFamily="18" charset="0"/>
                <a:cs typeface="Times New Roman" pitchFamily="18" charset="0"/>
              </a:rPr>
              <a:t>Administrative Assistant:  36 ¼  hours a week</a:t>
            </a:r>
          </a:p>
          <a:p>
            <a:r>
              <a:rPr lang="en-US" sz="3600" dirty="0">
                <a:solidFill>
                  <a:schemeClr val="tx2">
                    <a:lumMod val="75000"/>
                    <a:lumOff val="25000"/>
                  </a:schemeClr>
                </a:solidFill>
                <a:latin typeface="Times New Roman" pitchFamily="18" charset="0"/>
                <a:cs typeface="Times New Roman" pitchFamily="18" charset="0"/>
              </a:rPr>
              <a:t>Library Assistant:  </a:t>
            </a:r>
            <a:r>
              <a:rPr lang="en-US" sz="3600" dirty="0" smtClean="0">
                <a:solidFill>
                  <a:schemeClr val="tx2">
                    <a:lumMod val="75000"/>
                    <a:lumOff val="25000"/>
                  </a:schemeClr>
                </a:solidFill>
                <a:latin typeface="Times New Roman" pitchFamily="18" charset="0"/>
                <a:cs typeface="Times New Roman" pitchFamily="18" charset="0"/>
              </a:rPr>
              <a:t>6.5 </a:t>
            </a:r>
            <a:r>
              <a:rPr lang="en-US" sz="3600" dirty="0">
                <a:solidFill>
                  <a:schemeClr val="tx2">
                    <a:lumMod val="75000"/>
                    <a:lumOff val="25000"/>
                  </a:schemeClr>
                </a:solidFill>
                <a:latin typeface="Times New Roman" pitchFamily="18" charset="0"/>
                <a:cs typeface="Times New Roman" pitchFamily="18" charset="0"/>
              </a:rPr>
              <a:t>hours a week</a:t>
            </a:r>
          </a:p>
          <a:p>
            <a:r>
              <a:rPr lang="en-US" sz="3600" dirty="0">
                <a:solidFill>
                  <a:schemeClr val="tx2">
                    <a:lumMod val="75000"/>
                    <a:lumOff val="25000"/>
                  </a:schemeClr>
                </a:solidFill>
                <a:latin typeface="Times New Roman" pitchFamily="18" charset="0"/>
                <a:cs typeface="Times New Roman" pitchFamily="18" charset="0"/>
              </a:rPr>
              <a:t>Custodian II:  40 hours per week</a:t>
            </a:r>
          </a:p>
          <a:p>
            <a:r>
              <a:rPr lang="fr-CA" sz="3600" dirty="0" err="1">
                <a:solidFill>
                  <a:schemeClr val="tx2">
                    <a:lumMod val="75000"/>
                    <a:lumOff val="25000"/>
                  </a:schemeClr>
                </a:solidFill>
                <a:latin typeface="Times New Roman" pitchFamily="18" charset="0"/>
                <a:cs typeface="Times New Roman" pitchFamily="18" charset="0"/>
              </a:rPr>
              <a:t>Custodian</a:t>
            </a:r>
            <a:r>
              <a:rPr lang="fr-CA" sz="3600" dirty="0">
                <a:solidFill>
                  <a:schemeClr val="tx2">
                    <a:lumMod val="75000"/>
                    <a:lumOff val="25000"/>
                  </a:schemeClr>
                </a:solidFill>
                <a:latin typeface="Times New Roman" pitchFamily="18" charset="0"/>
                <a:cs typeface="Times New Roman" pitchFamily="18" charset="0"/>
              </a:rPr>
              <a:t> I:  </a:t>
            </a:r>
            <a:r>
              <a:rPr lang="fr-CA" sz="3600" dirty="0" smtClean="0">
                <a:solidFill>
                  <a:schemeClr val="tx2">
                    <a:lumMod val="75000"/>
                    <a:lumOff val="25000"/>
                  </a:schemeClr>
                </a:solidFill>
                <a:latin typeface="Times New Roman" pitchFamily="18" charset="0"/>
                <a:cs typeface="Times New Roman" pitchFamily="18" charset="0"/>
              </a:rPr>
              <a:t>8 </a:t>
            </a:r>
            <a:r>
              <a:rPr lang="fr-CA" sz="3600" dirty="0" err="1">
                <a:solidFill>
                  <a:schemeClr val="tx2">
                    <a:lumMod val="75000"/>
                    <a:lumOff val="25000"/>
                  </a:schemeClr>
                </a:solidFill>
                <a:latin typeface="Times New Roman" pitchFamily="18" charset="0"/>
                <a:cs typeface="Times New Roman" pitchFamily="18" charset="0"/>
              </a:rPr>
              <a:t>hours</a:t>
            </a:r>
            <a:r>
              <a:rPr lang="fr-CA" sz="3600" dirty="0">
                <a:solidFill>
                  <a:schemeClr val="tx2">
                    <a:lumMod val="75000"/>
                    <a:lumOff val="25000"/>
                  </a:schemeClr>
                </a:solidFill>
                <a:latin typeface="Times New Roman" pitchFamily="18" charset="0"/>
                <a:cs typeface="Times New Roman" pitchFamily="18" charset="0"/>
              </a:rPr>
              <a:t> per </a:t>
            </a:r>
            <a:r>
              <a:rPr lang="fr-CA" sz="3600" dirty="0" err="1">
                <a:solidFill>
                  <a:schemeClr val="tx2">
                    <a:lumMod val="75000"/>
                    <a:lumOff val="25000"/>
                  </a:schemeClr>
                </a:solidFill>
                <a:latin typeface="Times New Roman" pitchFamily="18" charset="0"/>
                <a:cs typeface="Times New Roman" pitchFamily="18" charset="0"/>
              </a:rPr>
              <a:t>week</a:t>
            </a:r>
            <a:endParaRPr lang="en-US" sz="3600" dirty="0">
              <a:solidFill>
                <a:schemeClr val="tx2">
                  <a:lumMod val="75000"/>
                  <a:lumOff val="25000"/>
                </a:schemeClr>
              </a:solidFill>
              <a:latin typeface="Times New Roman" pitchFamily="18" charset="0"/>
              <a:cs typeface="Times New Roman" pitchFamily="18" charset="0"/>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pPr/>
              <a:t>19</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305996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87927"/>
            <a:ext cx="8042276" cy="862641"/>
          </a:xfrm>
        </p:spPr>
        <p:txBody>
          <a:bodyPr/>
          <a:lstStyle/>
          <a:p>
            <a:r>
              <a:rPr lang="en-US" sz="4000" b="1" dirty="0" smtClean="0">
                <a:solidFill>
                  <a:schemeClr val="tx2">
                    <a:lumMod val="75000"/>
                    <a:lumOff val="25000"/>
                  </a:schemeClr>
                </a:solidFill>
                <a:latin typeface="Arial Rounded MT Bold" pitchFamily="34" charset="0"/>
              </a:rPr>
              <a:t>Public Meeting #1 Agenda</a:t>
            </a:r>
            <a:endParaRPr lang="en-US" sz="4000"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a:bodyPr>
          <a:lstStyle/>
          <a:p>
            <a:r>
              <a:rPr lang="en-US" dirty="0" smtClean="0">
                <a:solidFill>
                  <a:schemeClr val="tx2">
                    <a:lumMod val="75000"/>
                    <a:lumOff val="25000"/>
                  </a:schemeClr>
                </a:solidFill>
                <a:latin typeface="Arial Rounded MT Bold" pitchFamily="34" charset="0"/>
              </a:rPr>
              <a:t>Introductions</a:t>
            </a:r>
          </a:p>
          <a:p>
            <a:r>
              <a:rPr lang="en-US" dirty="0" smtClean="0">
                <a:solidFill>
                  <a:schemeClr val="tx2">
                    <a:lumMod val="75000"/>
                    <a:lumOff val="25000"/>
                  </a:schemeClr>
                </a:solidFill>
                <a:latin typeface="Arial Rounded MT Bold" pitchFamily="34" charset="0"/>
              </a:rPr>
              <a:t>Review of Provincial Policy 409  Multi–Year School Infrastructure Planning</a:t>
            </a:r>
          </a:p>
          <a:p>
            <a:r>
              <a:rPr lang="en-US" dirty="0" smtClean="0">
                <a:solidFill>
                  <a:schemeClr val="tx2">
                    <a:lumMod val="75000"/>
                    <a:lumOff val="25000"/>
                  </a:schemeClr>
                </a:solidFill>
                <a:latin typeface="Arial Rounded MT Bold" pitchFamily="34" charset="0"/>
              </a:rPr>
              <a:t>Presentation of Facts – Bath Elementary School</a:t>
            </a:r>
          </a:p>
          <a:p>
            <a:r>
              <a:rPr lang="en-US" dirty="0" smtClean="0">
                <a:solidFill>
                  <a:schemeClr val="tx2">
                    <a:lumMod val="75000"/>
                    <a:lumOff val="25000"/>
                  </a:schemeClr>
                </a:solidFill>
                <a:latin typeface="Arial Rounded MT Bold" pitchFamily="34" charset="0"/>
              </a:rPr>
              <a:t>Question and Answer</a:t>
            </a:r>
          </a:p>
          <a:p>
            <a:r>
              <a:rPr lang="en-US" dirty="0" smtClean="0">
                <a:solidFill>
                  <a:schemeClr val="tx2">
                    <a:lumMod val="75000"/>
                    <a:lumOff val="25000"/>
                  </a:schemeClr>
                </a:solidFill>
                <a:latin typeface="Arial Rounded MT Bold" pitchFamily="34" charset="0"/>
              </a:rPr>
              <a:t>What’s Next?</a:t>
            </a:r>
          </a:p>
          <a:p>
            <a:pPr lvl="1"/>
            <a:r>
              <a:rPr lang="en-US" dirty="0" smtClean="0">
                <a:solidFill>
                  <a:schemeClr val="tx2">
                    <a:lumMod val="75000"/>
                    <a:lumOff val="25000"/>
                  </a:schemeClr>
                </a:solidFill>
                <a:latin typeface="Arial Rounded MT Bold" pitchFamily="34" charset="0"/>
              </a:rPr>
              <a:t>Online Resources and Feedback</a:t>
            </a:r>
          </a:p>
          <a:p>
            <a:pPr lvl="1"/>
            <a:r>
              <a:rPr lang="en-US" dirty="0" smtClean="0">
                <a:solidFill>
                  <a:schemeClr val="tx2">
                    <a:lumMod val="75000"/>
                    <a:lumOff val="25000"/>
                  </a:schemeClr>
                </a:solidFill>
                <a:latin typeface="Arial Rounded MT Bold" pitchFamily="34" charset="0"/>
              </a:rPr>
              <a:t>Next Meetings</a:t>
            </a:r>
            <a:endParaRPr lang="en-US" dirty="0">
              <a:solidFill>
                <a:schemeClr val="tx2">
                  <a:lumMod val="75000"/>
                  <a:lumOff val="25000"/>
                </a:schemeClr>
              </a:solidFill>
              <a:latin typeface="Arial Rounded MT Bold" pitchFamily="34" charset="0"/>
            </a:endParaRPr>
          </a:p>
          <a:p>
            <a:endParaRPr lang="en-US" dirty="0" smtClean="0"/>
          </a:p>
          <a:p>
            <a:endParaRPr lang="en-US" dirty="0"/>
          </a:p>
        </p:txBody>
      </p:sp>
      <p:sp>
        <p:nvSpPr>
          <p:cNvPr id="11" name="Footer Placeholder 10"/>
          <p:cNvSpPr>
            <a:spLocks noGrp="1"/>
          </p:cNvSpPr>
          <p:nvPr>
            <p:ph type="ftr" sz="quarter" idx="11"/>
          </p:nvPr>
        </p:nvSpPr>
        <p:spPr/>
        <p:txBody>
          <a:bodyPr/>
          <a:lstStyle/>
          <a:p>
            <a:r>
              <a:rPr lang="en-US" dirty="0" smtClean="0"/>
              <a:t>February 12</a:t>
            </a:r>
            <a:r>
              <a:rPr lang="en-US" baseline="30000" dirty="0" smtClean="0"/>
              <a:t>th</a:t>
            </a:r>
            <a:r>
              <a:rPr lang="en-US" dirty="0" smtClean="0"/>
              <a:t> , 2015</a:t>
            </a:r>
            <a:endParaRPr lang="en-US" dirty="0"/>
          </a:p>
        </p:txBody>
      </p:sp>
      <p:sp>
        <p:nvSpPr>
          <p:cNvPr id="12" name="Slide Number Placeholder 11"/>
          <p:cNvSpPr>
            <a:spLocks noGrp="1"/>
          </p:cNvSpPr>
          <p:nvPr>
            <p:ph type="sldNum" sz="quarter" idx="12"/>
          </p:nvPr>
        </p:nvSpPr>
        <p:spPr/>
        <p:txBody>
          <a:bodyPr/>
          <a:lstStyle/>
          <a:p>
            <a:fld id="{7F5CE407-6216-4202-80E4-A30DC2F709B2}" type="slidenum">
              <a:rPr lang="en-US" smtClean="0"/>
              <a:pPr/>
              <a:t>2</a:t>
            </a:fld>
            <a:endParaRPr lang="en-US" dirty="0"/>
          </a:p>
        </p:txBody>
      </p:sp>
    </p:spTree>
    <p:extLst>
      <p:ext uri="{BB962C8B-B14F-4D97-AF65-F5344CB8AC3E}">
        <p14:creationId xmlns:p14="http://schemas.microsoft.com/office/powerpoint/2010/main" val="37825627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b="1" dirty="0">
                <a:solidFill>
                  <a:schemeClr val="tx2">
                    <a:lumMod val="75000"/>
                    <a:lumOff val="25000"/>
                  </a:schemeClr>
                </a:solidFill>
                <a:latin typeface="Arial Rounded MT Bold" pitchFamily="34" charset="0"/>
              </a:rPr>
              <a:t>Delivery of Programs</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Autofit/>
          </a:bodyPr>
          <a:lstStyle/>
          <a:p>
            <a:r>
              <a:rPr lang="en-US" sz="2000" dirty="0" err="1">
                <a:solidFill>
                  <a:schemeClr val="tx2">
                    <a:lumMod val="75000"/>
                    <a:lumOff val="25000"/>
                  </a:schemeClr>
                </a:solidFill>
                <a:latin typeface="Arial Rounded MT Bold" panose="020F0704030504030204" pitchFamily="34" charset="0"/>
                <a:cs typeface="Times New Roman" pitchFamily="18" charset="0"/>
              </a:rPr>
              <a:t>Pri</a:t>
            </a:r>
            <a:r>
              <a:rPr lang="fr-CA" sz="2000" dirty="0">
                <a:solidFill>
                  <a:schemeClr val="tx2">
                    <a:lumMod val="75000"/>
                    <a:lumOff val="25000"/>
                  </a:schemeClr>
                </a:solidFill>
                <a:latin typeface="Arial Rounded MT Bold" panose="020F0704030504030204" pitchFamily="34" charset="0"/>
                <a:cs typeface="Times New Roman" pitchFamily="18" charset="0"/>
              </a:rPr>
              <a:t>me program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is</a:t>
            </a:r>
            <a:r>
              <a:rPr lang="fr-CA" sz="2000" dirty="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offered</a:t>
            </a:r>
            <a:r>
              <a:rPr lang="fr-CA" sz="2000" dirty="0">
                <a:solidFill>
                  <a:schemeClr val="tx2">
                    <a:lumMod val="75000"/>
                    <a:lumOff val="25000"/>
                  </a:schemeClr>
                </a:solidFill>
                <a:latin typeface="Arial Rounded MT Bold" panose="020F0704030504030204" pitchFamily="34" charset="0"/>
                <a:cs typeface="Times New Roman" pitchFamily="18" charset="0"/>
              </a:rPr>
              <a:t>;</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err="1">
                <a:solidFill>
                  <a:schemeClr val="tx2">
                    <a:lumMod val="75000"/>
                    <a:lumOff val="25000"/>
                  </a:schemeClr>
                </a:solidFill>
                <a:latin typeface="Arial Rounded MT Bold" panose="020F0704030504030204" pitchFamily="34" charset="0"/>
                <a:cs typeface="Times New Roman" pitchFamily="18" charset="0"/>
              </a:rPr>
              <a:t>students</a:t>
            </a:r>
            <a:r>
              <a:rPr lang="fr-CA" sz="2000" dirty="0">
                <a:solidFill>
                  <a:schemeClr val="tx2">
                    <a:lumMod val="75000"/>
                    <a:lumOff val="25000"/>
                  </a:schemeClr>
                </a:solidFill>
                <a:latin typeface="Arial Rounded MT Bold" panose="020F0704030504030204" pitchFamily="34" charset="0"/>
                <a:cs typeface="Times New Roman" pitchFamily="18" charset="0"/>
              </a:rPr>
              <a:t> </a:t>
            </a:r>
            <a:r>
              <a:rPr lang="fr-CA" sz="2000" dirty="0" err="1">
                <a:solidFill>
                  <a:schemeClr val="tx2">
                    <a:lumMod val="75000"/>
                    <a:lumOff val="25000"/>
                  </a:schemeClr>
                </a:solidFill>
                <a:latin typeface="Arial Rounded MT Bold" panose="020F0704030504030204" pitchFamily="34" charset="0"/>
                <a:cs typeface="Times New Roman" pitchFamily="18" charset="0"/>
              </a:rPr>
              <a:t>who</a:t>
            </a:r>
            <a:r>
              <a:rPr lang="fr-CA" sz="2000" dirty="0">
                <a:solidFill>
                  <a:schemeClr val="tx2">
                    <a:lumMod val="75000"/>
                    <a:lumOff val="25000"/>
                  </a:schemeClr>
                </a:solidFill>
                <a:latin typeface="Arial Rounded MT Bold" panose="020F0704030504030204" pitchFamily="34" charset="0"/>
                <a:cs typeface="Times New Roman" pitchFamily="18" charset="0"/>
              </a:rPr>
              <a:t> </a:t>
            </a:r>
            <a:r>
              <a:rPr lang="fr-CA" sz="2000" dirty="0" err="1">
                <a:solidFill>
                  <a:schemeClr val="tx2">
                    <a:lumMod val="75000"/>
                    <a:lumOff val="25000"/>
                  </a:schemeClr>
                </a:solidFill>
                <a:latin typeface="Arial Rounded MT Bold" panose="020F0704030504030204" pitchFamily="34" charset="0"/>
                <a:cs typeface="Times New Roman" pitchFamily="18" charset="0"/>
              </a:rPr>
              <a:t>wish</a:t>
            </a:r>
            <a:r>
              <a:rPr lang="fr-CA" sz="2000" dirty="0">
                <a:solidFill>
                  <a:schemeClr val="tx2">
                    <a:lumMod val="75000"/>
                    <a:lumOff val="25000"/>
                  </a:schemeClr>
                </a:solidFill>
                <a:latin typeface="Arial Rounded MT Bold" panose="020F0704030504030204" pitchFamily="34" charset="0"/>
                <a:cs typeface="Times New Roman" pitchFamily="18" charset="0"/>
              </a:rPr>
              <a:t> to </a:t>
            </a:r>
            <a:r>
              <a:rPr lang="fr-CA" sz="2000" dirty="0" err="1">
                <a:solidFill>
                  <a:schemeClr val="tx2">
                    <a:lumMod val="75000"/>
                    <a:lumOff val="25000"/>
                  </a:schemeClr>
                </a:solidFill>
                <a:latin typeface="Arial Rounded MT Bold" panose="020F0704030504030204" pitchFamily="34" charset="0"/>
                <a:cs typeface="Times New Roman" pitchFamily="18" charset="0"/>
              </a:rPr>
              <a:t>take</a:t>
            </a:r>
            <a:r>
              <a:rPr lang="fr-CA" sz="2000" dirty="0">
                <a:solidFill>
                  <a:schemeClr val="tx2">
                    <a:lumMod val="75000"/>
                    <a:lumOff val="25000"/>
                  </a:schemeClr>
                </a:solidFill>
                <a:latin typeface="Arial Rounded MT Bold" panose="020F0704030504030204" pitchFamily="34" charset="0"/>
                <a:cs typeface="Times New Roman" pitchFamily="18" charset="0"/>
              </a:rPr>
              <a:t> </a:t>
            </a:r>
            <a:r>
              <a:rPr lang="fr-CA" sz="2000" dirty="0" err="1">
                <a:solidFill>
                  <a:schemeClr val="tx2">
                    <a:lumMod val="75000"/>
                    <a:lumOff val="25000"/>
                  </a:schemeClr>
                </a:solidFill>
                <a:latin typeface="Arial Rounded MT Bold" panose="020F0704030504030204" pitchFamily="34" charset="0"/>
                <a:cs typeface="Times New Roman" pitchFamily="18" charset="0"/>
              </a:rPr>
              <a:t>Late</a:t>
            </a:r>
            <a:r>
              <a:rPr lang="fr-CA" sz="2000" dirty="0">
                <a:solidFill>
                  <a:schemeClr val="tx2">
                    <a:lumMod val="75000"/>
                    <a:lumOff val="25000"/>
                  </a:schemeClr>
                </a:solidFill>
                <a:latin typeface="Arial Rounded MT Bold" panose="020F0704030504030204" pitchFamily="34" charset="0"/>
                <a:cs typeface="Times New Roman" pitchFamily="18" charset="0"/>
              </a:rPr>
              <a:t> French Immersion enter the program at </a:t>
            </a:r>
            <a:r>
              <a:rPr lang="fr-CA" sz="2000" dirty="0" err="1">
                <a:solidFill>
                  <a:schemeClr val="tx2">
                    <a:lumMod val="75000"/>
                    <a:lumOff val="25000"/>
                  </a:schemeClr>
                </a:solidFill>
                <a:latin typeface="Arial Rounded MT Bold" panose="020F0704030504030204" pitchFamily="34" charset="0"/>
                <a:cs typeface="Times New Roman" pitchFamily="18" charset="0"/>
              </a:rPr>
              <a:t>Florenceville</a:t>
            </a:r>
            <a:r>
              <a:rPr lang="fr-CA" sz="2000" dirty="0">
                <a:solidFill>
                  <a:schemeClr val="tx2">
                    <a:lumMod val="75000"/>
                    <a:lumOff val="25000"/>
                  </a:schemeClr>
                </a:solidFill>
                <a:latin typeface="Arial Rounded MT Bold" panose="020F0704030504030204" pitchFamily="34" charset="0"/>
                <a:cs typeface="Times New Roman" pitchFamily="18" charset="0"/>
              </a:rPr>
              <a:t> Middle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School</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students</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who</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wish</a:t>
            </a:r>
            <a:r>
              <a:rPr lang="fr-CA" sz="2000" dirty="0" smtClean="0">
                <a:solidFill>
                  <a:schemeClr val="tx2">
                    <a:lumMod val="75000"/>
                    <a:lumOff val="25000"/>
                  </a:schemeClr>
                </a:solidFill>
                <a:latin typeface="Arial Rounded MT Bold" panose="020F0704030504030204" pitchFamily="34" charset="0"/>
                <a:cs typeface="Times New Roman" pitchFamily="18" charset="0"/>
              </a:rPr>
              <a:t> to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take</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Early</a:t>
            </a:r>
            <a:r>
              <a:rPr lang="fr-CA" sz="2000" dirty="0" smtClean="0">
                <a:solidFill>
                  <a:schemeClr val="tx2">
                    <a:lumMod val="75000"/>
                    <a:lumOff val="25000"/>
                  </a:schemeClr>
                </a:solidFill>
                <a:latin typeface="Arial Rounded MT Bold" panose="020F0704030504030204" pitchFamily="34" charset="0"/>
                <a:cs typeface="Times New Roman" pitchFamily="18" charset="0"/>
              </a:rPr>
              <a:t> French Immersion enter the program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at</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Florenceville</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Elementary</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School</a:t>
            </a:r>
            <a:endParaRPr lang="fr-CA" sz="2000" dirty="0">
              <a:solidFill>
                <a:schemeClr val="tx2">
                  <a:lumMod val="75000"/>
                  <a:lumOff val="25000"/>
                </a:schemeClr>
              </a:solidFill>
              <a:latin typeface="Arial Rounded MT Bold" panose="020F0704030504030204" pitchFamily="34" charset="0"/>
              <a:cs typeface="Times New Roman" pitchFamily="18" charset="0"/>
            </a:endParaRPr>
          </a:p>
          <a:p>
            <a:r>
              <a:rPr lang="fr-CA" sz="2000" dirty="0" err="1" smtClean="0">
                <a:solidFill>
                  <a:schemeClr val="tx2">
                    <a:lumMod val="75000"/>
                    <a:lumOff val="25000"/>
                  </a:schemeClr>
                </a:solidFill>
                <a:latin typeface="Arial Rounded MT Bold" panose="020F0704030504030204" pitchFamily="34" charset="0"/>
                <a:cs typeface="Times New Roman" pitchFamily="18" charset="0"/>
              </a:rPr>
              <a:t>Pre</a:t>
            </a:r>
            <a:r>
              <a:rPr lang="fr-CA" sz="2000" dirty="0" smtClean="0">
                <a:solidFill>
                  <a:schemeClr val="tx2">
                    <a:lumMod val="75000"/>
                    <a:lumOff val="25000"/>
                  </a:schemeClr>
                </a:solidFill>
                <a:latin typeface="Arial Rounded MT Bold" panose="020F0704030504030204" pitchFamily="34" charset="0"/>
                <a:cs typeface="Times New Roman" pitchFamily="18" charset="0"/>
              </a:rPr>
              <a:t>-Intensive </a:t>
            </a:r>
            <a:r>
              <a:rPr lang="fr-CA" sz="2000" dirty="0">
                <a:solidFill>
                  <a:schemeClr val="tx2">
                    <a:lumMod val="75000"/>
                    <a:lumOff val="25000"/>
                  </a:schemeClr>
                </a:solidFill>
                <a:latin typeface="Arial Rounded MT Bold" panose="020F0704030504030204" pitchFamily="34" charset="0"/>
                <a:cs typeface="Times New Roman" pitchFamily="18" charset="0"/>
              </a:rPr>
              <a:t>French is </a:t>
            </a:r>
            <a:r>
              <a:rPr lang="fr-CA" sz="2000" dirty="0" err="1">
                <a:solidFill>
                  <a:schemeClr val="tx2">
                    <a:lumMod val="75000"/>
                    <a:lumOff val="25000"/>
                  </a:schemeClr>
                </a:solidFill>
                <a:latin typeface="Arial Rounded MT Bold" panose="020F0704030504030204" pitchFamily="34" charset="0"/>
                <a:cs typeface="Times New Roman" pitchFamily="18" charset="0"/>
              </a:rPr>
              <a:t>offered</a:t>
            </a:r>
            <a:r>
              <a:rPr lang="fr-CA" sz="2000" dirty="0">
                <a:solidFill>
                  <a:schemeClr val="tx2">
                    <a:lumMod val="75000"/>
                    <a:lumOff val="25000"/>
                  </a:schemeClr>
                </a:solidFill>
                <a:latin typeface="Arial Rounded MT Bold" panose="020F0704030504030204" pitchFamily="34" charset="0"/>
                <a:cs typeface="Times New Roman" pitchFamily="18" charset="0"/>
              </a:rPr>
              <a:t> as part of French Second </a:t>
            </a:r>
            <a:r>
              <a:rPr lang="fr-CA" sz="2000" dirty="0" err="1">
                <a:solidFill>
                  <a:schemeClr val="tx2">
                    <a:lumMod val="75000"/>
                    <a:lumOff val="25000"/>
                  </a:schemeClr>
                </a:solidFill>
                <a:latin typeface="Arial Rounded MT Bold" panose="020F0704030504030204" pitchFamily="34" charset="0"/>
                <a:cs typeface="Times New Roman" pitchFamily="18" charset="0"/>
              </a:rPr>
              <a:t>Language</a:t>
            </a:r>
            <a:r>
              <a:rPr lang="fr-CA" sz="2000" dirty="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programming</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a:solidFill>
                  <a:schemeClr val="tx2">
                    <a:lumMod val="75000"/>
                    <a:lumOff val="25000"/>
                  </a:schemeClr>
                </a:solidFill>
                <a:latin typeface="Arial Rounded MT Bold" panose="020F0704030504030204" pitchFamily="34" charset="0"/>
                <a:cs typeface="Times New Roman" pitchFamily="18" charset="0"/>
              </a:rPr>
              <a:t>for 200 minutes per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week</a:t>
            </a:r>
            <a:r>
              <a:rPr lang="fr-CA" sz="2000" dirty="0" smtClean="0">
                <a:solidFill>
                  <a:schemeClr val="tx2">
                    <a:lumMod val="75000"/>
                    <a:lumOff val="25000"/>
                  </a:schemeClr>
                </a:solidFill>
                <a:latin typeface="Arial Rounded MT Bold" panose="020F0704030504030204" pitchFamily="34" charset="0"/>
                <a:cs typeface="Times New Roman" pitchFamily="18" charset="0"/>
              </a:rPr>
              <a:t>; the Intensive French program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is</a:t>
            </a:r>
            <a:r>
              <a:rPr lang="fr-CA" sz="2000" dirty="0" smtClean="0">
                <a:solidFill>
                  <a:schemeClr val="tx2">
                    <a:lumMod val="75000"/>
                    <a:lumOff val="25000"/>
                  </a:schemeClr>
                </a:solidFill>
                <a:latin typeface="Arial Rounded MT Bold" panose="020F0704030504030204" pitchFamily="34" charset="0"/>
                <a:cs typeface="Times New Roman" pitchFamily="18" charset="0"/>
              </a:rPr>
              <a:t> </a:t>
            </a:r>
            <a:r>
              <a:rPr lang="fr-CA" sz="2000" dirty="0" err="1" smtClean="0">
                <a:solidFill>
                  <a:schemeClr val="tx2">
                    <a:lumMod val="75000"/>
                    <a:lumOff val="25000"/>
                  </a:schemeClr>
                </a:solidFill>
                <a:latin typeface="Arial Rounded MT Bold" panose="020F0704030504030204" pitchFamily="34" charset="0"/>
                <a:cs typeface="Times New Roman" pitchFamily="18" charset="0"/>
              </a:rPr>
              <a:t>offered</a:t>
            </a:r>
            <a:r>
              <a:rPr lang="fr-CA" sz="2000" dirty="0" smtClean="0">
                <a:solidFill>
                  <a:schemeClr val="tx2">
                    <a:lumMod val="75000"/>
                    <a:lumOff val="25000"/>
                  </a:schemeClr>
                </a:solidFill>
                <a:latin typeface="Arial Rounded MT Bold" panose="020F0704030504030204" pitchFamily="34" charset="0"/>
                <a:cs typeface="Times New Roman" pitchFamily="18" charset="0"/>
              </a:rPr>
              <a:t> in Grade 5</a:t>
            </a:r>
            <a:endParaRPr lang="fr-CA" sz="2000" dirty="0">
              <a:solidFill>
                <a:schemeClr val="tx2">
                  <a:lumMod val="75000"/>
                  <a:lumOff val="25000"/>
                </a:schemeClr>
              </a:solidFill>
              <a:latin typeface="Arial Rounded MT Bold" panose="020F0704030504030204" pitchFamily="34" charset="0"/>
              <a:cs typeface="Times New Roman" pitchFamily="18" charset="0"/>
            </a:endParaRPr>
          </a:p>
          <a:p>
            <a:r>
              <a:rPr lang="en-CA" sz="2000" dirty="0">
                <a:solidFill>
                  <a:schemeClr val="tx2">
                    <a:lumMod val="75000"/>
                    <a:lumOff val="25000"/>
                  </a:schemeClr>
                </a:solidFill>
                <a:latin typeface="Arial Rounded MT Bold" panose="020F0704030504030204" pitchFamily="34" charset="0"/>
                <a:cs typeface="Times New Roman" pitchFamily="18" charset="0"/>
              </a:rPr>
              <a:t>EST- Literacy support as part of a cluster of 6 </a:t>
            </a:r>
            <a:r>
              <a:rPr lang="en-CA" sz="2000" dirty="0" smtClean="0">
                <a:solidFill>
                  <a:schemeClr val="tx2">
                    <a:lumMod val="75000"/>
                    <a:lumOff val="25000"/>
                  </a:schemeClr>
                </a:solidFill>
                <a:latin typeface="Arial Rounded MT Bold" panose="020F0704030504030204" pitchFamily="34" charset="0"/>
                <a:cs typeface="Times New Roman" pitchFamily="18" charset="0"/>
              </a:rPr>
              <a:t>schools</a:t>
            </a:r>
            <a:endParaRPr lang="en-CA" sz="2000" dirty="0">
              <a:solidFill>
                <a:schemeClr val="tx2">
                  <a:lumMod val="75000"/>
                  <a:lumOff val="25000"/>
                </a:schemeClr>
              </a:solidFill>
              <a:latin typeface="Arial Rounded MT Bold" panose="020F0704030504030204" pitchFamily="34" charset="0"/>
              <a:cs typeface="Times New Roman" pitchFamily="18" charset="0"/>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pPr/>
              <a:t>20</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59314350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solidFill>
                  <a:schemeClr val="tx2">
                    <a:lumMod val="75000"/>
                    <a:lumOff val="25000"/>
                  </a:schemeClr>
                </a:solidFill>
                <a:latin typeface="Arial Rounded MT Bold" pitchFamily="34" charset="0"/>
              </a:rPr>
              <a:t>Delivery of Programs</a:t>
            </a: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lstStyle/>
          <a:p>
            <a:r>
              <a:rPr lang="en-CA" dirty="0">
                <a:solidFill>
                  <a:schemeClr val="tx2">
                    <a:lumMod val="75000"/>
                    <a:lumOff val="25000"/>
                  </a:schemeClr>
                </a:solidFill>
                <a:latin typeface="Arial Rounded MT Bold" panose="020F0704030504030204" pitchFamily="34" charset="0"/>
                <a:cs typeface="Times New Roman" pitchFamily="18" charset="0"/>
              </a:rPr>
              <a:t>EST- Numeracy support is provided upon request</a:t>
            </a:r>
          </a:p>
          <a:p>
            <a:r>
              <a:rPr lang="en-US" dirty="0">
                <a:solidFill>
                  <a:schemeClr val="tx2">
                    <a:lumMod val="75000"/>
                    <a:lumOff val="25000"/>
                  </a:schemeClr>
                </a:solidFill>
                <a:latin typeface="Arial Rounded MT Bold" panose="020F0704030504030204" pitchFamily="34" charset="0"/>
                <a:cs typeface="Times New Roman" pitchFamily="18" charset="0"/>
              </a:rPr>
              <a:t>Resource and Methods – </a:t>
            </a:r>
            <a:r>
              <a:rPr lang="en-US" dirty="0" smtClean="0">
                <a:solidFill>
                  <a:schemeClr val="tx2">
                    <a:lumMod val="75000"/>
                    <a:lumOff val="25000"/>
                  </a:schemeClr>
                </a:solidFill>
                <a:latin typeface="Arial Rounded MT Bold" panose="020F0704030504030204" pitchFamily="34" charset="0"/>
                <a:cs typeface="Times New Roman" pitchFamily="18" charset="0"/>
              </a:rPr>
              <a:t>1.0 </a:t>
            </a:r>
            <a:r>
              <a:rPr lang="en-US" dirty="0">
                <a:solidFill>
                  <a:schemeClr val="tx2">
                    <a:lumMod val="75000"/>
                    <a:lumOff val="25000"/>
                  </a:schemeClr>
                </a:solidFill>
                <a:latin typeface="Arial Rounded MT Bold" panose="020F0704030504030204" pitchFamily="34" charset="0"/>
                <a:cs typeface="Times New Roman" pitchFamily="18" charset="0"/>
              </a:rPr>
              <a:t>FTE, this is covered by a teacher on staff</a:t>
            </a:r>
          </a:p>
          <a:p>
            <a:r>
              <a:rPr lang="en-US" dirty="0">
                <a:solidFill>
                  <a:schemeClr val="tx2">
                    <a:lumMod val="75000"/>
                    <a:lumOff val="25000"/>
                  </a:schemeClr>
                </a:solidFill>
                <a:latin typeface="Arial Rounded MT Bold" panose="020F0704030504030204" pitchFamily="34" charset="0"/>
                <a:cs typeface="Times New Roman" pitchFamily="18" charset="0"/>
              </a:rPr>
              <a:t>Guidance – </a:t>
            </a:r>
            <a:r>
              <a:rPr lang="en-US" dirty="0" smtClean="0">
                <a:solidFill>
                  <a:schemeClr val="tx2">
                    <a:lumMod val="75000"/>
                    <a:lumOff val="25000"/>
                  </a:schemeClr>
                </a:solidFill>
                <a:latin typeface="Arial Rounded MT Bold" panose="020F0704030504030204" pitchFamily="34" charset="0"/>
                <a:cs typeface="Times New Roman" pitchFamily="18" charset="0"/>
              </a:rPr>
              <a:t>0.4 </a:t>
            </a:r>
            <a:r>
              <a:rPr lang="en-US" dirty="0">
                <a:solidFill>
                  <a:schemeClr val="tx2">
                    <a:lumMod val="75000"/>
                    <a:lumOff val="25000"/>
                  </a:schemeClr>
                </a:solidFill>
                <a:latin typeface="Arial Rounded MT Bold" panose="020F0704030504030204" pitchFamily="34" charset="0"/>
                <a:cs typeface="Times New Roman" pitchFamily="18" charset="0"/>
              </a:rPr>
              <a:t>FTE, this is a shared position with Bath </a:t>
            </a:r>
            <a:r>
              <a:rPr lang="en-US" dirty="0" smtClean="0">
                <a:solidFill>
                  <a:schemeClr val="tx2">
                    <a:lumMod val="75000"/>
                    <a:lumOff val="25000"/>
                  </a:schemeClr>
                </a:solidFill>
                <a:latin typeface="Arial Rounded MT Bold" panose="020F0704030504030204" pitchFamily="34" charset="0"/>
                <a:cs typeface="Times New Roman" pitchFamily="18" charset="0"/>
              </a:rPr>
              <a:t>Middle </a:t>
            </a:r>
            <a:r>
              <a:rPr lang="en-US" dirty="0">
                <a:solidFill>
                  <a:schemeClr val="tx2">
                    <a:lumMod val="75000"/>
                    <a:lumOff val="25000"/>
                  </a:schemeClr>
                </a:solidFill>
                <a:latin typeface="Arial Rounded MT Bold" panose="020F0704030504030204" pitchFamily="34" charset="0"/>
                <a:cs typeface="Times New Roman" pitchFamily="18" charset="0"/>
              </a:rPr>
              <a:t>School </a:t>
            </a:r>
            <a:r>
              <a:rPr lang="en-US" dirty="0" smtClean="0">
                <a:solidFill>
                  <a:schemeClr val="tx2">
                    <a:lumMod val="75000"/>
                    <a:lumOff val="25000"/>
                  </a:schemeClr>
                </a:solidFill>
                <a:latin typeface="Arial Rounded MT Bold" panose="020F0704030504030204" pitchFamily="34" charset="0"/>
                <a:cs typeface="Times New Roman" pitchFamily="18" charset="0"/>
              </a:rPr>
              <a:t>and Bristol Elementary School</a:t>
            </a:r>
            <a:endParaRPr lang="en-US" dirty="0">
              <a:solidFill>
                <a:schemeClr val="tx2">
                  <a:lumMod val="75000"/>
                  <a:lumOff val="25000"/>
                </a:schemeClr>
              </a:solidFill>
              <a:latin typeface="Arial Rounded MT Bold" panose="020F0704030504030204" pitchFamily="34" charset="0"/>
              <a:cs typeface="Times New Roman" pitchFamily="18" charset="0"/>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pPr/>
              <a:t>21</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7207989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Impact on Other Schools</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Autofit/>
          </a:bodyPr>
          <a:lstStyle/>
          <a:p>
            <a:r>
              <a:rPr lang="en-US" sz="1400" dirty="0" smtClean="0">
                <a:solidFill>
                  <a:schemeClr val="tx2">
                    <a:lumMod val="75000"/>
                    <a:lumOff val="25000"/>
                  </a:schemeClr>
                </a:solidFill>
                <a:latin typeface="Arial Rounded MT Bold" panose="020F0704030504030204" pitchFamily="34" charset="0"/>
              </a:rPr>
              <a:t>With </a:t>
            </a:r>
            <a:r>
              <a:rPr lang="en-US" sz="1400" dirty="0" err="1" smtClean="0">
                <a:solidFill>
                  <a:schemeClr val="tx2">
                    <a:lumMod val="75000"/>
                    <a:lumOff val="25000"/>
                  </a:schemeClr>
                </a:solidFill>
                <a:latin typeface="Arial Rounded MT Bold" panose="020F0704030504030204" pitchFamily="34" charset="0"/>
              </a:rPr>
              <a:t>Florenceville</a:t>
            </a:r>
            <a:r>
              <a:rPr lang="en-US" sz="1400" dirty="0" smtClean="0">
                <a:solidFill>
                  <a:schemeClr val="tx2">
                    <a:lumMod val="75000"/>
                    <a:lumOff val="25000"/>
                  </a:schemeClr>
                </a:solidFill>
                <a:latin typeface="Arial Rounded MT Bold" panose="020F0704030504030204" pitchFamily="34" charset="0"/>
              </a:rPr>
              <a:t> Middle School serving as the receiving school for French Immersion students entering grade 6, this school could be one choice should a decision be made to relocate students from Bath Middle School; there is capacity for this move.</a:t>
            </a:r>
          </a:p>
          <a:p>
            <a:r>
              <a:rPr lang="en-US" sz="1400" dirty="0" smtClean="0">
                <a:solidFill>
                  <a:schemeClr val="tx2">
                    <a:lumMod val="75000"/>
                    <a:lumOff val="25000"/>
                  </a:schemeClr>
                </a:solidFill>
                <a:latin typeface="Arial Rounded MT Bold" panose="020F0704030504030204" pitchFamily="34" charset="0"/>
              </a:rPr>
              <a:t>Another consideration could be to create a K-8 school in Bath by joining Bath Middle and Bath Elementary; this would best be served in the middle school facility</a:t>
            </a:r>
          </a:p>
          <a:p>
            <a:r>
              <a:rPr lang="en-US" sz="1400" dirty="0" smtClean="0">
                <a:solidFill>
                  <a:schemeClr val="tx2">
                    <a:lumMod val="75000"/>
                    <a:lumOff val="25000"/>
                  </a:schemeClr>
                </a:solidFill>
                <a:latin typeface="Arial Rounded MT Bold" panose="020F0704030504030204" pitchFamily="34" charset="0"/>
              </a:rPr>
              <a:t>Distribution of FTE’s; using this year’s numbers, and making projections to next year, if the BMS students were in a K-8 setting, we expect a need for three middle level prime classes (and four at FMS); if they were at FMS, there would be a need for six middle level prime classes</a:t>
            </a:r>
          </a:p>
          <a:p>
            <a:r>
              <a:rPr lang="en-US" sz="1400" dirty="0" smtClean="0">
                <a:solidFill>
                  <a:schemeClr val="tx2">
                    <a:lumMod val="75000"/>
                    <a:lumOff val="25000"/>
                  </a:schemeClr>
                </a:solidFill>
                <a:latin typeface="Arial Rounded MT Bold" panose="020F0704030504030204" pitchFamily="34" charset="0"/>
              </a:rPr>
              <a:t>Teachers moving into different settings</a:t>
            </a:r>
          </a:p>
          <a:p>
            <a:r>
              <a:rPr lang="en-US" sz="1400" dirty="0" smtClean="0">
                <a:solidFill>
                  <a:schemeClr val="tx2">
                    <a:lumMod val="75000"/>
                    <a:lumOff val="25000"/>
                  </a:schemeClr>
                </a:solidFill>
                <a:latin typeface="Arial Rounded MT Bold" panose="020F0704030504030204" pitchFamily="34" charset="0"/>
              </a:rPr>
              <a:t>Teamwork</a:t>
            </a:r>
          </a:p>
          <a:p>
            <a:r>
              <a:rPr lang="en-US" sz="1400" dirty="0" smtClean="0">
                <a:solidFill>
                  <a:schemeClr val="tx2">
                    <a:lumMod val="75000"/>
                    <a:lumOff val="25000"/>
                  </a:schemeClr>
                </a:solidFill>
                <a:latin typeface="Arial Rounded MT Bold" panose="020F0704030504030204" pitchFamily="34" charset="0"/>
              </a:rPr>
              <a:t>Combination of resources (inherit P.E., technology, literacy, and math manipulatives, etc.)</a:t>
            </a:r>
            <a:endParaRPr lang="en-CA" sz="1400" dirty="0">
              <a:solidFill>
                <a:schemeClr val="tx2">
                  <a:lumMod val="75000"/>
                  <a:lumOff val="25000"/>
                </a:schemeClr>
              </a:solidFill>
              <a:latin typeface="Arial Rounded MT Bold" panose="020F0704030504030204"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22</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8737546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Special Events That Encourage Collegiality/Student Spirit</a:t>
            </a:r>
            <a:endParaRPr lang="en-CA" sz="3600" dirty="0">
              <a:solidFill>
                <a:schemeClr val="tx2">
                  <a:lumMod val="75000"/>
                  <a:lumOff val="25000"/>
                </a:schemeClr>
              </a:solidFill>
              <a:latin typeface="Arial Rounded MT Bold" pitchFamily="34" charset="0"/>
            </a:endParaRPr>
          </a:p>
        </p:txBody>
      </p:sp>
      <p:sp>
        <p:nvSpPr>
          <p:cNvPr id="4" name="Content Placeholder 3"/>
          <p:cNvSpPr>
            <a:spLocks noGrp="1"/>
          </p:cNvSpPr>
          <p:nvPr>
            <p:ph sz="half" idx="2"/>
          </p:nvPr>
        </p:nvSpPr>
        <p:spPr/>
        <p:txBody>
          <a:bodyPr>
            <a:noAutofit/>
          </a:bodyPr>
          <a:lstStyle/>
          <a:p>
            <a:pPr lvl="0"/>
            <a:r>
              <a:rPr lang="en-US" sz="1400" dirty="0">
                <a:solidFill>
                  <a:schemeClr val="tx2">
                    <a:lumMod val="75000"/>
                    <a:lumOff val="25000"/>
                  </a:schemeClr>
                </a:solidFill>
                <a:latin typeface="Arial Rounded MT Bold" panose="020F0704030504030204" pitchFamily="34" charset="0"/>
              </a:rPr>
              <a:t>Student Engagement Days</a:t>
            </a:r>
          </a:p>
          <a:p>
            <a:pPr lvl="0"/>
            <a:r>
              <a:rPr lang="en-US" sz="1400" dirty="0">
                <a:solidFill>
                  <a:schemeClr val="tx2">
                    <a:lumMod val="75000"/>
                    <a:lumOff val="25000"/>
                  </a:schemeClr>
                </a:solidFill>
                <a:latin typeface="Arial Rounded MT Bold" panose="020F0704030504030204" pitchFamily="34" charset="0"/>
              </a:rPr>
              <a:t>HIVES (Grade K-5 multi-age grouping)</a:t>
            </a:r>
          </a:p>
          <a:p>
            <a:pPr lvl="0"/>
            <a:r>
              <a:rPr lang="en-US" sz="1400" dirty="0">
                <a:solidFill>
                  <a:schemeClr val="tx2">
                    <a:lumMod val="75000"/>
                    <a:lumOff val="25000"/>
                  </a:schemeClr>
                </a:solidFill>
                <a:latin typeface="Arial Rounded MT Bold" panose="020F0704030504030204" pitchFamily="34" charset="0"/>
              </a:rPr>
              <a:t>BEST Awards </a:t>
            </a:r>
          </a:p>
          <a:p>
            <a:pPr lvl="0"/>
            <a:r>
              <a:rPr lang="en-US" sz="1400" dirty="0">
                <a:solidFill>
                  <a:schemeClr val="tx2">
                    <a:lumMod val="75000"/>
                    <a:lumOff val="25000"/>
                  </a:schemeClr>
                </a:solidFill>
                <a:latin typeface="Arial Rounded MT Bold" panose="020F0704030504030204" pitchFamily="34" charset="0"/>
              </a:rPr>
              <a:t>After school Basketball (k/1 and 2/3)</a:t>
            </a:r>
          </a:p>
          <a:p>
            <a:pPr lvl="0"/>
            <a:r>
              <a:rPr lang="en-US" sz="1400" dirty="0">
                <a:solidFill>
                  <a:schemeClr val="tx2">
                    <a:lumMod val="75000"/>
                    <a:lumOff val="25000"/>
                  </a:schemeClr>
                </a:solidFill>
                <a:latin typeface="Arial Rounded MT Bold" panose="020F0704030504030204" pitchFamily="34" charset="0"/>
              </a:rPr>
              <a:t>Drama</a:t>
            </a:r>
          </a:p>
          <a:p>
            <a:pPr lvl="0"/>
            <a:r>
              <a:rPr lang="en-US" sz="1400" dirty="0">
                <a:solidFill>
                  <a:schemeClr val="tx2">
                    <a:lumMod val="75000"/>
                    <a:lumOff val="25000"/>
                  </a:schemeClr>
                </a:solidFill>
                <a:latin typeface="Arial Rounded MT Bold" panose="020F0704030504030204" pitchFamily="34" charset="0"/>
              </a:rPr>
              <a:t>Music Festival</a:t>
            </a:r>
          </a:p>
          <a:p>
            <a:pPr lvl="0"/>
            <a:r>
              <a:rPr lang="en-US" sz="1400" dirty="0">
                <a:solidFill>
                  <a:schemeClr val="tx2">
                    <a:lumMod val="75000"/>
                    <a:lumOff val="25000"/>
                  </a:schemeClr>
                </a:solidFill>
                <a:latin typeface="Arial Rounded MT Bold" panose="020F0704030504030204" pitchFamily="34" charset="0"/>
              </a:rPr>
              <a:t>Student Helpers</a:t>
            </a:r>
          </a:p>
          <a:p>
            <a:pPr lvl="0"/>
            <a:r>
              <a:rPr lang="en-US" sz="1400" dirty="0">
                <a:solidFill>
                  <a:schemeClr val="tx2">
                    <a:lumMod val="75000"/>
                    <a:lumOff val="25000"/>
                  </a:schemeClr>
                </a:solidFill>
                <a:latin typeface="Arial Rounded MT Bold" panose="020F0704030504030204" pitchFamily="34" charset="0"/>
              </a:rPr>
              <a:t>Random Acts of Kindness</a:t>
            </a:r>
          </a:p>
          <a:p>
            <a:pPr lvl="0"/>
            <a:r>
              <a:rPr lang="en-US" sz="1400" dirty="0">
                <a:solidFill>
                  <a:schemeClr val="tx2">
                    <a:lumMod val="75000"/>
                    <a:lumOff val="25000"/>
                  </a:schemeClr>
                </a:solidFill>
                <a:latin typeface="Arial Rounded MT Bold" panose="020F0704030504030204" pitchFamily="34" charset="0"/>
              </a:rPr>
              <a:t>Bucket Filling </a:t>
            </a:r>
            <a:r>
              <a:rPr lang="en-US" sz="1400" dirty="0" smtClean="0">
                <a:solidFill>
                  <a:schemeClr val="tx2">
                    <a:lumMod val="75000"/>
                    <a:lumOff val="25000"/>
                  </a:schemeClr>
                </a:solidFill>
                <a:latin typeface="Arial Rounded MT Bold" panose="020F0704030504030204" pitchFamily="34" charset="0"/>
              </a:rPr>
              <a:t>Activities</a:t>
            </a:r>
            <a:endParaRPr lang="en-US" sz="1400" dirty="0">
              <a:solidFill>
                <a:schemeClr val="tx2">
                  <a:lumMod val="75000"/>
                  <a:lumOff val="25000"/>
                </a:schemeClr>
              </a:solidFill>
              <a:latin typeface="Arial Rounded MT Bold" panose="020F0704030504030204" pitchFamily="34" charset="0"/>
            </a:endParaRPr>
          </a:p>
        </p:txBody>
      </p:sp>
      <p:sp>
        <p:nvSpPr>
          <p:cNvPr id="12" name="Slide Number Placeholder 11"/>
          <p:cNvSpPr>
            <a:spLocks noGrp="1"/>
          </p:cNvSpPr>
          <p:nvPr>
            <p:ph type="sldNum" sz="quarter" idx="12"/>
          </p:nvPr>
        </p:nvSpPr>
        <p:spPr/>
        <p:txBody>
          <a:bodyPr/>
          <a:lstStyle/>
          <a:p>
            <a:fld id="{7F5CE407-6216-4202-80E4-A30DC2F709B2}" type="slidenum">
              <a:rPr lang="en-US" smtClean="0"/>
              <a:pPr/>
              <a:t>23</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41202224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Special Events That Encourage Collegiality/Student Spirit</a:t>
            </a:r>
            <a:endParaRPr lang="en-CA" sz="3600" dirty="0">
              <a:solidFill>
                <a:schemeClr val="tx2">
                  <a:lumMod val="75000"/>
                  <a:lumOff val="25000"/>
                </a:schemeClr>
              </a:solidFill>
              <a:latin typeface="Arial Rounded MT Bold" pitchFamily="34" charset="0"/>
            </a:endParaRPr>
          </a:p>
        </p:txBody>
      </p:sp>
      <p:sp>
        <p:nvSpPr>
          <p:cNvPr id="4" name="Content Placeholder 3"/>
          <p:cNvSpPr>
            <a:spLocks noGrp="1"/>
          </p:cNvSpPr>
          <p:nvPr>
            <p:ph sz="half" idx="2"/>
          </p:nvPr>
        </p:nvSpPr>
        <p:spPr/>
        <p:txBody>
          <a:bodyPr>
            <a:noAutofit/>
          </a:bodyPr>
          <a:lstStyle/>
          <a:p>
            <a:pPr lvl="0"/>
            <a:r>
              <a:rPr lang="en-US" sz="1200" dirty="0" smtClean="0">
                <a:solidFill>
                  <a:schemeClr val="tx2">
                    <a:lumMod val="75000"/>
                    <a:lumOff val="25000"/>
                  </a:schemeClr>
                </a:solidFill>
                <a:latin typeface="Arial Rounded MT Bold" panose="020F0704030504030204" pitchFamily="34" charset="0"/>
              </a:rPr>
              <a:t>Fire </a:t>
            </a:r>
            <a:r>
              <a:rPr lang="en-US" sz="1200" dirty="0">
                <a:solidFill>
                  <a:schemeClr val="tx2">
                    <a:lumMod val="75000"/>
                    <a:lumOff val="25000"/>
                  </a:schemeClr>
                </a:solidFill>
                <a:latin typeface="Arial Rounded MT Bold" panose="020F0704030504030204" pitchFamily="34" charset="0"/>
              </a:rPr>
              <a:t>Safety Week – Volunteer Fire Fighter come to the school</a:t>
            </a:r>
          </a:p>
          <a:p>
            <a:pPr lvl="0"/>
            <a:r>
              <a:rPr lang="en-US" sz="1200" dirty="0">
                <a:solidFill>
                  <a:schemeClr val="tx2">
                    <a:lumMod val="75000"/>
                    <a:lumOff val="25000"/>
                  </a:schemeClr>
                </a:solidFill>
                <a:latin typeface="Arial Rounded MT Bold" panose="020F0704030504030204" pitchFamily="34" charset="0"/>
              </a:rPr>
              <a:t>Winter Carnival</a:t>
            </a:r>
          </a:p>
          <a:p>
            <a:pPr lvl="0"/>
            <a:r>
              <a:rPr lang="en-US" sz="1200" dirty="0">
                <a:solidFill>
                  <a:schemeClr val="tx2">
                    <a:lumMod val="75000"/>
                    <a:lumOff val="25000"/>
                  </a:schemeClr>
                </a:solidFill>
                <a:latin typeface="Arial Rounded MT Bold" panose="020F0704030504030204" pitchFamily="34" charset="0"/>
              </a:rPr>
              <a:t>Pink Shirt Day</a:t>
            </a:r>
          </a:p>
          <a:p>
            <a:pPr lvl="0"/>
            <a:r>
              <a:rPr lang="en-US" sz="1200" dirty="0">
                <a:solidFill>
                  <a:schemeClr val="tx2">
                    <a:lumMod val="75000"/>
                    <a:lumOff val="25000"/>
                  </a:schemeClr>
                </a:solidFill>
                <a:latin typeface="Arial Rounded MT Bold" panose="020F0704030504030204" pitchFamily="34" charset="0"/>
              </a:rPr>
              <a:t>End of the Year Field Trips</a:t>
            </a:r>
          </a:p>
          <a:p>
            <a:pPr lvl="0"/>
            <a:r>
              <a:rPr lang="en-US" sz="1200" dirty="0">
                <a:solidFill>
                  <a:schemeClr val="tx2">
                    <a:lumMod val="75000"/>
                    <a:lumOff val="25000"/>
                  </a:schemeClr>
                </a:solidFill>
                <a:latin typeface="Arial Rounded MT Bold" panose="020F0704030504030204" pitchFamily="34" charset="0"/>
              </a:rPr>
              <a:t>Visits to Andrew and Laura McCain Library</a:t>
            </a:r>
          </a:p>
          <a:p>
            <a:pPr lvl="0"/>
            <a:r>
              <a:rPr lang="en-US" sz="1200" dirty="0">
                <a:solidFill>
                  <a:schemeClr val="tx2">
                    <a:lumMod val="75000"/>
                    <a:lumOff val="25000"/>
                  </a:schemeClr>
                </a:solidFill>
                <a:latin typeface="Arial Rounded MT Bold" panose="020F0704030504030204" pitchFamily="34" charset="0"/>
              </a:rPr>
              <a:t>“100 days of Learning” at BES</a:t>
            </a:r>
          </a:p>
          <a:p>
            <a:pPr lvl="0"/>
            <a:r>
              <a:rPr lang="en-US" sz="1200" dirty="0">
                <a:solidFill>
                  <a:schemeClr val="tx2">
                    <a:lumMod val="75000"/>
                    <a:lumOff val="25000"/>
                  </a:schemeClr>
                </a:solidFill>
                <a:latin typeface="Arial Rounded MT Bold" panose="020F0704030504030204" pitchFamily="34" charset="0"/>
              </a:rPr>
              <a:t>Remembrance Day Program (k-8)</a:t>
            </a:r>
          </a:p>
          <a:p>
            <a:pPr lvl="0"/>
            <a:r>
              <a:rPr lang="en-US" sz="1200" dirty="0">
                <a:solidFill>
                  <a:schemeClr val="tx2">
                    <a:lumMod val="75000"/>
                    <a:lumOff val="25000"/>
                  </a:schemeClr>
                </a:solidFill>
                <a:latin typeface="Arial Rounded MT Bold" panose="020F0704030504030204" pitchFamily="34" charset="0"/>
              </a:rPr>
              <a:t>Christmas Dinner (Grade k-8)</a:t>
            </a:r>
          </a:p>
          <a:p>
            <a:pPr lvl="0"/>
            <a:r>
              <a:rPr lang="en-US" sz="1200" dirty="0">
                <a:solidFill>
                  <a:schemeClr val="tx2">
                    <a:lumMod val="75000"/>
                    <a:lumOff val="25000"/>
                  </a:schemeClr>
                </a:solidFill>
                <a:latin typeface="Arial Rounded MT Bold" panose="020F0704030504030204" pitchFamily="34" charset="0"/>
              </a:rPr>
              <a:t>Saint John Mill Rats Visitation</a:t>
            </a:r>
          </a:p>
          <a:p>
            <a:pPr lvl="0"/>
            <a:r>
              <a:rPr lang="en-US" sz="1200" dirty="0">
                <a:solidFill>
                  <a:schemeClr val="tx2">
                    <a:lumMod val="75000"/>
                    <a:lumOff val="25000"/>
                  </a:schemeClr>
                </a:solidFill>
                <a:latin typeface="Arial Rounded MT Bold" panose="020F0704030504030204" pitchFamily="34" charset="0"/>
              </a:rPr>
              <a:t>Magic with a Message (Peaceful Schools Message)</a:t>
            </a:r>
          </a:p>
        </p:txBody>
      </p:sp>
      <p:sp>
        <p:nvSpPr>
          <p:cNvPr id="12" name="Slide Number Placeholder 11"/>
          <p:cNvSpPr>
            <a:spLocks noGrp="1"/>
          </p:cNvSpPr>
          <p:nvPr>
            <p:ph type="sldNum" sz="quarter" idx="12"/>
          </p:nvPr>
        </p:nvSpPr>
        <p:spPr/>
        <p:txBody>
          <a:bodyPr/>
          <a:lstStyle/>
          <a:p>
            <a:fld id="{7F5CE407-6216-4202-80E4-A30DC2F709B2}" type="slidenum">
              <a:rPr lang="en-US" smtClean="0"/>
              <a:pPr/>
              <a:t>24</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0329662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Special Events That Encourage </a:t>
            </a:r>
            <a:r>
              <a:rPr lang="en-US" sz="3600" b="1" dirty="0" smtClean="0">
                <a:solidFill>
                  <a:schemeClr val="tx2">
                    <a:lumMod val="75000"/>
                    <a:lumOff val="25000"/>
                  </a:schemeClr>
                </a:solidFill>
                <a:latin typeface="Arial Rounded MT Bold" pitchFamily="34" charset="0"/>
              </a:rPr>
              <a:t>Community School Partnership</a:t>
            </a:r>
            <a:endParaRPr lang="en-CA" sz="3600" dirty="0">
              <a:solidFill>
                <a:schemeClr val="tx2">
                  <a:lumMod val="75000"/>
                  <a:lumOff val="25000"/>
                </a:schemeClr>
              </a:solidFill>
              <a:latin typeface="Arial Rounded MT Bold" pitchFamily="34" charset="0"/>
            </a:endParaRPr>
          </a:p>
        </p:txBody>
      </p:sp>
      <p:sp>
        <p:nvSpPr>
          <p:cNvPr id="4" name="Content Placeholder 3"/>
          <p:cNvSpPr>
            <a:spLocks noGrp="1"/>
          </p:cNvSpPr>
          <p:nvPr>
            <p:ph sz="half" idx="2"/>
          </p:nvPr>
        </p:nvSpPr>
        <p:spPr>
          <a:xfrm>
            <a:off x="549273" y="1858318"/>
            <a:ext cx="4809535" cy="4138445"/>
          </a:xfrm>
        </p:spPr>
        <p:txBody>
          <a:bodyPr>
            <a:normAutofit fontScale="70000" lnSpcReduction="20000"/>
          </a:bodyPr>
          <a:lstStyle/>
          <a:p>
            <a:pPr lvl="0"/>
            <a:r>
              <a:rPr lang="en-US" dirty="0">
                <a:solidFill>
                  <a:schemeClr val="tx2">
                    <a:lumMod val="75000"/>
                    <a:lumOff val="25000"/>
                  </a:schemeClr>
                </a:solidFill>
                <a:latin typeface="Arial Rounded MT Bold" panose="020F0704030504030204" pitchFamily="34" charset="0"/>
              </a:rPr>
              <a:t>Meet the Teacher Evening </a:t>
            </a:r>
          </a:p>
          <a:p>
            <a:pPr lvl="0"/>
            <a:r>
              <a:rPr lang="en-US" dirty="0">
                <a:solidFill>
                  <a:schemeClr val="tx2">
                    <a:lumMod val="75000"/>
                    <a:lumOff val="25000"/>
                  </a:schemeClr>
                </a:solidFill>
                <a:latin typeface="Arial Rounded MT Bold" panose="020F0704030504030204" pitchFamily="34" charset="0"/>
              </a:rPr>
              <a:t>Grade K to 2 yearly visits the Save Easy, Post Office, Bank and Diner Down Under </a:t>
            </a:r>
          </a:p>
          <a:p>
            <a:pPr lvl="0"/>
            <a:r>
              <a:rPr lang="en-US" dirty="0">
                <a:solidFill>
                  <a:schemeClr val="tx2">
                    <a:lumMod val="75000"/>
                    <a:lumOff val="25000"/>
                  </a:schemeClr>
                </a:solidFill>
                <a:latin typeface="Arial Rounded MT Bold" panose="020F0704030504030204" pitchFamily="34" charset="0"/>
              </a:rPr>
              <a:t>Fire Safety Week – visits to the Fire Hall and Volunteer Fire Fighters visit the school</a:t>
            </a:r>
          </a:p>
          <a:p>
            <a:pPr lvl="0"/>
            <a:r>
              <a:rPr lang="en-US" dirty="0">
                <a:solidFill>
                  <a:schemeClr val="tx2">
                    <a:lumMod val="75000"/>
                    <a:lumOff val="25000"/>
                  </a:schemeClr>
                </a:solidFill>
                <a:latin typeface="Arial Rounded MT Bold" panose="020F0704030504030204" pitchFamily="34" charset="0"/>
              </a:rPr>
              <a:t>Andrew and Laura McCain Library – visits by the K-2 students</a:t>
            </a:r>
          </a:p>
          <a:p>
            <a:pPr lvl="0"/>
            <a:r>
              <a:rPr lang="en-US" dirty="0" err="1">
                <a:solidFill>
                  <a:schemeClr val="tx2">
                    <a:lumMod val="75000"/>
                    <a:lumOff val="25000"/>
                  </a:schemeClr>
                </a:solidFill>
                <a:latin typeface="Arial Rounded MT Bold" panose="020F0704030504030204" pitchFamily="34" charset="0"/>
              </a:rPr>
              <a:t>Hackmatack</a:t>
            </a:r>
            <a:r>
              <a:rPr lang="en-US" dirty="0">
                <a:solidFill>
                  <a:schemeClr val="tx2">
                    <a:lumMod val="75000"/>
                    <a:lumOff val="25000"/>
                  </a:schemeClr>
                </a:solidFill>
                <a:latin typeface="Arial Rounded MT Bold" panose="020F0704030504030204" pitchFamily="34" charset="0"/>
              </a:rPr>
              <a:t> Club- Andrew and Laura McCain Librarian comes to the school </a:t>
            </a:r>
          </a:p>
          <a:p>
            <a:pPr lvl="0"/>
            <a:r>
              <a:rPr lang="en-US" dirty="0">
                <a:solidFill>
                  <a:schemeClr val="tx2">
                    <a:lumMod val="75000"/>
                    <a:lumOff val="25000"/>
                  </a:schemeClr>
                </a:solidFill>
                <a:latin typeface="Arial Rounded MT Bold" panose="020F0704030504030204" pitchFamily="34" charset="0"/>
              </a:rPr>
              <a:t>Summer Reading Club – is promoted at the school</a:t>
            </a:r>
          </a:p>
          <a:p>
            <a:pPr lvl="0"/>
            <a:r>
              <a:rPr lang="en-US" dirty="0" err="1">
                <a:solidFill>
                  <a:schemeClr val="tx2">
                    <a:lumMod val="75000"/>
                    <a:lumOff val="25000"/>
                  </a:schemeClr>
                </a:solidFill>
                <a:latin typeface="Arial Rounded MT Bold" panose="020F0704030504030204" pitchFamily="34" charset="0"/>
              </a:rPr>
              <a:t>Meduxnekeag</a:t>
            </a:r>
            <a:r>
              <a:rPr lang="en-US" dirty="0">
                <a:solidFill>
                  <a:schemeClr val="tx2">
                    <a:lumMod val="75000"/>
                    <a:lumOff val="25000"/>
                  </a:schemeClr>
                </a:solidFill>
                <a:latin typeface="Arial Rounded MT Bold" panose="020F0704030504030204" pitchFamily="34" charset="0"/>
              </a:rPr>
              <a:t> Presentations</a:t>
            </a:r>
          </a:p>
          <a:p>
            <a:pPr lvl="0"/>
            <a:r>
              <a:rPr lang="en-US" dirty="0">
                <a:solidFill>
                  <a:schemeClr val="tx2">
                    <a:lumMod val="75000"/>
                    <a:lumOff val="25000"/>
                  </a:schemeClr>
                </a:solidFill>
                <a:latin typeface="Arial Rounded MT Bold" panose="020F0704030504030204" pitchFamily="34" charset="0"/>
              </a:rPr>
              <a:t>Winter Carnival - skating at the Northern Carleton Arena</a:t>
            </a:r>
          </a:p>
          <a:p>
            <a:endParaRPr lang="en-CA" dirty="0">
              <a:solidFill>
                <a:schemeClr val="tx2">
                  <a:lumMod val="75000"/>
                  <a:lumOff val="25000"/>
                </a:schemeClr>
              </a:solidFill>
            </a:endParaRPr>
          </a:p>
        </p:txBody>
      </p:sp>
      <p:sp>
        <p:nvSpPr>
          <p:cNvPr id="12" name="Slide Number Placeholder 11"/>
          <p:cNvSpPr>
            <a:spLocks noGrp="1"/>
          </p:cNvSpPr>
          <p:nvPr>
            <p:ph type="sldNum" sz="quarter" idx="12"/>
          </p:nvPr>
        </p:nvSpPr>
        <p:spPr/>
        <p:txBody>
          <a:bodyPr/>
          <a:lstStyle/>
          <a:p>
            <a:fld id="{7F5CE407-6216-4202-80E4-A30DC2F709B2}" type="slidenum">
              <a:rPr lang="en-US" smtClean="0"/>
              <a:pPr/>
              <a:t>25</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1438394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Special Events That Encourage </a:t>
            </a:r>
            <a:r>
              <a:rPr lang="en-US" sz="3600" b="1" dirty="0" smtClean="0">
                <a:solidFill>
                  <a:schemeClr val="tx2">
                    <a:lumMod val="75000"/>
                    <a:lumOff val="25000"/>
                  </a:schemeClr>
                </a:solidFill>
                <a:latin typeface="Arial Rounded MT Bold" pitchFamily="34" charset="0"/>
              </a:rPr>
              <a:t>Community School Partnership</a:t>
            </a:r>
            <a:endParaRPr lang="en-CA" sz="3600" dirty="0">
              <a:solidFill>
                <a:schemeClr val="tx2">
                  <a:lumMod val="75000"/>
                  <a:lumOff val="25000"/>
                </a:schemeClr>
              </a:solidFill>
              <a:latin typeface="Arial Rounded MT Bold" pitchFamily="34" charset="0"/>
            </a:endParaRPr>
          </a:p>
        </p:txBody>
      </p:sp>
      <p:sp>
        <p:nvSpPr>
          <p:cNvPr id="4" name="Content Placeholder 3"/>
          <p:cNvSpPr>
            <a:spLocks noGrp="1"/>
          </p:cNvSpPr>
          <p:nvPr>
            <p:ph sz="half" idx="2"/>
          </p:nvPr>
        </p:nvSpPr>
        <p:spPr>
          <a:xfrm>
            <a:off x="549273" y="1858318"/>
            <a:ext cx="4809535" cy="4138445"/>
          </a:xfrm>
        </p:spPr>
        <p:txBody>
          <a:bodyPr>
            <a:normAutofit fontScale="62500" lnSpcReduction="20000"/>
          </a:bodyPr>
          <a:lstStyle/>
          <a:p>
            <a:pPr lvl="0"/>
            <a:r>
              <a:rPr lang="en-US" dirty="0">
                <a:solidFill>
                  <a:schemeClr val="tx2">
                    <a:lumMod val="75000"/>
                    <a:lumOff val="25000"/>
                  </a:schemeClr>
                </a:solidFill>
                <a:latin typeface="Arial Rounded MT Bold" panose="020F0704030504030204" pitchFamily="34" charset="0"/>
              </a:rPr>
              <a:t>Community donations to the BES Technology Fund </a:t>
            </a:r>
          </a:p>
          <a:p>
            <a:r>
              <a:rPr lang="en-US" dirty="0">
                <a:solidFill>
                  <a:schemeClr val="tx2">
                    <a:lumMod val="75000"/>
                    <a:lumOff val="25000"/>
                  </a:schemeClr>
                </a:solidFill>
                <a:latin typeface="Arial Rounded MT Bold" panose="020F0704030504030204" pitchFamily="34" charset="0"/>
              </a:rPr>
              <a:t>(Proceeds from the SNOWBLAST supper)</a:t>
            </a:r>
          </a:p>
          <a:p>
            <a:pPr lvl="0"/>
            <a:r>
              <a:rPr lang="en-US" dirty="0">
                <a:solidFill>
                  <a:schemeClr val="tx2">
                    <a:lumMod val="75000"/>
                    <a:lumOff val="25000"/>
                  </a:schemeClr>
                </a:solidFill>
                <a:latin typeface="Arial Rounded MT Bold" panose="020F0704030504030204" pitchFamily="34" charset="0"/>
              </a:rPr>
              <a:t>Community donations to the BES Breakfast Program </a:t>
            </a:r>
          </a:p>
          <a:p>
            <a:r>
              <a:rPr lang="en-US" dirty="0">
                <a:solidFill>
                  <a:schemeClr val="tx2">
                    <a:lumMod val="75000"/>
                    <a:lumOff val="25000"/>
                  </a:schemeClr>
                </a:solidFill>
                <a:latin typeface="Arial Rounded MT Bold" panose="020F0704030504030204" pitchFamily="34" charset="0"/>
              </a:rPr>
              <a:t>(Proceeds from the CO-OP 50/50 draw)</a:t>
            </a:r>
          </a:p>
          <a:p>
            <a:pPr lvl="0"/>
            <a:r>
              <a:rPr lang="en-US" dirty="0">
                <a:solidFill>
                  <a:schemeClr val="tx2">
                    <a:lumMod val="75000"/>
                    <a:lumOff val="25000"/>
                  </a:schemeClr>
                </a:solidFill>
                <a:latin typeface="Arial Rounded MT Bold" panose="020F0704030504030204" pitchFamily="34" charset="0"/>
              </a:rPr>
              <a:t>BES Choir sings at the Tree Lighting at Village Office </a:t>
            </a:r>
          </a:p>
          <a:p>
            <a:pPr lvl="0"/>
            <a:r>
              <a:rPr lang="en-US" dirty="0">
                <a:solidFill>
                  <a:schemeClr val="tx2">
                    <a:lumMod val="75000"/>
                    <a:lumOff val="25000"/>
                  </a:schemeClr>
                </a:solidFill>
                <a:latin typeface="Arial Rounded MT Bold" panose="020F0704030504030204" pitchFamily="34" charset="0"/>
              </a:rPr>
              <a:t>BES Choir sings at the Riverview Manor at Christmas</a:t>
            </a:r>
          </a:p>
          <a:p>
            <a:pPr lvl="0"/>
            <a:r>
              <a:rPr lang="en-US" dirty="0">
                <a:solidFill>
                  <a:schemeClr val="tx2">
                    <a:lumMod val="75000"/>
                    <a:lumOff val="25000"/>
                  </a:schemeClr>
                </a:solidFill>
                <a:latin typeface="Arial Rounded MT Bold" panose="020F0704030504030204" pitchFamily="34" charset="0"/>
              </a:rPr>
              <a:t>Andrew and Laura McCain Art Gallery – afterschool art programs</a:t>
            </a:r>
          </a:p>
          <a:p>
            <a:pPr lvl="0"/>
            <a:r>
              <a:rPr lang="en-US" dirty="0">
                <a:solidFill>
                  <a:schemeClr val="tx2">
                    <a:lumMod val="75000"/>
                    <a:lumOff val="25000"/>
                  </a:schemeClr>
                </a:solidFill>
                <a:latin typeface="Arial Rounded MT Bold" panose="020F0704030504030204" pitchFamily="34" charset="0"/>
              </a:rPr>
              <a:t>All classes and the choir sing at the Festival of Musical Arts</a:t>
            </a:r>
          </a:p>
          <a:p>
            <a:pPr lvl="0"/>
            <a:r>
              <a:rPr lang="en-US" dirty="0">
                <a:solidFill>
                  <a:schemeClr val="tx2">
                    <a:lumMod val="75000"/>
                    <a:lumOff val="25000"/>
                  </a:schemeClr>
                </a:solidFill>
                <a:latin typeface="Arial Rounded MT Bold" panose="020F0704030504030204" pitchFamily="34" charset="0"/>
              </a:rPr>
              <a:t>BES collects donations for the IWK and Cystic Fibrosis</a:t>
            </a:r>
          </a:p>
          <a:p>
            <a:pPr lvl="0"/>
            <a:r>
              <a:rPr lang="en-US" dirty="0">
                <a:solidFill>
                  <a:schemeClr val="tx2">
                    <a:lumMod val="75000"/>
                    <a:lumOff val="25000"/>
                  </a:schemeClr>
                </a:solidFill>
                <a:latin typeface="Arial Rounded MT Bold" panose="020F0704030504030204" pitchFamily="34" charset="0"/>
              </a:rPr>
              <a:t>Family Literacy </a:t>
            </a:r>
            <a:r>
              <a:rPr lang="en-US" dirty="0" smtClean="0">
                <a:solidFill>
                  <a:schemeClr val="tx2">
                    <a:lumMod val="75000"/>
                    <a:lumOff val="25000"/>
                  </a:schemeClr>
                </a:solidFill>
                <a:latin typeface="Arial Rounded MT Bold" panose="020F0704030504030204" pitchFamily="34" charset="0"/>
              </a:rPr>
              <a:t>Nights</a:t>
            </a:r>
            <a:endParaRPr lang="en-US" dirty="0">
              <a:solidFill>
                <a:schemeClr val="tx2">
                  <a:lumMod val="75000"/>
                  <a:lumOff val="25000"/>
                </a:schemeClr>
              </a:solidFill>
              <a:latin typeface="Arial Rounded MT Bold" panose="020F0704030504030204" pitchFamily="34" charset="0"/>
            </a:endParaRPr>
          </a:p>
        </p:txBody>
      </p:sp>
      <p:sp>
        <p:nvSpPr>
          <p:cNvPr id="12" name="Slide Number Placeholder 11"/>
          <p:cNvSpPr>
            <a:spLocks noGrp="1"/>
          </p:cNvSpPr>
          <p:nvPr>
            <p:ph type="sldNum" sz="quarter" idx="12"/>
          </p:nvPr>
        </p:nvSpPr>
        <p:spPr/>
        <p:txBody>
          <a:bodyPr/>
          <a:lstStyle/>
          <a:p>
            <a:fld id="{7F5CE407-6216-4202-80E4-A30DC2F709B2}" type="slidenum">
              <a:rPr lang="en-US" smtClean="0"/>
              <a:pPr/>
              <a:t>26</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806039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Special Events That Encourage </a:t>
            </a:r>
            <a:r>
              <a:rPr lang="en-US" sz="3600" b="1" dirty="0" smtClean="0">
                <a:solidFill>
                  <a:schemeClr val="tx2">
                    <a:lumMod val="75000"/>
                    <a:lumOff val="25000"/>
                  </a:schemeClr>
                </a:solidFill>
                <a:latin typeface="Arial Rounded MT Bold" pitchFamily="34" charset="0"/>
              </a:rPr>
              <a:t>Community School Partnership</a:t>
            </a:r>
            <a:endParaRPr lang="en-CA" sz="3600" dirty="0">
              <a:solidFill>
                <a:schemeClr val="tx2">
                  <a:lumMod val="75000"/>
                  <a:lumOff val="25000"/>
                </a:schemeClr>
              </a:solidFill>
              <a:latin typeface="Arial Rounded MT Bold" pitchFamily="34" charset="0"/>
            </a:endParaRPr>
          </a:p>
        </p:txBody>
      </p:sp>
      <p:sp>
        <p:nvSpPr>
          <p:cNvPr id="4" name="Content Placeholder 3"/>
          <p:cNvSpPr>
            <a:spLocks noGrp="1"/>
          </p:cNvSpPr>
          <p:nvPr>
            <p:ph sz="half" idx="2"/>
          </p:nvPr>
        </p:nvSpPr>
        <p:spPr>
          <a:xfrm>
            <a:off x="549273" y="1858318"/>
            <a:ext cx="4809535" cy="4138445"/>
          </a:xfrm>
        </p:spPr>
        <p:txBody>
          <a:bodyPr>
            <a:normAutofit lnSpcReduction="10000"/>
          </a:bodyPr>
          <a:lstStyle/>
          <a:p>
            <a:pPr lvl="0"/>
            <a:r>
              <a:rPr lang="en-US" sz="1600" dirty="0">
                <a:solidFill>
                  <a:schemeClr val="tx2">
                    <a:lumMod val="75000"/>
                    <a:lumOff val="25000"/>
                  </a:schemeClr>
                </a:solidFill>
                <a:latin typeface="Arial Rounded MT Bold" panose="020F0704030504030204" pitchFamily="34" charset="0"/>
              </a:rPr>
              <a:t>ELF Reading Program </a:t>
            </a:r>
          </a:p>
          <a:p>
            <a:pPr lvl="0"/>
            <a:r>
              <a:rPr lang="en-US" sz="1600" dirty="0">
                <a:solidFill>
                  <a:schemeClr val="tx2">
                    <a:lumMod val="75000"/>
                    <a:lumOff val="25000"/>
                  </a:schemeClr>
                </a:solidFill>
                <a:latin typeface="Arial Rounded MT Bold" panose="020F0704030504030204" pitchFamily="34" charset="0"/>
              </a:rPr>
              <a:t>BES staff supports a family at Christmas </a:t>
            </a:r>
          </a:p>
          <a:p>
            <a:pPr lvl="0"/>
            <a:r>
              <a:rPr lang="en-US" sz="1600" dirty="0" smtClean="0">
                <a:solidFill>
                  <a:schemeClr val="tx2">
                    <a:lumMod val="75000"/>
                    <a:lumOff val="25000"/>
                  </a:schemeClr>
                </a:solidFill>
                <a:latin typeface="Arial Rounded MT Bold" panose="020F0704030504030204" pitchFamily="34" charset="0"/>
              </a:rPr>
              <a:t>Falls Brook </a:t>
            </a:r>
            <a:r>
              <a:rPr lang="en-US" sz="1600" dirty="0">
                <a:solidFill>
                  <a:schemeClr val="tx2">
                    <a:lumMod val="75000"/>
                    <a:lumOff val="25000"/>
                  </a:schemeClr>
                </a:solidFill>
                <a:latin typeface="Arial Rounded MT Bold" panose="020F0704030504030204" pitchFamily="34" charset="0"/>
              </a:rPr>
              <a:t>Centre Visits– Wetland and Student Government </a:t>
            </a:r>
          </a:p>
          <a:p>
            <a:pPr lvl="0"/>
            <a:r>
              <a:rPr lang="en-US" sz="1600" dirty="0">
                <a:solidFill>
                  <a:schemeClr val="tx2">
                    <a:lumMod val="75000"/>
                    <a:lumOff val="25000"/>
                  </a:schemeClr>
                </a:solidFill>
                <a:latin typeface="Arial Rounded MT Bold" panose="020F0704030504030204" pitchFamily="34" charset="0"/>
              </a:rPr>
              <a:t>The gym is used for K-3 Basketball,  </a:t>
            </a:r>
          </a:p>
          <a:p>
            <a:r>
              <a:rPr lang="en-US" sz="1600" dirty="0">
                <a:solidFill>
                  <a:schemeClr val="tx2">
                    <a:lumMod val="75000"/>
                    <a:lumOff val="25000"/>
                  </a:schemeClr>
                </a:solidFill>
                <a:latin typeface="Arial Rounded MT Bold" panose="020F0704030504030204" pitchFamily="34" charset="0"/>
              </a:rPr>
              <a:t>C.F. Walk </a:t>
            </a:r>
          </a:p>
          <a:p>
            <a:pPr lvl="0"/>
            <a:r>
              <a:rPr lang="en-US" sz="1600" dirty="0">
                <a:solidFill>
                  <a:schemeClr val="tx2">
                    <a:lumMod val="75000"/>
                    <a:lumOff val="25000"/>
                  </a:schemeClr>
                </a:solidFill>
                <a:latin typeface="Arial Rounded MT Bold" panose="020F0704030504030204" pitchFamily="34" charset="0"/>
              </a:rPr>
              <a:t>Grade 3 to 5 Drama attends Drama Festival and has a Public Performance </a:t>
            </a:r>
          </a:p>
          <a:p>
            <a:pPr lvl="0"/>
            <a:r>
              <a:rPr lang="en-US" sz="1600" dirty="0">
                <a:solidFill>
                  <a:schemeClr val="tx2">
                    <a:lumMod val="75000"/>
                    <a:lumOff val="25000"/>
                  </a:schemeClr>
                </a:solidFill>
                <a:latin typeface="Arial Rounded MT Bold" panose="020F0704030504030204" pitchFamily="34" charset="0"/>
              </a:rPr>
              <a:t>Step Ahead Pre-School (located on the primary student floor)</a:t>
            </a:r>
          </a:p>
          <a:p>
            <a:pPr lvl="0"/>
            <a:r>
              <a:rPr lang="en-US" sz="1600" dirty="0">
                <a:solidFill>
                  <a:schemeClr val="tx2">
                    <a:lumMod val="75000"/>
                    <a:lumOff val="25000"/>
                  </a:schemeClr>
                </a:solidFill>
                <a:latin typeface="Arial Rounded MT Bold" panose="020F0704030504030204" pitchFamily="34" charset="0"/>
              </a:rPr>
              <a:t>Pre-School Invited to Special Events</a:t>
            </a:r>
          </a:p>
          <a:p>
            <a:pPr marL="0" lvl="0" indent="0">
              <a:buNone/>
            </a:pPr>
            <a:endParaRPr lang="en-US" dirty="0"/>
          </a:p>
        </p:txBody>
      </p:sp>
      <p:sp>
        <p:nvSpPr>
          <p:cNvPr id="12" name="Slide Number Placeholder 11"/>
          <p:cNvSpPr>
            <a:spLocks noGrp="1"/>
          </p:cNvSpPr>
          <p:nvPr>
            <p:ph type="sldNum" sz="quarter" idx="12"/>
          </p:nvPr>
        </p:nvSpPr>
        <p:spPr/>
        <p:txBody>
          <a:bodyPr/>
          <a:lstStyle/>
          <a:p>
            <a:fld id="{7F5CE407-6216-4202-80E4-A30DC2F709B2}" type="slidenum">
              <a:rPr lang="en-US" smtClean="0"/>
              <a:pPr/>
              <a:t>27</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8060391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Special Events That Encourage </a:t>
            </a:r>
            <a:r>
              <a:rPr lang="en-US" sz="3600" b="1" dirty="0" smtClean="0">
                <a:solidFill>
                  <a:schemeClr val="tx2">
                    <a:lumMod val="75000"/>
                    <a:lumOff val="25000"/>
                  </a:schemeClr>
                </a:solidFill>
                <a:latin typeface="Arial Rounded MT Bold" pitchFamily="34" charset="0"/>
              </a:rPr>
              <a:t>Community School Partnership</a:t>
            </a:r>
            <a:endParaRPr lang="en-CA" sz="3600" dirty="0">
              <a:solidFill>
                <a:schemeClr val="tx2">
                  <a:lumMod val="75000"/>
                  <a:lumOff val="25000"/>
                </a:schemeClr>
              </a:solidFill>
              <a:latin typeface="Arial Rounded MT Bold" pitchFamily="34" charset="0"/>
            </a:endParaRPr>
          </a:p>
        </p:txBody>
      </p:sp>
      <p:sp>
        <p:nvSpPr>
          <p:cNvPr id="4" name="Content Placeholder 3"/>
          <p:cNvSpPr>
            <a:spLocks noGrp="1"/>
          </p:cNvSpPr>
          <p:nvPr>
            <p:ph sz="half" idx="2"/>
          </p:nvPr>
        </p:nvSpPr>
        <p:spPr>
          <a:xfrm>
            <a:off x="549273" y="1858318"/>
            <a:ext cx="4809535" cy="4138445"/>
          </a:xfrm>
        </p:spPr>
        <p:txBody>
          <a:bodyPr>
            <a:normAutofit fontScale="92500" lnSpcReduction="10000"/>
          </a:bodyPr>
          <a:lstStyle/>
          <a:p>
            <a:pPr lvl="0"/>
            <a:r>
              <a:rPr lang="en-US" dirty="0">
                <a:solidFill>
                  <a:schemeClr val="tx2">
                    <a:lumMod val="75000"/>
                    <a:lumOff val="25000"/>
                  </a:schemeClr>
                </a:solidFill>
                <a:latin typeface="Arial Rounded MT Bold" panose="020F0704030504030204" pitchFamily="34" charset="0"/>
              </a:rPr>
              <a:t>Family Literacy Day is promoted at the school</a:t>
            </a:r>
          </a:p>
          <a:p>
            <a:pPr lvl="0"/>
            <a:r>
              <a:rPr lang="en-US" dirty="0">
                <a:solidFill>
                  <a:schemeClr val="tx2">
                    <a:lumMod val="75000"/>
                    <a:lumOff val="25000"/>
                  </a:schemeClr>
                </a:solidFill>
                <a:latin typeface="Arial Rounded MT Bold" panose="020F0704030504030204" pitchFamily="34" charset="0"/>
              </a:rPr>
              <a:t>Enrichment Activity days with community volunteers (knitting, orienteering, art, </a:t>
            </a:r>
            <a:r>
              <a:rPr lang="en-US" dirty="0" err="1">
                <a:solidFill>
                  <a:schemeClr val="tx2">
                    <a:lumMod val="75000"/>
                    <a:lumOff val="25000"/>
                  </a:schemeClr>
                </a:solidFill>
                <a:latin typeface="Arial Rounded MT Bold" panose="020F0704030504030204" pitchFamily="34" charset="0"/>
              </a:rPr>
              <a:t>etc</a:t>
            </a:r>
            <a:r>
              <a:rPr lang="en-US" dirty="0">
                <a:solidFill>
                  <a:schemeClr val="tx2">
                    <a:lumMod val="75000"/>
                    <a:lumOff val="25000"/>
                  </a:schemeClr>
                </a:solidFill>
                <a:latin typeface="Arial Rounded MT Bold" panose="020F0704030504030204" pitchFamily="34" charset="0"/>
              </a:rPr>
              <a:t>)</a:t>
            </a:r>
          </a:p>
          <a:p>
            <a:pPr lvl="0"/>
            <a:r>
              <a:rPr lang="en-US" dirty="0">
                <a:solidFill>
                  <a:schemeClr val="tx2">
                    <a:lumMod val="75000"/>
                    <a:lumOff val="25000"/>
                  </a:schemeClr>
                </a:solidFill>
                <a:latin typeface="Arial Rounded MT Bold" panose="020F0704030504030204" pitchFamily="34" charset="0"/>
              </a:rPr>
              <a:t>Christmas Dinner – Cooked and served by Community Volunteers</a:t>
            </a:r>
          </a:p>
          <a:p>
            <a:pPr lvl="0"/>
            <a:r>
              <a:rPr lang="en-US" dirty="0">
                <a:solidFill>
                  <a:schemeClr val="tx2">
                    <a:lumMod val="75000"/>
                    <a:lumOff val="25000"/>
                  </a:schemeClr>
                </a:solidFill>
                <a:latin typeface="Arial Rounded MT Bold" panose="020F0704030504030204" pitchFamily="34" charset="0"/>
              </a:rPr>
              <a:t>Christmas Concert (Age 2-Grade 5)</a:t>
            </a:r>
          </a:p>
          <a:p>
            <a:pPr lvl="0"/>
            <a:r>
              <a:rPr lang="en-US" dirty="0">
                <a:solidFill>
                  <a:schemeClr val="tx2">
                    <a:lumMod val="75000"/>
                    <a:lumOff val="25000"/>
                  </a:schemeClr>
                </a:solidFill>
                <a:latin typeface="Arial Rounded MT Bold" panose="020F0704030504030204" pitchFamily="34" charset="0"/>
              </a:rPr>
              <a:t>Grade 5 Safety Day  (</a:t>
            </a:r>
            <a:r>
              <a:rPr lang="en-US" dirty="0" err="1">
                <a:solidFill>
                  <a:schemeClr val="tx2">
                    <a:lumMod val="75000"/>
                    <a:lumOff val="25000"/>
                  </a:schemeClr>
                </a:solidFill>
                <a:latin typeface="Arial Rounded MT Bold" panose="020F0704030504030204" pitchFamily="34" charset="0"/>
              </a:rPr>
              <a:t>WorkSafe</a:t>
            </a:r>
            <a:r>
              <a:rPr lang="en-US" dirty="0">
                <a:solidFill>
                  <a:schemeClr val="tx2">
                    <a:lumMod val="75000"/>
                    <a:lumOff val="25000"/>
                  </a:schemeClr>
                </a:solidFill>
                <a:latin typeface="Arial Rounded MT Bold" panose="020F0704030504030204" pitchFamily="34" charset="0"/>
              </a:rPr>
              <a:t> NB)</a:t>
            </a:r>
          </a:p>
          <a:p>
            <a:r>
              <a:rPr lang="en-US" dirty="0">
                <a:solidFill>
                  <a:schemeClr val="tx2">
                    <a:lumMod val="75000"/>
                    <a:lumOff val="25000"/>
                  </a:schemeClr>
                </a:solidFill>
                <a:latin typeface="Arial Rounded MT Bold" panose="020F0704030504030204" pitchFamily="34" charset="0"/>
              </a:rPr>
              <a:t>Students from CNHS do Co-op/work study placements</a:t>
            </a:r>
          </a:p>
        </p:txBody>
      </p:sp>
      <p:sp>
        <p:nvSpPr>
          <p:cNvPr id="12" name="Slide Number Placeholder 11"/>
          <p:cNvSpPr>
            <a:spLocks noGrp="1"/>
          </p:cNvSpPr>
          <p:nvPr>
            <p:ph type="sldNum" sz="quarter" idx="12"/>
          </p:nvPr>
        </p:nvSpPr>
        <p:spPr/>
        <p:txBody>
          <a:bodyPr/>
          <a:lstStyle/>
          <a:p>
            <a:fld id="{7F5CE407-6216-4202-80E4-A30DC2F709B2}" type="slidenum">
              <a:rPr lang="en-US" smtClean="0"/>
              <a:pPr/>
              <a:t>28</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387941541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Student Voice</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70000" lnSpcReduction="20000"/>
          </a:bodyPr>
          <a:lstStyle/>
          <a:p>
            <a:pPr lvl="0"/>
            <a:r>
              <a:rPr lang="en-US" dirty="0">
                <a:solidFill>
                  <a:schemeClr val="tx2">
                    <a:lumMod val="75000"/>
                    <a:lumOff val="25000"/>
                  </a:schemeClr>
                </a:solidFill>
                <a:latin typeface="Arial Rounded MT Bold" panose="020F0704030504030204" pitchFamily="34" charset="0"/>
              </a:rPr>
              <a:t>Tell Them from Me Survey</a:t>
            </a:r>
          </a:p>
          <a:p>
            <a:pPr lvl="0"/>
            <a:r>
              <a:rPr lang="en-US" dirty="0">
                <a:solidFill>
                  <a:schemeClr val="tx2">
                    <a:lumMod val="75000"/>
                    <a:lumOff val="25000"/>
                  </a:schemeClr>
                </a:solidFill>
                <a:latin typeface="Arial Rounded MT Bold" panose="020F0704030504030204" pitchFamily="34" charset="0"/>
              </a:rPr>
              <a:t>Student input for Student Engagement Activities  </a:t>
            </a:r>
          </a:p>
          <a:p>
            <a:pPr lvl="0"/>
            <a:r>
              <a:rPr lang="en-US" dirty="0">
                <a:solidFill>
                  <a:schemeClr val="tx2">
                    <a:lumMod val="75000"/>
                    <a:lumOff val="25000"/>
                  </a:schemeClr>
                </a:solidFill>
                <a:latin typeface="Arial Rounded MT Bold" panose="020F0704030504030204" pitchFamily="34" charset="0"/>
              </a:rPr>
              <a:t>Grade 4-5 lunch time helpers</a:t>
            </a:r>
          </a:p>
          <a:p>
            <a:pPr lvl="0"/>
            <a:r>
              <a:rPr lang="en-US" dirty="0">
                <a:solidFill>
                  <a:schemeClr val="tx2">
                    <a:lumMod val="75000"/>
                    <a:lumOff val="25000"/>
                  </a:schemeClr>
                </a:solidFill>
                <a:latin typeface="Arial Rounded MT Bold" panose="020F0704030504030204" pitchFamily="34" charset="0"/>
              </a:rPr>
              <a:t>Grade 5 Leadership in HIVES (K-5 groups)</a:t>
            </a:r>
          </a:p>
          <a:p>
            <a:pPr lvl="0"/>
            <a:r>
              <a:rPr lang="en-US" dirty="0">
                <a:solidFill>
                  <a:schemeClr val="tx2">
                    <a:lumMod val="75000"/>
                    <a:lumOff val="25000"/>
                  </a:schemeClr>
                </a:solidFill>
                <a:latin typeface="Arial Rounded MT Bold" panose="020F0704030504030204" pitchFamily="34" charset="0"/>
              </a:rPr>
              <a:t>Grade Two Student Highlighted in the provincial “Fire Safety Gazette”</a:t>
            </a:r>
          </a:p>
          <a:p>
            <a:pPr lvl="0"/>
            <a:r>
              <a:rPr lang="en-US" dirty="0">
                <a:solidFill>
                  <a:schemeClr val="tx2">
                    <a:lumMod val="75000"/>
                    <a:lumOff val="25000"/>
                  </a:schemeClr>
                </a:solidFill>
                <a:latin typeface="Arial Rounded MT Bold" panose="020F0704030504030204" pitchFamily="34" charset="0"/>
              </a:rPr>
              <a:t>Grades 3-5 Student Choice of Activities for Inside Recess</a:t>
            </a:r>
          </a:p>
          <a:p>
            <a:pPr lvl="0"/>
            <a:r>
              <a:rPr lang="en-US" dirty="0">
                <a:solidFill>
                  <a:schemeClr val="tx2">
                    <a:lumMod val="75000"/>
                    <a:lumOff val="25000"/>
                  </a:schemeClr>
                </a:solidFill>
                <a:latin typeface="Arial Rounded MT Bold" panose="020F0704030504030204" pitchFamily="34" charset="0"/>
              </a:rPr>
              <a:t>Student Led Fundraising for Grade Five Trip</a:t>
            </a:r>
          </a:p>
          <a:p>
            <a:pPr lvl="0"/>
            <a:r>
              <a:rPr lang="en-US" dirty="0">
                <a:solidFill>
                  <a:schemeClr val="tx2">
                    <a:lumMod val="75000"/>
                    <a:lumOff val="25000"/>
                  </a:schemeClr>
                </a:solidFill>
                <a:latin typeface="Arial Rounded MT Bold" panose="020F0704030504030204" pitchFamily="34" charset="0"/>
              </a:rPr>
              <a:t>Student Greeters for Special Events</a:t>
            </a:r>
          </a:p>
          <a:p>
            <a:pPr lvl="0"/>
            <a:r>
              <a:rPr lang="en-US" dirty="0">
                <a:solidFill>
                  <a:schemeClr val="tx2">
                    <a:lumMod val="75000"/>
                    <a:lumOff val="25000"/>
                  </a:schemeClr>
                </a:solidFill>
                <a:latin typeface="Arial Rounded MT Bold" panose="020F0704030504030204" pitchFamily="34" charset="0"/>
              </a:rPr>
              <a:t>Grade Five Intensive French Reading Aloud to younger students (Promoting French Language)</a:t>
            </a:r>
          </a:p>
          <a:p>
            <a:endParaRPr lang="en-US" dirty="0"/>
          </a:p>
          <a:p>
            <a:endParaRPr lang="en-CA" dirty="0">
              <a:solidFill>
                <a:schemeClr val="tx2">
                  <a:lumMod val="75000"/>
                  <a:lumOff val="25000"/>
                </a:schemeClr>
              </a:solidFill>
              <a:latin typeface="Arial Rounded MT Bold" pitchFamily="34" charset="0"/>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pPr/>
              <a:t>29</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36550453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chemeClr val="tx2">
                    <a:lumMod val="75000"/>
                    <a:lumOff val="25000"/>
                  </a:schemeClr>
                </a:solidFill>
                <a:latin typeface="Arial Rounded MT Bold" pitchFamily="34" charset="0"/>
              </a:rPr>
              <a:t>Provincial Policy 409:  Multi-year School Infrastructure Planning</a:t>
            </a:r>
            <a:endParaRPr lang="en-CA" sz="3600"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70000" lnSpcReduction="20000"/>
          </a:bodyPr>
          <a:lstStyle/>
          <a:p>
            <a:pPr marL="285750" indent="-285750">
              <a:buFont typeface="Arial" pitchFamily="34" charset="0"/>
              <a:buChar char="•"/>
            </a:pPr>
            <a:r>
              <a:rPr lang="en-US" dirty="0">
                <a:solidFill>
                  <a:schemeClr val="tx2">
                    <a:lumMod val="75000"/>
                    <a:lumOff val="25000"/>
                  </a:schemeClr>
                </a:solidFill>
                <a:latin typeface="Arial Rounded MT Bold" pitchFamily="34" charset="0"/>
              </a:rPr>
              <a:t>Outlines a number of responsibilities to do with facilities in our system</a:t>
            </a:r>
          </a:p>
          <a:p>
            <a:pPr marL="285750" indent="-285750">
              <a:buFont typeface="Arial" pitchFamily="34" charset="0"/>
              <a:buChar char="•"/>
            </a:pPr>
            <a:r>
              <a:rPr lang="en-US" dirty="0">
                <a:solidFill>
                  <a:schemeClr val="tx2">
                    <a:lumMod val="75000"/>
                    <a:lumOff val="25000"/>
                  </a:schemeClr>
                </a:solidFill>
                <a:latin typeface="Arial Rounded MT Bold" pitchFamily="34" charset="0"/>
              </a:rPr>
              <a:t>Sections 6.4, 6.5 and 6.6 are relevant for Sustainability Studies</a:t>
            </a:r>
          </a:p>
          <a:p>
            <a:pPr marL="285750" indent="-285750">
              <a:buFont typeface="Arial" pitchFamily="34" charset="0"/>
              <a:buChar char="•"/>
            </a:pPr>
            <a:r>
              <a:rPr lang="en-US" dirty="0">
                <a:solidFill>
                  <a:schemeClr val="tx2">
                    <a:lumMod val="75000"/>
                    <a:lumOff val="25000"/>
                  </a:schemeClr>
                </a:solidFill>
                <a:latin typeface="Arial Rounded MT Bold" pitchFamily="34" charset="0"/>
              </a:rPr>
              <a:t>Three Public Meetings</a:t>
            </a:r>
          </a:p>
          <a:p>
            <a:pPr marL="742950" lvl="1" indent="-285750">
              <a:buFont typeface="Arial" pitchFamily="34" charset="0"/>
              <a:buChar char="•"/>
            </a:pPr>
            <a:r>
              <a:rPr lang="en-US" sz="1800" dirty="0">
                <a:solidFill>
                  <a:schemeClr val="tx2">
                    <a:lumMod val="75000"/>
                    <a:lumOff val="25000"/>
                  </a:schemeClr>
                </a:solidFill>
                <a:latin typeface="Arial Rounded MT Bold" pitchFamily="34" charset="0"/>
              </a:rPr>
              <a:t>#1 – Presentation of Facts from District regarding School, in line with Policy 409 template</a:t>
            </a:r>
          </a:p>
          <a:p>
            <a:pPr marL="742950" lvl="1" indent="-285750">
              <a:buFont typeface="Arial" pitchFamily="34" charset="0"/>
              <a:buChar char="•"/>
            </a:pPr>
            <a:r>
              <a:rPr lang="en-US" sz="1800" dirty="0">
                <a:solidFill>
                  <a:schemeClr val="tx2">
                    <a:lumMod val="75000"/>
                    <a:lumOff val="25000"/>
                  </a:schemeClr>
                </a:solidFill>
                <a:latin typeface="Arial Rounded MT Bold" pitchFamily="34" charset="0"/>
              </a:rPr>
              <a:t>#2 -  Presentation from Stakeholders regarding their thoughts on the sustainability of the school and relevant factors</a:t>
            </a:r>
          </a:p>
          <a:p>
            <a:pPr marL="742950" lvl="1" indent="-285750">
              <a:buFont typeface="Arial" pitchFamily="34" charset="0"/>
              <a:buChar char="•"/>
            </a:pPr>
            <a:r>
              <a:rPr lang="en-US" sz="1800" dirty="0">
                <a:solidFill>
                  <a:schemeClr val="tx2">
                    <a:lumMod val="75000"/>
                    <a:lumOff val="25000"/>
                  </a:schemeClr>
                </a:solidFill>
                <a:latin typeface="Arial Rounded MT Bold" pitchFamily="34" charset="0"/>
              </a:rPr>
              <a:t>#3 – Final Review of Information by DEC and subsequent motion on next steps</a:t>
            </a:r>
          </a:p>
          <a:p>
            <a:pPr marL="285750" indent="-285750">
              <a:buFont typeface="Arial" pitchFamily="34" charset="0"/>
              <a:buChar char="•"/>
            </a:pPr>
            <a:r>
              <a:rPr lang="en-US" dirty="0">
                <a:solidFill>
                  <a:schemeClr val="tx2">
                    <a:lumMod val="75000"/>
                    <a:lumOff val="25000"/>
                  </a:schemeClr>
                </a:solidFill>
                <a:latin typeface="Arial Rounded MT Bold" pitchFamily="34" charset="0"/>
              </a:rPr>
              <a:t>Not Designed as an “Us-Against-Them” process; public meetings are not designed to facilitate debate between two </a:t>
            </a:r>
            <a:r>
              <a:rPr lang="en-US" dirty="0" smtClean="0">
                <a:solidFill>
                  <a:schemeClr val="tx2">
                    <a:lumMod val="75000"/>
                    <a:lumOff val="25000"/>
                  </a:schemeClr>
                </a:solidFill>
                <a:latin typeface="Arial Rounded MT Bold" pitchFamily="34" charset="0"/>
              </a:rPr>
              <a:t>parties</a:t>
            </a:r>
          </a:p>
          <a:p>
            <a:pPr marL="285750" indent="-285750">
              <a:buFont typeface="Arial" pitchFamily="34" charset="0"/>
              <a:buChar char="•"/>
            </a:pPr>
            <a:r>
              <a:rPr lang="en-US" dirty="0" smtClean="0">
                <a:solidFill>
                  <a:schemeClr val="tx2">
                    <a:lumMod val="75000"/>
                    <a:lumOff val="25000"/>
                  </a:schemeClr>
                </a:solidFill>
                <a:latin typeface="Arial Rounded MT Bold" pitchFamily="34" charset="0"/>
              </a:rPr>
              <a:t>3 Possible Outcomes</a:t>
            </a:r>
          </a:p>
          <a:p>
            <a:pPr marL="622300" lvl="1" indent="-285750">
              <a:buFont typeface="Arial" pitchFamily="34" charset="0"/>
              <a:buChar char="•"/>
            </a:pPr>
            <a:r>
              <a:rPr lang="en-US" dirty="0" smtClean="0">
                <a:solidFill>
                  <a:schemeClr val="tx2">
                    <a:lumMod val="75000"/>
                    <a:lumOff val="25000"/>
                  </a:schemeClr>
                </a:solidFill>
                <a:latin typeface="Arial Rounded MT Bold" pitchFamily="34" charset="0"/>
              </a:rPr>
              <a:t>Status Quo</a:t>
            </a:r>
          </a:p>
          <a:p>
            <a:pPr marL="622300" lvl="1" indent="-285750">
              <a:buFont typeface="Arial" pitchFamily="34" charset="0"/>
              <a:buChar char="•"/>
            </a:pPr>
            <a:r>
              <a:rPr lang="en-US" dirty="0" smtClean="0">
                <a:solidFill>
                  <a:schemeClr val="tx2">
                    <a:lumMod val="75000"/>
                    <a:lumOff val="25000"/>
                  </a:schemeClr>
                </a:solidFill>
                <a:latin typeface="Arial Rounded MT Bold" pitchFamily="34" charset="0"/>
              </a:rPr>
              <a:t>Recommendation to Minister for Significant Investment in Building/Programs</a:t>
            </a:r>
          </a:p>
          <a:p>
            <a:pPr marL="622300" lvl="1" indent="-285750">
              <a:buFont typeface="Arial" pitchFamily="34" charset="0"/>
              <a:buChar char="•"/>
            </a:pPr>
            <a:r>
              <a:rPr lang="en-US" dirty="0" smtClean="0">
                <a:solidFill>
                  <a:schemeClr val="tx2">
                    <a:lumMod val="75000"/>
                    <a:lumOff val="25000"/>
                  </a:schemeClr>
                </a:solidFill>
                <a:latin typeface="Arial Rounded MT Bold" pitchFamily="34" charset="0"/>
              </a:rPr>
              <a:t>Recommendation to Minister for Closure</a:t>
            </a:r>
            <a:endParaRPr lang="en-US" dirty="0">
              <a:solidFill>
                <a:schemeClr val="tx2">
                  <a:lumMod val="75000"/>
                  <a:lumOff val="25000"/>
                </a:schemeClr>
              </a:solidFill>
              <a:latin typeface="Arial Rounded MT Bold" pitchFamily="34" charset="0"/>
            </a:endParaRPr>
          </a:p>
          <a:p>
            <a:endParaRPr lang="en-CA" dirty="0">
              <a:solidFill>
                <a:schemeClr val="tx2">
                  <a:lumMod val="75000"/>
                  <a:lumOff val="25000"/>
                </a:schemeClr>
              </a:solidFill>
              <a:latin typeface="Arial Rounded MT Bold" pitchFamily="34" charset="0"/>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pPr/>
              <a:t>3</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42005971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2849880"/>
            <a:ext cx="6498158" cy="1600200"/>
          </a:xfrm>
        </p:spPr>
        <p:txBody>
          <a:bodyPr/>
          <a:lstStyle/>
          <a:p>
            <a:r>
              <a:rPr lang="en-US" b="1" dirty="0" smtClean="0">
                <a:solidFill>
                  <a:schemeClr val="tx2">
                    <a:lumMod val="75000"/>
                    <a:lumOff val="25000"/>
                  </a:schemeClr>
                </a:solidFill>
                <a:latin typeface="Arial Rounded MT Bold" pitchFamily="34" charset="0"/>
              </a:rPr>
              <a:t>Provincial</a:t>
            </a:r>
            <a:br>
              <a:rPr lang="en-US" b="1" dirty="0" smtClean="0">
                <a:solidFill>
                  <a:schemeClr val="tx2">
                    <a:lumMod val="75000"/>
                    <a:lumOff val="25000"/>
                  </a:schemeClr>
                </a:solidFill>
                <a:latin typeface="Arial Rounded MT Bold" pitchFamily="34" charset="0"/>
              </a:rPr>
            </a:br>
            <a:r>
              <a:rPr lang="en-US" b="1" dirty="0" smtClean="0">
                <a:solidFill>
                  <a:schemeClr val="tx2">
                    <a:lumMod val="75000"/>
                    <a:lumOff val="25000"/>
                  </a:schemeClr>
                </a:solidFill>
                <a:latin typeface="Arial Rounded MT Bold" pitchFamily="34" charset="0"/>
              </a:rPr>
              <a:t>Assessments</a:t>
            </a:r>
            <a:endParaRPr lang="en-CA" b="1" dirty="0">
              <a:solidFill>
                <a:schemeClr val="tx2">
                  <a:lumMod val="75000"/>
                  <a:lumOff val="25000"/>
                </a:schemeClr>
              </a:solidFill>
              <a:latin typeface="Arial Rounded MT Bold" pitchFamily="34" charset="0"/>
            </a:endParaRPr>
          </a:p>
        </p:txBody>
      </p:sp>
      <p:pic>
        <p:nvPicPr>
          <p:cNvPr id="4" name="Picture 3"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295400"/>
            <a:ext cx="6498158" cy="1554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352489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Rounded MT Bold" pitchFamily="34" charset="0"/>
              </a:rPr>
              <a:t>Provincial Assessment Results</a:t>
            </a:r>
            <a:endParaRPr lang="en-CA" b="1" dirty="0">
              <a:latin typeface="Arial Rounded MT Bold" pitchFamily="34" charset="0"/>
            </a:endParaRPr>
          </a:p>
        </p:txBody>
      </p:sp>
      <p:sp>
        <p:nvSpPr>
          <p:cNvPr id="3" name="Content Placeholder 2"/>
          <p:cNvSpPr>
            <a:spLocks noGrp="1"/>
          </p:cNvSpPr>
          <p:nvPr>
            <p:ph idx="1"/>
          </p:nvPr>
        </p:nvSpPr>
        <p:spPr/>
        <p:txBody>
          <a:bodyPr/>
          <a:lstStyle/>
          <a:p>
            <a:pPr marL="685800" lvl="2" indent="0">
              <a:buNone/>
            </a:pPr>
            <a:r>
              <a:rPr lang="en-US" b="1" dirty="0" smtClean="0">
                <a:solidFill>
                  <a:schemeClr val="tx2">
                    <a:lumMod val="75000"/>
                    <a:lumOff val="25000"/>
                  </a:schemeClr>
                </a:solidFill>
                <a:latin typeface="Arial Rounded MT Bold" pitchFamily="34" charset="0"/>
              </a:rPr>
              <a:t>	Grade 2 Reading</a:t>
            </a:r>
          </a:p>
          <a:p>
            <a:pPr marL="0" indent="0">
              <a:buNone/>
            </a:pPr>
            <a:endParaRPr lang="en-CA" b="1"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r>
              <a:rPr lang="en-US" dirty="0" smtClean="0"/>
              <a:t>28</a:t>
            </a:r>
          </a:p>
        </p:txBody>
      </p:sp>
      <p:graphicFrame>
        <p:nvGraphicFramePr>
          <p:cNvPr id="6" name="Table 5"/>
          <p:cNvGraphicFramePr>
            <a:graphicFrameLocks noGrp="1"/>
          </p:cNvGraphicFramePr>
          <p:nvPr>
            <p:extLst>
              <p:ext uri="{D42A27DB-BD31-4B8C-83A1-F6EECF244321}">
                <p14:modId xmlns:p14="http://schemas.microsoft.com/office/powerpoint/2010/main" val="619596834"/>
              </p:ext>
            </p:extLst>
          </p:nvPr>
        </p:nvGraphicFramePr>
        <p:xfrm>
          <a:off x="1524000" y="2270762"/>
          <a:ext cx="6096000" cy="3855720"/>
        </p:xfrm>
        <a:graphic>
          <a:graphicData uri="http://schemas.openxmlformats.org/drawingml/2006/table">
            <a:tbl>
              <a:tblPr firstRow="1" bandRow="1">
                <a:tableStyleId>{5C22544A-7EE6-4342-B048-85BDC9FD1C3A}</a:tableStyleId>
              </a:tblPr>
              <a:tblGrid>
                <a:gridCol w="1524000"/>
                <a:gridCol w="1524000"/>
                <a:gridCol w="1524000"/>
                <a:gridCol w="1524000"/>
              </a:tblGrid>
              <a:tr h="642620">
                <a:tc>
                  <a:txBody>
                    <a:bodyPr/>
                    <a:lstStyle/>
                    <a:p>
                      <a:pPr algn="ctr"/>
                      <a:r>
                        <a:rPr lang="en-US" b="1" dirty="0" smtClean="0">
                          <a:solidFill>
                            <a:schemeClr val="bg1"/>
                          </a:solidFill>
                          <a:latin typeface="Arial Rounded MT Bold" pitchFamily="34" charset="0"/>
                        </a:rPr>
                        <a:t>Year</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Bath  Elementary </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District</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Province</a:t>
                      </a:r>
                      <a:endParaRPr lang="en-US" b="1" dirty="0">
                        <a:solidFill>
                          <a:schemeClr val="bg1"/>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2009-10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84.2%</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72.5%</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83.6%</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2010-11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52.4%</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75.8%</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80.3%</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2011-12</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43.8%</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78.0%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79.1%</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2012-13</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59.1%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80.3%</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79.5%</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2013-14</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55.2%</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76.8%</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77.5%</a:t>
                      </a:r>
                      <a:endParaRPr lang="en-US" b="1" dirty="0">
                        <a:solidFill>
                          <a:schemeClr val="tx2">
                            <a:lumMod val="75000"/>
                            <a:lumOff val="25000"/>
                          </a:schemeClr>
                        </a:solidFill>
                        <a:latin typeface="Arial Rounded MT Bold" pitchFamily="34" charset="0"/>
                      </a:endParaRPr>
                    </a:p>
                  </a:txBody>
                  <a:tcPr/>
                </a:tc>
              </a:tr>
            </a:tbl>
          </a:graphicData>
        </a:graphic>
      </p:graphicFrame>
      <p:sp>
        <p:nvSpPr>
          <p:cNvPr id="7" name="Footer Placeholder 10"/>
          <p:cNvSpPr txBox="1">
            <a:spLocks/>
          </p:cNvSpPr>
          <p:nvPr/>
        </p:nvSpPr>
        <p:spPr>
          <a:xfrm>
            <a:off x="416858" y="6428068"/>
            <a:ext cx="4840941"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mtClean="0"/>
              <a:t>February 12</a:t>
            </a:r>
            <a:r>
              <a:rPr lang="en-US" baseline="30000" smtClean="0"/>
              <a:t>th</a:t>
            </a:r>
            <a:r>
              <a:rPr lang="en-US" smtClean="0"/>
              <a:t> , 2015</a:t>
            </a:r>
            <a:endParaRPr lang="en-US" dirty="0"/>
          </a:p>
        </p:txBody>
      </p:sp>
    </p:spTree>
    <p:extLst>
      <p:ext uri="{BB962C8B-B14F-4D97-AF65-F5344CB8AC3E}">
        <p14:creationId xmlns:p14="http://schemas.microsoft.com/office/powerpoint/2010/main" val="23364291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Rounded MT Bold" pitchFamily="34" charset="0"/>
              </a:rPr>
              <a:t>Provincial Assessment Results</a:t>
            </a:r>
            <a:endParaRPr lang="en-CA" b="1" dirty="0">
              <a:latin typeface="Arial Rounded MT Bold" pitchFamily="34" charset="0"/>
            </a:endParaRPr>
          </a:p>
        </p:txBody>
      </p:sp>
      <p:sp>
        <p:nvSpPr>
          <p:cNvPr id="3" name="Content Placeholder 2"/>
          <p:cNvSpPr>
            <a:spLocks noGrp="1"/>
          </p:cNvSpPr>
          <p:nvPr>
            <p:ph idx="1"/>
          </p:nvPr>
        </p:nvSpPr>
        <p:spPr/>
        <p:txBody>
          <a:bodyPr/>
          <a:lstStyle/>
          <a:p>
            <a:pPr marL="685800" lvl="2" indent="0">
              <a:buNone/>
            </a:pPr>
            <a:r>
              <a:rPr lang="en-US" b="1" dirty="0" smtClean="0">
                <a:solidFill>
                  <a:schemeClr val="tx2">
                    <a:lumMod val="75000"/>
                    <a:lumOff val="25000"/>
                  </a:schemeClr>
                </a:solidFill>
                <a:latin typeface="Arial Rounded MT Bold" pitchFamily="34" charset="0"/>
              </a:rPr>
              <a:t>	Grade 4 Reading</a:t>
            </a:r>
            <a:endParaRPr lang="en-CA" b="1" dirty="0">
              <a:solidFill>
                <a:schemeClr val="tx2">
                  <a:lumMod val="75000"/>
                  <a:lumOff val="25000"/>
                </a:schemeClr>
              </a:solidFill>
              <a:latin typeface="Arial Rounded MT Bold"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32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814787736"/>
              </p:ext>
            </p:extLst>
          </p:nvPr>
        </p:nvGraphicFramePr>
        <p:xfrm>
          <a:off x="1524000" y="2270762"/>
          <a:ext cx="6553200" cy="3294577"/>
        </p:xfrm>
        <a:graphic>
          <a:graphicData uri="http://schemas.openxmlformats.org/drawingml/2006/table">
            <a:tbl>
              <a:tblPr firstRow="1" bandRow="1">
                <a:tableStyleId>{5C22544A-7EE6-4342-B048-85BDC9FD1C3A}</a:tableStyleId>
              </a:tblPr>
              <a:tblGrid>
                <a:gridCol w="1638300"/>
                <a:gridCol w="1638300"/>
                <a:gridCol w="1638300"/>
                <a:gridCol w="1638300"/>
              </a:tblGrid>
              <a:tr h="812406">
                <a:tc>
                  <a:txBody>
                    <a:bodyPr/>
                    <a:lstStyle/>
                    <a:p>
                      <a:pPr algn="ctr"/>
                      <a:r>
                        <a:rPr lang="en-US" b="1" dirty="0" smtClean="0">
                          <a:solidFill>
                            <a:schemeClr val="bg1"/>
                          </a:solidFill>
                          <a:latin typeface="Arial Rounded MT Bold" pitchFamily="34" charset="0"/>
                        </a:rPr>
                        <a:t>Year</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Bath  Elementary </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District</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Province</a:t>
                      </a:r>
                      <a:endParaRPr lang="en-US" b="1" dirty="0">
                        <a:solidFill>
                          <a:schemeClr val="bg1"/>
                        </a:solidFill>
                        <a:latin typeface="Arial Rounded MT Bold" pitchFamily="34" charset="0"/>
                      </a:endParaRPr>
                    </a:p>
                  </a:txBody>
                  <a:tcPr/>
                </a:tc>
              </a:tr>
              <a:tr h="812406">
                <a:tc>
                  <a:txBody>
                    <a:bodyPr/>
                    <a:lstStyle/>
                    <a:p>
                      <a:pPr algn="ctr"/>
                      <a:r>
                        <a:rPr lang="en-US" b="1" dirty="0" smtClean="0">
                          <a:solidFill>
                            <a:schemeClr val="tx2">
                              <a:lumMod val="75000"/>
                              <a:lumOff val="25000"/>
                            </a:schemeClr>
                          </a:solidFill>
                          <a:latin typeface="Arial Rounded MT Bold" pitchFamily="34" charset="0"/>
                        </a:rPr>
                        <a:t>2009-10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82.8%</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78.4%</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83.4%</a:t>
                      </a:r>
                      <a:endParaRPr lang="en-US" b="1" dirty="0">
                        <a:solidFill>
                          <a:schemeClr val="tx2">
                            <a:lumMod val="75000"/>
                            <a:lumOff val="25000"/>
                          </a:schemeClr>
                        </a:solidFill>
                        <a:latin typeface="Arial Rounded MT Bold" pitchFamily="34" charset="0"/>
                      </a:endParaRPr>
                    </a:p>
                  </a:txBody>
                  <a:tcPr/>
                </a:tc>
              </a:tr>
              <a:tr h="812406">
                <a:tc>
                  <a:txBody>
                    <a:bodyPr/>
                    <a:lstStyle/>
                    <a:p>
                      <a:pPr algn="ctr"/>
                      <a:r>
                        <a:rPr lang="en-US" b="1" dirty="0" smtClean="0">
                          <a:solidFill>
                            <a:schemeClr val="tx2">
                              <a:lumMod val="75000"/>
                              <a:lumOff val="25000"/>
                            </a:schemeClr>
                          </a:solidFill>
                          <a:latin typeface="Arial Rounded MT Bold" pitchFamily="34" charset="0"/>
                        </a:rPr>
                        <a:t>2010-11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63.6%</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74.3%</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80.5%</a:t>
                      </a:r>
                      <a:endParaRPr lang="en-US" b="1" dirty="0">
                        <a:solidFill>
                          <a:schemeClr val="tx2">
                            <a:lumMod val="75000"/>
                            <a:lumOff val="25000"/>
                          </a:schemeClr>
                        </a:solidFill>
                        <a:latin typeface="Arial Rounded MT Bold" pitchFamily="34" charset="0"/>
                      </a:endParaRPr>
                    </a:p>
                  </a:txBody>
                  <a:tcPr/>
                </a:tc>
              </a:tr>
              <a:tr h="857359">
                <a:tc>
                  <a:txBody>
                    <a:bodyPr/>
                    <a:lstStyle/>
                    <a:p>
                      <a:pPr algn="ctr"/>
                      <a:r>
                        <a:rPr lang="en-US" b="1" dirty="0" smtClean="0">
                          <a:solidFill>
                            <a:schemeClr val="tx2">
                              <a:lumMod val="75000"/>
                              <a:lumOff val="25000"/>
                            </a:schemeClr>
                          </a:solidFill>
                          <a:latin typeface="Arial Rounded MT Bold" pitchFamily="34" charset="0"/>
                        </a:rPr>
                        <a:t>2011-12</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77.8%</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77.5%</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77.1%</a:t>
                      </a:r>
                      <a:endParaRPr lang="en-US" b="1" dirty="0">
                        <a:solidFill>
                          <a:schemeClr val="tx2">
                            <a:lumMod val="75000"/>
                            <a:lumOff val="25000"/>
                          </a:schemeClr>
                        </a:solidFill>
                        <a:latin typeface="Arial Rounded MT Bold" pitchFamily="34" charset="0"/>
                      </a:endParaRPr>
                    </a:p>
                  </a:txBody>
                  <a:tcPr/>
                </a:tc>
              </a:tr>
            </a:tbl>
          </a:graphicData>
        </a:graphic>
      </p:graphicFrame>
      <p:sp>
        <p:nvSpPr>
          <p:cNvPr id="7" name="Rectangle 6"/>
          <p:cNvSpPr/>
          <p:nvPr/>
        </p:nvSpPr>
        <p:spPr>
          <a:xfrm>
            <a:off x="609600" y="5826948"/>
            <a:ext cx="4572000" cy="523220"/>
          </a:xfrm>
          <a:prstGeom prst="rect">
            <a:avLst/>
          </a:prstGeom>
        </p:spPr>
        <p:txBody>
          <a:bodyPr>
            <a:spAutoFit/>
          </a:bodyPr>
          <a:lstStyle/>
          <a:p>
            <a:r>
              <a:rPr lang="en-US" sz="1400" dirty="0">
                <a:solidFill>
                  <a:schemeClr val="tx2">
                    <a:lumMod val="75000"/>
                    <a:lumOff val="25000"/>
                  </a:schemeClr>
                </a:solidFill>
              </a:rPr>
              <a:t>Results not available after 2011-12  due to changes in the Provincial Assessment system. </a:t>
            </a:r>
          </a:p>
        </p:txBody>
      </p:sp>
    </p:spTree>
    <p:extLst>
      <p:ext uri="{BB962C8B-B14F-4D97-AF65-F5344CB8AC3E}">
        <p14:creationId xmlns:p14="http://schemas.microsoft.com/office/powerpoint/2010/main" val="19372082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Rounded MT Bold" pitchFamily="34" charset="0"/>
              </a:rPr>
              <a:t>Provincial Assessment Results</a:t>
            </a:r>
            <a:endParaRPr lang="en-CA" b="1" dirty="0">
              <a:latin typeface="Arial Rounded MT Bold" pitchFamily="34" charset="0"/>
            </a:endParaRPr>
          </a:p>
        </p:txBody>
      </p:sp>
      <p:sp>
        <p:nvSpPr>
          <p:cNvPr id="3" name="Content Placeholder 2"/>
          <p:cNvSpPr>
            <a:spLocks noGrp="1"/>
          </p:cNvSpPr>
          <p:nvPr>
            <p:ph idx="1"/>
          </p:nvPr>
        </p:nvSpPr>
        <p:spPr>
          <a:xfrm>
            <a:off x="457199" y="1447800"/>
            <a:ext cx="8229600" cy="4525963"/>
          </a:xfrm>
        </p:spPr>
        <p:txBody>
          <a:bodyPr/>
          <a:lstStyle/>
          <a:p>
            <a:pPr marL="685800" lvl="2" indent="0">
              <a:buNone/>
            </a:pPr>
            <a:r>
              <a:rPr lang="en-US" b="1" dirty="0" smtClean="0">
                <a:solidFill>
                  <a:schemeClr val="tx2">
                    <a:lumMod val="75000"/>
                    <a:lumOff val="25000"/>
                  </a:schemeClr>
                </a:solidFill>
                <a:latin typeface="Arial Rounded MT Bold" pitchFamily="34" charset="0"/>
              </a:rPr>
              <a:t>	Grade 5 Numeracy</a:t>
            </a:r>
          </a:p>
          <a:p>
            <a:pPr marL="0" indent="0">
              <a:buNone/>
            </a:pPr>
            <a:endParaRPr lang="en-CA" b="1" dirty="0">
              <a:solidFill>
                <a:schemeClr val="tx2">
                  <a:lumMod val="75000"/>
                  <a:lumOff val="25000"/>
                </a:schemeClr>
              </a:solidFill>
              <a:latin typeface="Arial Rounded MT Bold" pitchFamily="34" charset="0"/>
            </a:endParaRPr>
          </a:p>
        </p:txBody>
      </p:sp>
      <p:sp>
        <p:nvSpPr>
          <p:cNvPr id="5" name="Slide Number Placeholder 4"/>
          <p:cNvSpPr>
            <a:spLocks noGrp="1"/>
          </p:cNvSpPr>
          <p:nvPr>
            <p:ph type="sldNum" sz="quarter" idx="12"/>
          </p:nvPr>
        </p:nvSpPr>
        <p:spPr>
          <a:xfrm>
            <a:off x="6629400" y="6324600"/>
            <a:ext cx="2133600" cy="365125"/>
          </a:xfrm>
        </p:spPr>
        <p:txBody>
          <a:bodyPr/>
          <a:lstStyle/>
          <a:p>
            <a:fld id="{7F5CE407-6216-4202-80E4-A30DC2F709B2}" type="slidenum">
              <a:rPr lang="en-US" smtClean="0"/>
              <a:pPr/>
              <a:t>33</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915766404"/>
              </p:ext>
            </p:extLst>
          </p:nvPr>
        </p:nvGraphicFramePr>
        <p:xfrm>
          <a:off x="1524000" y="2270762"/>
          <a:ext cx="6096000" cy="3855720"/>
        </p:xfrm>
        <a:graphic>
          <a:graphicData uri="http://schemas.openxmlformats.org/drawingml/2006/table">
            <a:tbl>
              <a:tblPr firstRow="1" bandRow="1">
                <a:tableStyleId>{5C22544A-7EE6-4342-B048-85BDC9FD1C3A}</a:tableStyleId>
              </a:tblPr>
              <a:tblGrid>
                <a:gridCol w="1524000"/>
                <a:gridCol w="1524000"/>
                <a:gridCol w="1524000"/>
                <a:gridCol w="1524000"/>
              </a:tblGrid>
              <a:tr h="642620">
                <a:tc>
                  <a:txBody>
                    <a:bodyPr/>
                    <a:lstStyle/>
                    <a:p>
                      <a:pPr algn="ctr"/>
                      <a:r>
                        <a:rPr lang="en-US" b="1" dirty="0" smtClean="0">
                          <a:solidFill>
                            <a:schemeClr val="bg1"/>
                          </a:solidFill>
                          <a:latin typeface="Arial Rounded MT Bold" pitchFamily="34" charset="0"/>
                        </a:rPr>
                        <a:t>Year</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Bath  Elementary </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District</a:t>
                      </a:r>
                      <a:endParaRPr lang="en-US" b="1" dirty="0">
                        <a:solidFill>
                          <a:schemeClr val="bg1"/>
                        </a:solidFill>
                        <a:latin typeface="Arial Rounded MT Bold" pitchFamily="34" charset="0"/>
                      </a:endParaRPr>
                    </a:p>
                  </a:txBody>
                  <a:tcPr/>
                </a:tc>
                <a:tc>
                  <a:txBody>
                    <a:bodyPr/>
                    <a:lstStyle/>
                    <a:p>
                      <a:pPr algn="ctr"/>
                      <a:r>
                        <a:rPr lang="en-US" b="1" dirty="0" smtClean="0">
                          <a:solidFill>
                            <a:schemeClr val="bg1"/>
                          </a:solidFill>
                          <a:latin typeface="Arial Rounded MT Bold" pitchFamily="34" charset="0"/>
                        </a:rPr>
                        <a:t>Province</a:t>
                      </a:r>
                      <a:endParaRPr lang="en-US" b="1" dirty="0">
                        <a:solidFill>
                          <a:schemeClr val="bg1"/>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2009-10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60.7%</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54.3%</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59.4%</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2010-11</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80.6%</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60.4%</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60.8%</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2011-12</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68.0%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63.7%</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63.7%</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2012-13</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66.7%</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64.0%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62.9%</a:t>
                      </a:r>
                      <a:endParaRPr lang="en-US" b="1" dirty="0">
                        <a:solidFill>
                          <a:schemeClr val="tx2">
                            <a:lumMod val="75000"/>
                            <a:lumOff val="25000"/>
                          </a:schemeClr>
                        </a:solidFill>
                        <a:latin typeface="Arial Rounded MT Bold" pitchFamily="34" charset="0"/>
                      </a:endParaRPr>
                    </a:p>
                  </a:txBody>
                  <a:tcPr/>
                </a:tc>
              </a:tr>
              <a:tr h="642620">
                <a:tc>
                  <a:txBody>
                    <a:bodyPr/>
                    <a:lstStyle/>
                    <a:p>
                      <a:pPr algn="ctr"/>
                      <a:r>
                        <a:rPr lang="en-US" b="1" dirty="0" smtClean="0">
                          <a:solidFill>
                            <a:schemeClr val="tx2">
                              <a:lumMod val="75000"/>
                              <a:lumOff val="25000"/>
                            </a:schemeClr>
                          </a:solidFill>
                          <a:latin typeface="Arial Rounded MT Bold" pitchFamily="34" charset="0"/>
                        </a:rPr>
                        <a:t>2013-14</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NA</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 60.0%*</a:t>
                      </a:r>
                      <a:endParaRPr lang="en-US" b="1" dirty="0">
                        <a:solidFill>
                          <a:schemeClr val="tx2">
                            <a:lumMod val="75000"/>
                            <a:lumOff val="25000"/>
                          </a:schemeClr>
                        </a:solidFill>
                        <a:latin typeface="Arial Rounded MT Bold" pitchFamily="34" charset="0"/>
                      </a:endParaRPr>
                    </a:p>
                  </a:txBody>
                  <a:tcPr/>
                </a:tc>
                <a:tc>
                  <a:txBody>
                    <a:bodyPr/>
                    <a:lstStyle/>
                    <a:p>
                      <a:pPr algn="ctr"/>
                      <a:r>
                        <a:rPr lang="en-US" b="1" dirty="0" smtClean="0">
                          <a:solidFill>
                            <a:schemeClr val="tx2">
                              <a:lumMod val="75000"/>
                              <a:lumOff val="25000"/>
                            </a:schemeClr>
                          </a:solidFill>
                          <a:latin typeface="Arial Rounded MT Bold" pitchFamily="34" charset="0"/>
                        </a:rPr>
                        <a:t>59.4%*</a:t>
                      </a:r>
                      <a:endParaRPr lang="en-US" b="1" dirty="0">
                        <a:solidFill>
                          <a:schemeClr val="tx2">
                            <a:lumMod val="75000"/>
                            <a:lumOff val="25000"/>
                          </a:schemeClr>
                        </a:solidFill>
                        <a:latin typeface="Arial Rounded MT Bold" pitchFamily="34" charset="0"/>
                      </a:endParaRPr>
                    </a:p>
                  </a:txBody>
                  <a:tcPr/>
                </a:tc>
              </a:tr>
            </a:tbl>
          </a:graphicData>
        </a:graphic>
      </p:graphicFrame>
      <p:sp>
        <p:nvSpPr>
          <p:cNvPr id="8" name="Rectangle 7"/>
          <p:cNvSpPr/>
          <p:nvPr/>
        </p:nvSpPr>
        <p:spPr>
          <a:xfrm>
            <a:off x="228600" y="6172200"/>
            <a:ext cx="4095993" cy="369332"/>
          </a:xfrm>
          <a:prstGeom prst="rect">
            <a:avLst/>
          </a:prstGeom>
        </p:spPr>
        <p:txBody>
          <a:bodyPr wrap="none">
            <a:spAutoFit/>
          </a:bodyPr>
          <a:lstStyle/>
          <a:p>
            <a:r>
              <a:rPr lang="en-US" dirty="0"/>
              <a:t>* </a:t>
            </a:r>
            <a:r>
              <a:rPr lang="en-US" dirty="0">
                <a:solidFill>
                  <a:schemeClr val="tx2">
                    <a:lumMod val="75000"/>
                    <a:lumOff val="25000"/>
                  </a:schemeClr>
                </a:solidFill>
              </a:rPr>
              <a:t>Based on a 20% sample of </a:t>
            </a:r>
            <a:r>
              <a:rPr lang="en-US" dirty="0" smtClean="0">
                <a:solidFill>
                  <a:schemeClr val="tx2">
                    <a:lumMod val="75000"/>
                    <a:lumOff val="25000"/>
                  </a:schemeClr>
                </a:solidFill>
              </a:rPr>
              <a:t>students</a:t>
            </a:r>
            <a:r>
              <a:rPr lang="en-US" dirty="0" smtClean="0"/>
              <a:t>.</a:t>
            </a:r>
            <a:endParaRPr lang="en-US" dirty="0"/>
          </a:p>
        </p:txBody>
      </p:sp>
    </p:spTree>
    <p:extLst>
      <p:ext uri="{BB962C8B-B14F-4D97-AF65-F5344CB8AC3E}">
        <p14:creationId xmlns:p14="http://schemas.microsoft.com/office/powerpoint/2010/main" val="351368499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Student Perception Data</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70000" lnSpcReduction="20000"/>
          </a:bodyPr>
          <a:lstStyle/>
          <a:p>
            <a:pPr marL="0" indent="0">
              <a:buNone/>
            </a:pPr>
            <a:r>
              <a:rPr lang="en-US" sz="1800" b="1" dirty="0" smtClean="0">
                <a:solidFill>
                  <a:schemeClr val="tx2">
                    <a:lumMod val="75000"/>
                    <a:lumOff val="25000"/>
                  </a:schemeClr>
                </a:solidFill>
                <a:latin typeface="Arial Rounded MT Bold" pitchFamily="34" charset="0"/>
              </a:rPr>
              <a:t>Based on the 2013-14 Student Perception of Survey Results of Grades  4-5 students;</a:t>
            </a:r>
          </a:p>
          <a:p>
            <a:r>
              <a:rPr lang="en-US" sz="1800" dirty="0" smtClean="0">
                <a:solidFill>
                  <a:schemeClr val="tx2">
                    <a:lumMod val="75000"/>
                    <a:lumOff val="25000"/>
                  </a:schemeClr>
                </a:solidFill>
                <a:latin typeface="Arial Rounded MT Bold" pitchFamily="34" charset="0"/>
              </a:rPr>
              <a:t>93% of students reported </a:t>
            </a:r>
            <a:r>
              <a:rPr lang="en-US" sz="1800" dirty="0">
                <a:solidFill>
                  <a:schemeClr val="tx2">
                    <a:lumMod val="75000"/>
                    <a:lumOff val="25000"/>
                  </a:schemeClr>
                </a:solidFill>
                <a:latin typeface="Arial Rounded MT Bold" pitchFamily="34" charset="0"/>
              </a:rPr>
              <a:t>that they feel accepted and valued by peers and others in the building, contributing to </a:t>
            </a:r>
            <a:r>
              <a:rPr lang="en-US" sz="1800" dirty="0" smtClean="0">
                <a:solidFill>
                  <a:schemeClr val="tx2">
                    <a:lumMod val="75000"/>
                    <a:lumOff val="25000"/>
                  </a:schemeClr>
                </a:solidFill>
                <a:latin typeface="Arial Rounded MT Bold" pitchFamily="34" charset="0"/>
              </a:rPr>
              <a:t>a positive </a:t>
            </a:r>
            <a:r>
              <a:rPr lang="en-US" sz="1800" dirty="0">
                <a:solidFill>
                  <a:schemeClr val="tx2">
                    <a:lumMod val="75000"/>
                    <a:lumOff val="25000"/>
                  </a:schemeClr>
                </a:solidFill>
                <a:latin typeface="Arial Rounded MT Bold" pitchFamily="34" charset="0"/>
              </a:rPr>
              <a:t>sense of belonging</a:t>
            </a:r>
            <a:r>
              <a:rPr lang="en-US" sz="1800" dirty="0" smtClean="0">
                <a:solidFill>
                  <a:schemeClr val="tx2">
                    <a:lumMod val="75000"/>
                    <a:lumOff val="25000"/>
                  </a:schemeClr>
                </a:solidFill>
                <a:latin typeface="Arial Rounded MT Bold" pitchFamily="34" charset="0"/>
              </a:rPr>
              <a:t>.</a:t>
            </a:r>
          </a:p>
          <a:p>
            <a:pPr marL="0" indent="0">
              <a:buNone/>
            </a:pPr>
            <a:endParaRPr lang="en-US" sz="1800" dirty="0">
              <a:solidFill>
                <a:schemeClr val="tx2">
                  <a:lumMod val="75000"/>
                  <a:lumOff val="25000"/>
                </a:schemeClr>
              </a:solidFill>
              <a:latin typeface="Arial Rounded MT Bold" pitchFamily="34" charset="0"/>
            </a:endParaRPr>
          </a:p>
          <a:p>
            <a:r>
              <a:rPr lang="en-US" sz="1800" dirty="0" smtClean="0">
                <a:solidFill>
                  <a:schemeClr val="tx2">
                    <a:lumMod val="75000"/>
                    <a:lumOff val="25000"/>
                  </a:schemeClr>
                </a:solidFill>
                <a:latin typeface="Arial Rounded MT Bold" pitchFamily="34" charset="0"/>
              </a:rPr>
              <a:t>85% of students reported that that they have friends at school they trust and who encourage them to make positive choices.  This contributes to overall positive relationships. </a:t>
            </a:r>
          </a:p>
          <a:p>
            <a:pPr marL="0" indent="0">
              <a:buNone/>
            </a:pPr>
            <a:endParaRPr lang="en-US" sz="1800" dirty="0" smtClean="0">
              <a:solidFill>
                <a:schemeClr val="tx2">
                  <a:lumMod val="75000"/>
                  <a:lumOff val="25000"/>
                </a:schemeClr>
              </a:solidFill>
              <a:latin typeface="Arial Rounded MT Bold" pitchFamily="34" charset="0"/>
            </a:endParaRPr>
          </a:p>
          <a:p>
            <a:r>
              <a:rPr lang="en-US" sz="1800" dirty="0">
                <a:solidFill>
                  <a:schemeClr val="tx2">
                    <a:lumMod val="75000"/>
                    <a:lumOff val="25000"/>
                  </a:schemeClr>
                </a:solidFill>
                <a:latin typeface="Arial Rounded MT Bold" pitchFamily="34" charset="0"/>
              </a:rPr>
              <a:t>91% of students reported that they were interested and motivated in their learning</a:t>
            </a:r>
            <a:r>
              <a:rPr lang="en-US" sz="1800" dirty="0" smtClean="0">
                <a:solidFill>
                  <a:schemeClr val="tx2">
                    <a:lumMod val="75000"/>
                    <a:lumOff val="25000"/>
                  </a:schemeClr>
                </a:solidFill>
                <a:latin typeface="Arial Rounded MT Bold" pitchFamily="34" charset="0"/>
              </a:rPr>
              <a:t>.</a:t>
            </a:r>
          </a:p>
          <a:p>
            <a:pPr marL="0" indent="0">
              <a:buNone/>
            </a:pPr>
            <a:endParaRPr lang="en-US" sz="1800" dirty="0" smtClean="0">
              <a:solidFill>
                <a:schemeClr val="tx2">
                  <a:lumMod val="75000"/>
                  <a:lumOff val="25000"/>
                </a:schemeClr>
              </a:solidFill>
              <a:latin typeface="Arial Rounded MT Bold" pitchFamily="34" charset="0"/>
            </a:endParaRPr>
          </a:p>
          <a:p>
            <a:r>
              <a:rPr lang="en-US" sz="1800" dirty="0">
                <a:solidFill>
                  <a:schemeClr val="tx2">
                    <a:lumMod val="75000"/>
                    <a:lumOff val="25000"/>
                  </a:schemeClr>
                </a:solidFill>
                <a:latin typeface="Arial Rounded MT Bold" pitchFamily="34" charset="0"/>
              </a:rPr>
              <a:t>100% of students reported that they are trying hard to succeed in their learning.</a:t>
            </a:r>
          </a:p>
          <a:p>
            <a:pPr marL="0" indent="0">
              <a:buNone/>
            </a:pPr>
            <a:endParaRPr lang="en-US" sz="1800" dirty="0">
              <a:solidFill>
                <a:schemeClr val="tx2">
                  <a:lumMod val="75000"/>
                  <a:lumOff val="25000"/>
                </a:schemeClr>
              </a:solidFill>
              <a:latin typeface="Arial Rounded MT Bold" pitchFamily="34" charset="0"/>
            </a:endParaRPr>
          </a:p>
          <a:p>
            <a:r>
              <a:rPr lang="en-US" sz="1800" dirty="0" smtClean="0">
                <a:solidFill>
                  <a:schemeClr val="tx2">
                    <a:lumMod val="75000"/>
                    <a:lumOff val="25000"/>
                  </a:schemeClr>
                </a:solidFill>
                <a:latin typeface="Arial Rounded MT Bold" pitchFamily="34" charset="0"/>
              </a:rPr>
              <a:t>89% of students reported that they feel safe attending their school.</a:t>
            </a:r>
          </a:p>
          <a:p>
            <a:pPr marL="0" indent="0">
              <a:buNone/>
            </a:pPr>
            <a:endParaRPr lang="en-US" sz="1800" dirty="0" smtClean="0">
              <a:solidFill>
                <a:schemeClr val="tx2">
                  <a:lumMod val="75000"/>
                  <a:lumOff val="25000"/>
                </a:schemeClr>
              </a:solidFill>
              <a:latin typeface="Arial Rounded MT Bold" pitchFamily="34" charset="0"/>
            </a:endParaRPr>
          </a:p>
          <a:p>
            <a:pPr marL="0" indent="0">
              <a:buNone/>
            </a:pPr>
            <a:endParaRPr lang="en-CA" sz="1600" dirty="0">
              <a:solidFill>
                <a:schemeClr val="tx2">
                  <a:lumMod val="75000"/>
                  <a:lumOff val="25000"/>
                </a:schemeClr>
              </a:solidFill>
              <a:latin typeface="Arial Rounded MT Bold" pitchFamily="34" charset="0"/>
            </a:endParaRPr>
          </a:p>
        </p:txBody>
      </p:sp>
      <p:sp>
        <p:nvSpPr>
          <p:cNvPr id="4" name="Footer Placeholder 3"/>
          <p:cNvSpPr>
            <a:spLocks noGrp="1"/>
          </p:cNvSpPr>
          <p:nvPr>
            <p:ph type="ftr" sz="quarter" idx="11"/>
          </p:nvPr>
        </p:nvSpPr>
        <p:spPr/>
        <p:txBody>
          <a:bodyPr/>
          <a:lstStyle/>
          <a:p>
            <a:r>
              <a:rPr lang="en-US" dirty="0" smtClean="0"/>
              <a:t> </a:t>
            </a:r>
            <a:endParaRPr lang="en-US"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34</a:t>
            </a:fld>
            <a:endParaRPr lang="en-US" dirty="0"/>
          </a:p>
        </p:txBody>
      </p:sp>
      <p:sp>
        <p:nvSpPr>
          <p:cNvPr id="7" name="Footer Placeholder 10"/>
          <p:cNvSpPr txBox="1">
            <a:spLocks/>
          </p:cNvSpPr>
          <p:nvPr/>
        </p:nvSpPr>
        <p:spPr>
          <a:xfrm>
            <a:off x="416858" y="6428068"/>
            <a:ext cx="4840941"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4633859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School Benefits</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a:xfrm>
            <a:off x="549275" y="1600200"/>
            <a:ext cx="8042276" cy="4675467"/>
          </a:xfrm>
        </p:spPr>
        <p:txBody>
          <a:bodyPr>
            <a:normAutofit/>
          </a:bodyPr>
          <a:lstStyle/>
          <a:p>
            <a:r>
              <a:rPr lang="en-US" dirty="0" smtClean="0">
                <a:solidFill>
                  <a:schemeClr val="tx2">
                    <a:lumMod val="75000"/>
                    <a:lumOff val="25000"/>
                  </a:schemeClr>
                </a:solidFill>
                <a:latin typeface="Arial Rounded MT Bold" pitchFamily="34" charset="0"/>
              </a:rPr>
              <a:t>Strong Knowledge of individual students, as well as their strengths and needs.</a:t>
            </a:r>
          </a:p>
          <a:p>
            <a:r>
              <a:rPr lang="en-US" dirty="0" smtClean="0">
                <a:solidFill>
                  <a:schemeClr val="tx2">
                    <a:lumMod val="75000"/>
                    <a:lumOff val="25000"/>
                  </a:schemeClr>
                </a:solidFill>
                <a:latin typeface="Arial Rounded MT Bold" pitchFamily="34" charset="0"/>
              </a:rPr>
              <a:t>Smaller class settings create the opportunity for staff to provide one on one attention more readily.</a:t>
            </a:r>
          </a:p>
          <a:p>
            <a:r>
              <a:rPr lang="en-US" dirty="0" smtClean="0">
                <a:solidFill>
                  <a:schemeClr val="tx2">
                    <a:lumMod val="75000"/>
                    <a:lumOff val="25000"/>
                  </a:schemeClr>
                </a:solidFill>
                <a:latin typeface="Arial Rounded MT Bold" pitchFamily="34" charset="0"/>
              </a:rPr>
              <a:t>Culture of collaboration is established among staff.</a:t>
            </a:r>
            <a:endParaRPr lang="en-CA" dirty="0">
              <a:solidFill>
                <a:schemeClr val="tx2">
                  <a:lumMod val="75000"/>
                  <a:lumOff val="25000"/>
                </a:schemeClr>
              </a:solidFill>
              <a:latin typeface="Arial Rounded MT Bold"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35</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7261094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School Challenges</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a:solidFill>
                  <a:schemeClr val="tx2">
                    <a:lumMod val="75000"/>
                    <a:lumOff val="25000"/>
                  </a:schemeClr>
                </a:solidFill>
                <a:latin typeface="Arial Rounded MT Bold" pitchFamily="34" charset="0"/>
              </a:rPr>
              <a:t>Staff in positions of responsibility are often required to teach specialty subjects and have a large percentage of time dedicated to teaching.</a:t>
            </a:r>
          </a:p>
          <a:p>
            <a:pPr>
              <a:buFont typeface="Wingdings" panose="05000000000000000000" pitchFamily="2" charset="2"/>
              <a:buChar char="§"/>
            </a:pPr>
            <a:r>
              <a:rPr lang="en-US" dirty="0">
                <a:solidFill>
                  <a:schemeClr val="tx2">
                    <a:lumMod val="75000"/>
                    <a:lumOff val="25000"/>
                  </a:schemeClr>
                </a:solidFill>
                <a:latin typeface="Arial Rounded MT Bold" pitchFamily="34" charset="0"/>
              </a:rPr>
              <a:t>Lack of ability to consistently provide instruction by subject experts in music and PE</a:t>
            </a:r>
            <a:r>
              <a:rPr lang="en-US" dirty="0" smtClean="0">
                <a:solidFill>
                  <a:schemeClr val="tx2">
                    <a:lumMod val="75000"/>
                    <a:lumOff val="25000"/>
                  </a:schemeClr>
                </a:solidFill>
                <a:latin typeface="Arial Rounded MT Bold" pitchFamily="34" charset="0"/>
              </a:rPr>
              <a:t>.</a:t>
            </a:r>
            <a:endParaRPr lang="en-US" dirty="0">
              <a:solidFill>
                <a:schemeClr val="tx2">
                  <a:lumMod val="75000"/>
                  <a:lumOff val="25000"/>
                </a:schemeClr>
              </a:solidFill>
              <a:latin typeface="Arial Rounded MT Bold"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36</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403279517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2758440"/>
            <a:ext cx="6498158" cy="1661160"/>
          </a:xfrm>
        </p:spPr>
        <p:txBody>
          <a:bodyPr/>
          <a:lstStyle/>
          <a:p>
            <a:r>
              <a:rPr lang="en-US" sz="4800" b="1" dirty="0">
                <a:solidFill>
                  <a:schemeClr val="tx2">
                    <a:lumMod val="75000"/>
                    <a:lumOff val="25000"/>
                  </a:schemeClr>
                </a:solidFill>
                <a:latin typeface="Arial Rounded MT Bold" pitchFamily="34" charset="0"/>
              </a:rPr>
              <a:t>Health and Safety</a:t>
            </a:r>
            <a:br>
              <a:rPr lang="en-US" sz="4800" b="1" dirty="0">
                <a:solidFill>
                  <a:schemeClr val="tx2">
                    <a:lumMod val="75000"/>
                    <a:lumOff val="25000"/>
                  </a:schemeClr>
                </a:solidFill>
                <a:latin typeface="Arial Rounded MT Bold" pitchFamily="34" charset="0"/>
              </a:rPr>
            </a:br>
            <a:r>
              <a:rPr lang="en-US" sz="4800" b="1" dirty="0">
                <a:solidFill>
                  <a:schemeClr val="tx2">
                    <a:lumMod val="75000"/>
                    <a:lumOff val="25000"/>
                  </a:schemeClr>
                </a:solidFill>
                <a:latin typeface="Arial Rounded MT Bold" pitchFamily="34" charset="0"/>
              </a:rPr>
              <a:t>Building Assessment</a:t>
            </a:r>
            <a:endParaRPr lang="en-CA" dirty="0">
              <a:solidFill>
                <a:schemeClr val="tx2">
                  <a:lumMod val="75000"/>
                  <a:lumOff val="25000"/>
                </a:schemeClr>
              </a:solidFill>
            </a:endParaRPr>
          </a:p>
        </p:txBody>
      </p:sp>
      <p:pic>
        <p:nvPicPr>
          <p:cNvPr id="4" name="Picture 3"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295400"/>
            <a:ext cx="6498157" cy="14630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95528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549275" y="323273"/>
            <a:ext cx="8042276" cy="738909"/>
          </a:xfrm>
        </p:spPr>
        <p:txBody>
          <a:bodyPr/>
          <a:lstStyle/>
          <a:p>
            <a:r>
              <a:rPr lang="en-US" sz="3600" dirty="0" smtClean="0">
                <a:latin typeface="Arial Rounded MT Bold" pitchFamily="34" charset="0"/>
              </a:rPr>
              <a:t>Building Summary</a:t>
            </a:r>
            <a:endParaRPr lang="en-US" sz="3600" dirty="0">
              <a:latin typeface="Arial Rounded MT Bold" pitchFamily="34" charset="0"/>
            </a:endParaRPr>
          </a:p>
        </p:txBody>
      </p:sp>
      <p:sp>
        <p:nvSpPr>
          <p:cNvPr id="6" name="Content Placeholder 5"/>
          <p:cNvSpPr>
            <a:spLocks noGrp="1"/>
          </p:cNvSpPr>
          <p:nvPr>
            <p:ph idx="1"/>
          </p:nvPr>
        </p:nvSpPr>
        <p:spPr/>
        <p:txBody>
          <a:bodyPr>
            <a:normAutofit/>
          </a:bodyPr>
          <a:lstStyle/>
          <a:p>
            <a:r>
              <a:rPr lang="en-US" dirty="0" smtClean="0">
                <a:solidFill>
                  <a:schemeClr val="tx2">
                    <a:lumMod val="75000"/>
                    <a:lumOff val="25000"/>
                  </a:schemeClr>
                </a:solidFill>
                <a:latin typeface="Arial Rounded MT Bold" pitchFamily="34" charset="0"/>
              </a:rPr>
              <a:t>School was constructed in 1967.</a:t>
            </a:r>
          </a:p>
          <a:p>
            <a:r>
              <a:rPr lang="en-US" dirty="0" smtClean="0">
                <a:solidFill>
                  <a:schemeClr val="tx2">
                    <a:lumMod val="75000"/>
                    <a:lumOff val="25000"/>
                  </a:schemeClr>
                </a:solidFill>
                <a:latin typeface="Arial Rounded MT Bold" pitchFamily="34" charset="0"/>
              </a:rPr>
              <a:t>Renovations have included:	</a:t>
            </a:r>
          </a:p>
          <a:p>
            <a:pPr lvl="1"/>
            <a:r>
              <a:rPr lang="en-US" dirty="0" smtClean="0">
                <a:solidFill>
                  <a:schemeClr val="tx2">
                    <a:lumMod val="75000"/>
                    <a:lumOff val="25000"/>
                  </a:schemeClr>
                </a:solidFill>
                <a:latin typeface="Arial Rounded MT Bold" pitchFamily="34" charset="0"/>
              </a:rPr>
              <a:t>New boiler installed August 2010.</a:t>
            </a:r>
          </a:p>
          <a:p>
            <a:pPr lvl="1"/>
            <a:r>
              <a:rPr lang="en-US" dirty="0" smtClean="0">
                <a:solidFill>
                  <a:schemeClr val="tx2">
                    <a:lumMod val="75000"/>
                    <a:lumOff val="25000"/>
                  </a:schemeClr>
                </a:solidFill>
                <a:latin typeface="Arial Rounded MT Bold" pitchFamily="34" charset="0"/>
              </a:rPr>
              <a:t>Windows replaced in summer of 2014.</a:t>
            </a:r>
          </a:p>
          <a:p>
            <a:pPr lvl="1"/>
            <a:r>
              <a:rPr lang="en-US" dirty="0" smtClean="0">
                <a:solidFill>
                  <a:schemeClr val="tx2">
                    <a:lumMod val="75000"/>
                    <a:lumOff val="25000"/>
                  </a:schemeClr>
                </a:solidFill>
                <a:latin typeface="Arial Rounded MT Bold" pitchFamily="34" charset="0"/>
              </a:rPr>
              <a:t>Exterior cladding replaced in summer of 2014.</a:t>
            </a:r>
          </a:p>
          <a:p>
            <a:pPr lvl="1"/>
            <a:endParaRPr lang="en-US" dirty="0">
              <a:solidFill>
                <a:schemeClr val="tx2">
                  <a:lumMod val="75000"/>
                  <a:lumOff val="25000"/>
                </a:schemeClr>
              </a:solidFill>
            </a:endParaRPr>
          </a:p>
        </p:txBody>
      </p:sp>
      <p:sp>
        <p:nvSpPr>
          <p:cNvPr id="4"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38</a:t>
            </a:fld>
            <a:endParaRPr lang="en-US" dirty="0"/>
          </a:p>
        </p:txBody>
      </p:sp>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81040973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19647" y="3721087"/>
            <a:ext cx="101531" cy="1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4669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3215640"/>
            <a:ext cx="6498158" cy="1234440"/>
          </a:xfrm>
        </p:spPr>
        <p:txBody>
          <a:bodyPr/>
          <a:lstStyle/>
          <a:p>
            <a:r>
              <a:rPr lang="en-US" b="1" dirty="0" smtClean="0">
                <a:solidFill>
                  <a:schemeClr val="tx2">
                    <a:lumMod val="75000"/>
                    <a:lumOff val="25000"/>
                  </a:schemeClr>
                </a:solidFill>
                <a:latin typeface="Arial Rounded MT Bold" pitchFamily="34" charset="0"/>
              </a:rPr>
              <a:t>Enrolment</a:t>
            </a:r>
            <a:r>
              <a:rPr lang="en-US" b="1" dirty="0" smtClean="0">
                <a:solidFill>
                  <a:schemeClr val="tx2">
                    <a:lumMod val="75000"/>
                    <a:lumOff val="25000"/>
                  </a:schemeClr>
                </a:solidFill>
              </a:rPr>
              <a:t> </a:t>
            </a:r>
            <a:endParaRPr lang="en-CA" dirty="0">
              <a:solidFill>
                <a:schemeClr val="tx2">
                  <a:lumMod val="75000"/>
                  <a:lumOff val="25000"/>
                </a:schemeClr>
              </a:solidFill>
            </a:endParaRPr>
          </a:p>
        </p:txBody>
      </p:sp>
      <p:pic>
        <p:nvPicPr>
          <p:cNvPr id="4" name="Picture 3"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341120"/>
            <a:ext cx="6498157" cy="1874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224021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 y="53788"/>
            <a:ext cx="9105900" cy="6804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86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61818"/>
            <a:ext cx="8042276" cy="797987"/>
          </a:xfrm>
        </p:spPr>
        <p:txBody>
          <a:bodyPr/>
          <a:lstStyle/>
          <a:p>
            <a:r>
              <a:rPr lang="en-US" sz="3600" dirty="0" smtClean="0">
                <a:latin typeface="Arial Rounded MT Bold" pitchFamily="34" charset="0"/>
              </a:rPr>
              <a:t>Classrooms</a:t>
            </a:r>
            <a:endParaRPr lang="en-US" sz="3600" dirty="0">
              <a:latin typeface="Arial Rounded MT Bold" pitchFamily="34" charset="0"/>
            </a:endParaRPr>
          </a:p>
        </p:txBody>
      </p:sp>
      <p:sp>
        <p:nvSpPr>
          <p:cNvPr id="3" name="Content Placeholder 2"/>
          <p:cNvSpPr>
            <a:spLocks noGrp="1"/>
          </p:cNvSpPr>
          <p:nvPr>
            <p:ph idx="1"/>
          </p:nvPr>
        </p:nvSpPr>
        <p:spPr/>
        <p:txBody>
          <a:bodyPr>
            <a:normAutofit/>
          </a:bodyPr>
          <a:lstStyle/>
          <a:p>
            <a:r>
              <a:rPr lang="en-US" dirty="0" smtClean="0">
                <a:solidFill>
                  <a:schemeClr val="tx2">
                    <a:lumMod val="75000"/>
                    <a:lumOff val="25000"/>
                  </a:schemeClr>
                </a:solidFill>
                <a:latin typeface="Arial Rounded MT Bold" pitchFamily="34" charset="0"/>
              </a:rPr>
              <a:t>The school was constructed with 12 classrooms.</a:t>
            </a:r>
          </a:p>
          <a:p>
            <a:r>
              <a:rPr lang="en-US" dirty="0" smtClean="0">
                <a:solidFill>
                  <a:schemeClr val="tx2">
                    <a:lumMod val="75000"/>
                    <a:lumOff val="25000"/>
                  </a:schemeClr>
                </a:solidFill>
                <a:latin typeface="Arial Rounded MT Bold" pitchFamily="34" charset="0"/>
              </a:rPr>
              <a:t>Presently:</a:t>
            </a:r>
          </a:p>
          <a:p>
            <a:pPr lvl="1"/>
            <a:r>
              <a:rPr lang="en-US" dirty="0">
                <a:solidFill>
                  <a:schemeClr val="tx2">
                    <a:lumMod val="75000"/>
                    <a:lumOff val="25000"/>
                  </a:schemeClr>
                </a:solidFill>
                <a:latin typeface="Arial Rounded MT Bold" pitchFamily="34" charset="0"/>
              </a:rPr>
              <a:t>8</a:t>
            </a:r>
            <a:r>
              <a:rPr lang="en-US" dirty="0" smtClean="0">
                <a:solidFill>
                  <a:schemeClr val="tx2">
                    <a:lumMod val="75000"/>
                    <a:lumOff val="25000"/>
                  </a:schemeClr>
                </a:solidFill>
                <a:latin typeface="Arial Rounded MT Bold" pitchFamily="34" charset="0"/>
              </a:rPr>
              <a:t> classrooms are being used for classroom teaching spaces</a:t>
            </a:r>
          </a:p>
          <a:p>
            <a:pPr lvl="1"/>
            <a:r>
              <a:rPr lang="en-US" dirty="0" smtClean="0">
                <a:solidFill>
                  <a:schemeClr val="tx2">
                    <a:lumMod val="75000"/>
                    <a:lumOff val="25000"/>
                  </a:schemeClr>
                </a:solidFill>
                <a:latin typeface="Arial Rounded MT Bold" pitchFamily="34" charset="0"/>
              </a:rPr>
              <a:t>1 classroom is being used for literacy (Primary)</a:t>
            </a:r>
          </a:p>
          <a:p>
            <a:pPr lvl="1"/>
            <a:r>
              <a:rPr lang="en-US" dirty="0" smtClean="0">
                <a:solidFill>
                  <a:schemeClr val="tx2">
                    <a:lumMod val="75000"/>
                    <a:lumOff val="25000"/>
                  </a:schemeClr>
                </a:solidFill>
                <a:latin typeface="Arial Rounded MT Bold" pitchFamily="34" charset="0"/>
              </a:rPr>
              <a:t>1 classroom is being used for literacy (Elementary)</a:t>
            </a:r>
          </a:p>
          <a:p>
            <a:pPr lvl="1"/>
            <a:r>
              <a:rPr lang="en-US" dirty="0" smtClean="0">
                <a:solidFill>
                  <a:schemeClr val="tx2">
                    <a:lumMod val="75000"/>
                    <a:lumOff val="25000"/>
                  </a:schemeClr>
                </a:solidFill>
                <a:latin typeface="Arial Rounded MT Bold" pitchFamily="34" charset="0"/>
              </a:rPr>
              <a:t>1 classroom is being used daily for preschool and three year olds</a:t>
            </a:r>
          </a:p>
          <a:p>
            <a:pPr lvl="1"/>
            <a:r>
              <a:rPr lang="en-US" dirty="0" smtClean="0">
                <a:solidFill>
                  <a:schemeClr val="tx2">
                    <a:lumMod val="75000"/>
                    <a:lumOff val="25000"/>
                  </a:schemeClr>
                </a:solidFill>
                <a:latin typeface="Arial Rounded MT Bold" pitchFamily="34" charset="0"/>
              </a:rPr>
              <a:t>1 classroom has been converted to office space </a:t>
            </a:r>
          </a:p>
          <a:p>
            <a:pPr marL="349250" lvl="1" indent="0">
              <a:buNone/>
            </a:pPr>
            <a:endParaRPr lang="en-US" dirty="0" smtClean="0">
              <a:latin typeface="Arial Rounded MT Bold" pitchFamily="34" charset="0"/>
            </a:endParaRPr>
          </a:p>
          <a:p>
            <a:pPr marL="349250" lvl="1" indent="0">
              <a:buNone/>
            </a:pPr>
            <a:endParaRPr lang="en-US" dirty="0" smtClean="0">
              <a:latin typeface="Arial Rounded MT Bold" pitchFamily="34" charset="0"/>
            </a:endParaRPr>
          </a:p>
        </p:txBody>
      </p:sp>
      <p:sp>
        <p:nvSpPr>
          <p:cNvPr id="4"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41</a:t>
            </a:fld>
            <a:endParaRPr lang="en-US" dirty="0"/>
          </a:p>
        </p:txBody>
      </p:sp>
      <p:sp>
        <p:nvSpPr>
          <p:cNvPr id="5"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39677159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13807"/>
            <a:ext cx="8042276" cy="687150"/>
          </a:xfrm>
        </p:spPr>
        <p:txBody>
          <a:bodyPr>
            <a:normAutofit/>
          </a:bodyPr>
          <a:lstStyle/>
          <a:p>
            <a:r>
              <a:rPr lang="en-US" sz="3600" dirty="0" smtClean="0">
                <a:latin typeface="Arial Rounded MT Bold" pitchFamily="34" charset="0"/>
              </a:rPr>
              <a:t>Stairwells and Corridors</a:t>
            </a:r>
            <a:endParaRPr lang="en-US" sz="3600" dirty="0">
              <a:latin typeface="Arial Rounded MT Bold" pitchFamily="34" charset="0"/>
            </a:endParaRPr>
          </a:p>
        </p:txBody>
      </p:sp>
      <p:sp>
        <p:nvSpPr>
          <p:cNvPr id="3" name="Content Placeholder 2"/>
          <p:cNvSpPr>
            <a:spLocks noGrp="1"/>
          </p:cNvSpPr>
          <p:nvPr>
            <p:ph idx="1"/>
          </p:nvPr>
        </p:nvSpPr>
        <p:spPr/>
        <p:txBody>
          <a:bodyPr>
            <a:normAutofit/>
          </a:bodyPr>
          <a:lstStyle/>
          <a:p>
            <a:r>
              <a:rPr lang="en-US" dirty="0" smtClean="0">
                <a:latin typeface="Arial Rounded MT Bold" pitchFamily="34" charset="0"/>
              </a:rPr>
              <a:t>Stairways are enclosed to meet fire separation requirements complete with fire rated doors, frames and hardware.</a:t>
            </a:r>
          </a:p>
          <a:p>
            <a:r>
              <a:rPr lang="en-US" dirty="0" smtClean="0">
                <a:latin typeface="Arial Rounded MT Bold" pitchFamily="34" charset="0"/>
              </a:rPr>
              <a:t>Corridor walls are plaster.</a:t>
            </a:r>
          </a:p>
        </p:txBody>
      </p:sp>
      <p:sp>
        <p:nvSpPr>
          <p:cNvPr id="4"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42</a:t>
            </a:fld>
            <a:endParaRPr lang="en-US" dirty="0"/>
          </a:p>
        </p:txBody>
      </p:sp>
      <p:sp>
        <p:nvSpPr>
          <p:cNvPr id="5"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64363178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41515"/>
            <a:ext cx="8042276" cy="668677"/>
          </a:xfrm>
        </p:spPr>
        <p:txBody>
          <a:bodyPr/>
          <a:lstStyle/>
          <a:p>
            <a:r>
              <a:rPr lang="en-US" sz="3600" dirty="0" smtClean="0">
                <a:latin typeface="Arial Rounded MT Bold" pitchFamily="34" charset="0"/>
              </a:rPr>
              <a:t>Fire Protection</a:t>
            </a:r>
            <a:endParaRPr lang="en-US" sz="3600" dirty="0">
              <a:latin typeface="Arial Rounded MT Bold" pitchFamily="34" charset="0"/>
            </a:endParaRPr>
          </a:p>
        </p:txBody>
      </p:sp>
      <p:sp>
        <p:nvSpPr>
          <p:cNvPr id="3" name="Content Placeholder 2"/>
          <p:cNvSpPr>
            <a:spLocks noGrp="1"/>
          </p:cNvSpPr>
          <p:nvPr>
            <p:ph idx="1"/>
          </p:nvPr>
        </p:nvSpPr>
        <p:spPr/>
        <p:txBody>
          <a:bodyPr/>
          <a:lstStyle/>
          <a:p>
            <a:r>
              <a:rPr lang="en-US" dirty="0" smtClean="0">
                <a:solidFill>
                  <a:schemeClr val="tx2">
                    <a:lumMod val="75000"/>
                    <a:lumOff val="25000"/>
                  </a:schemeClr>
                </a:solidFill>
                <a:latin typeface="Arial Rounded MT Bold" pitchFamily="34" charset="0"/>
              </a:rPr>
              <a:t>The building is equipped with a Fire Shield fire alarm system. </a:t>
            </a:r>
          </a:p>
          <a:p>
            <a:r>
              <a:rPr lang="en-US" dirty="0" smtClean="0">
                <a:solidFill>
                  <a:schemeClr val="tx2">
                    <a:lumMod val="75000"/>
                    <a:lumOff val="25000"/>
                  </a:schemeClr>
                </a:solidFill>
                <a:latin typeface="Arial Rounded MT Bold" pitchFamily="34" charset="0"/>
              </a:rPr>
              <a:t>Fire extinguishers are located throughout the building and fire alarm pull stations are located in corridors.</a:t>
            </a:r>
            <a:endParaRPr lang="en-US" dirty="0">
              <a:solidFill>
                <a:schemeClr val="tx2">
                  <a:lumMod val="75000"/>
                  <a:lumOff val="25000"/>
                </a:schemeClr>
              </a:solidFill>
              <a:latin typeface="Arial Rounded MT Bold" pitchFamily="34" charset="0"/>
            </a:endParaRPr>
          </a:p>
        </p:txBody>
      </p:sp>
      <p:sp>
        <p:nvSpPr>
          <p:cNvPr id="4"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43</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58792423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72242"/>
            <a:ext cx="8042276" cy="714859"/>
          </a:xfrm>
        </p:spPr>
        <p:txBody>
          <a:bodyPr/>
          <a:lstStyle/>
          <a:p>
            <a:r>
              <a:rPr lang="en-US" sz="3600" dirty="0" smtClean="0">
                <a:latin typeface="Arial Rounded MT Bold" pitchFamily="34" charset="0"/>
              </a:rPr>
              <a:t>Domestic &amp; Waste Water</a:t>
            </a:r>
            <a:endParaRPr lang="en-US" sz="3600" dirty="0">
              <a:latin typeface="Arial Rounded MT Bold" pitchFamily="34" charset="0"/>
            </a:endParaRPr>
          </a:p>
        </p:txBody>
      </p:sp>
      <p:sp>
        <p:nvSpPr>
          <p:cNvPr id="3" name="Content Placeholder 2"/>
          <p:cNvSpPr>
            <a:spLocks noGrp="1"/>
          </p:cNvSpPr>
          <p:nvPr>
            <p:ph idx="1"/>
          </p:nvPr>
        </p:nvSpPr>
        <p:spPr/>
        <p:txBody>
          <a:bodyPr>
            <a:normAutofit/>
          </a:bodyPr>
          <a:lstStyle/>
          <a:p>
            <a:r>
              <a:rPr lang="en-US" dirty="0" smtClean="0">
                <a:solidFill>
                  <a:schemeClr val="tx2">
                    <a:lumMod val="75000"/>
                    <a:lumOff val="25000"/>
                  </a:schemeClr>
                </a:solidFill>
                <a:latin typeface="Arial Rounded MT Bold" pitchFamily="34" charset="0"/>
              </a:rPr>
              <a:t>Water is supplied by the Municipality and has  backflow prevention installed.</a:t>
            </a:r>
          </a:p>
          <a:p>
            <a:r>
              <a:rPr lang="en-US" dirty="0" smtClean="0">
                <a:solidFill>
                  <a:schemeClr val="tx2">
                    <a:lumMod val="75000"/>
                    <a:lumOff val="25000"/>
                  </a:schemeClr>
                </a:solidFill>
                <a:latin typeface="Arial Rounded MT Bold" pitchFamily="34" charset="0"/>
              </a:rPr>
              <a:t>There is a water softener connected into the water supply.</a:t>
            </a:r>
          </a:p>
          <a:p>
            <a:r>
              <a:rPr lang="en-US" dirty="0" smtClean="0">
                <a:solidFill>
                  <a:schemeClr val="tx2">
                    <a:lumMod val="75000"/>
                    <a:lumOff val="25000"/>
                  </a:schemeClr>
                </a:solidFill>
                <a:latin typeface="Arial Rounded MT Bold" pitchFamily="34" charset="0"/>
              </a:rPr>
              <a:t>Hot water is heated with a Giant Cascade 100 gallon hot water heater.</a:t>
            </a:r>
          </a:p>
          <a:p>
            <a:r>
              <a:rPr lang="en-US" dirty="0" smtClean="0">
                <a:solidFill>
                  <a:schemeClr val="tx2">
                    <a:lumMod val="75000"/>
                    <a:lumOff val="25000"/>
                  </a:schemeClr>
                </a:solidFill>
                <a:latin typeface="Arial Rounded MT Bold" pitchFamily="34" charset="0"/>
              </a:rPr>
              <a:t>The septic is municipal.</a:t>
            </a:r>
          </a:p>
        </p:txBody>
      </p:sp>
      <p:sp>
        <p:nvSpPr>
          <p:cNvPr id="4"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44</a:t>
            </a:fld>
            <a:endParaRPr lang="en-US" dirty="0"/>
          </a:p>
        </p:txBody>
      </p:sp>
      <p:sp>
        <p:nvSpPr>
          <p:cNvPr id="5"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52316767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72242"/>
            <a:ext cx="8042276" cy="714859"/>
          </a:xfrm>
        </p:spPr>
        <p:txBody>
          <a:bodyPr/>
          <a:lstStyle/>
          <a:p>
            <a:r>
              <a:rPr lang="en-US" sz="3600" dirty="0" smtClean="0">
                <a:latin typeface="Arial Rounded MT Bold" pitchFamily="34" charset="0"/>
              </a:rPr>
              <a:t>Heating &amp; Ventilation</a:t>
            </a:r>
            <a:endParaRPr lang="en-US" sz="3600" dirty="0">
              <a:latin typeface="Arial Rounded MT Bold" pitchFamily="34" charset="0"/>
            </a:endParaRPr>
          </a:p>
        </p:txBody>
      </p:sp>
      <p:sp>
        <p:nvSpPr>
          <p:cNvPr id="3" name="Content Placeholder 2"/>
          <p:cNvSpPr>
            <a:spLocks noGrp="1"/>
          </p:cNvSpPr>
          <p:nvPr>
            <p:ph idx="1"/>
          </p:nvPr>
        </p:nvSpPr>
        <p:spPr/>
        <p:txBody>
          <a:bodyPr>
            <a:normAutofit/>
          </a:bodyPr>
          <a:lstStyle/>
          <a:p>
            <a:r>
              <a:rPr lang="en-US" dirty="0" smtClean="0">
                <a:solidFill>
                  <a:schemeClr val="tx2">
                    <a:lumMod val="75000"/>
                    <a:lumOff val="25000"/>
                  </a:schemeClr>
                </a:solidFill>
                <a:latin typeface="Arial Rounded MT Bold" pitchFamily="34" charset="0"/>
              </a:rPr>
              <a:t>School is heated by an oil fired De Dietrich boiler installed in 2010.</a:t>
            </a:r>
          </a:p>
          <a:p>
            <a:r>
              <a:rPr lang="en-US" dirty="0" smtClean="0">
                <a:solidFill>
                  <a:schemeClr val="tx2">
                    <a:lumMod val="75000"/>
                    <a:lumOff val="25000"/>
                  </a:schemeClr>
                </a:solidFill>
                <a:latin typeface="Arial Rounded MT Bold" pitchFamily="34" charset="0"/>
              </a:rPr>
              <a:t>Heating is controlled by the school.</a:t>
            </a:r>
          </a:p>
          <a:p>
            <a:r>
              <a:rPr lang="en-US" dirty="0" smtClean="0">
                <a:solidFill>
                  <a:schemeClr val="tx2">
                    <a:lumMod val="75000"/>
                    <a:lumOff val="25000"/>
                  </a:schemeClr>
                </a:solidFill>
                <a:latin typeface="Arial Rounded MT Bold" pitchFamily="34" charset="0"/>
              </a:rPr>
              <a:t>The building has no mechanical ventilation except for exhaust fans in washrooms.</a:t>
            </a:r>
          </a:p>
          <a:p>
            <a:r>
              <a:rPr lang="en-US" dirty="0" smtClean="0">
                <a:solidFill>
                  <a:schemeClr val="tx2">
                    <a:lumMod val="75000"/>
                    <a:lumOff val="25000"/>
                  </a:schemeClr>
                </a:solidFill>
                <a:latin typeface="Arial Rounded MT Bold" pitchFamily="34" charset="0"/>
              </a:rPr>
              <a:t>Installation of ventilation system is identified on the capital improvement project list.</a:t>
            </a:r>
          </a:p>
        </p:txBody>
      </p:sp>
      <p:sp>
        <p:nvSpPr>
          <p:cNvPr id="4"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45</a:t>
            </a:fld>
            <a:endParaRPr lang="en-US" dirty="0"/>
          </a:p>
        </p:txBody>
      </p:sp>
      <p:sp>
        <p:nvSpPr>
          <p:cNvPr id="5"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2158419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41515"/>
            <a:ext cx="8042276" cy="668677"/>
          </a:xfrm>
        </p:spPr>
        <p:txBody>
          <a:bodyPr/>
          <a:lstStyle/>
          <a:p>
            <a:r>
              <a:rPr lang="en-US" sz="3600" dirty="0" smtClean="0">
                <a:latin typeface="Arial Rounded MT Bold" pitchFamily="34" charset="0"/>
              </a:rPr>
              <a:t>Controls &amp; Communications</a:t>
            </a:r>
            <a:endParaRPr lang="en-US" sz="3600" dirty="0">
              <a:latin typeface="Arial Rounded MT Bold" pitchFamily="34" charset="0"/>
            </a:endParaRPr>
          </a:p>
        </p:txBody>
      </p:sp>
      <p:sp>
        <p:nvSpPr>
          <p:cNvPr id="3" name="Content Placeholder 2"/>
          <p:cNvSpPr>
            <a:spLocks noGrp="1"/>
          </p:cNvSpPr>
          <p:nvPr>
            <p:ph idx="1"/>
          </p:nvPr>
        </p:nvSpPr>
        <p:spPr>
          <a:xfrm>
            <a:off x="667263" y="1519084"/>
            <a:ext cx="8042276" cy="4542504"/>
          </a:xfrm>
        </p:spPr>
        <p:txBody>
          <a:bodyPr/>
          <a:lstStyle/>
          <a:p>
            <a:r>
              <a:rPr lang="en-US" dirty="0" smtClean="0">
                <a:solidFill>
                  <a:schemeClr val="tx2">
                    <a:lumMod val="75000"/>
                    <a:lumOff val="25000"/>
                  </a:schemeClr>
                </a:solidFill>
                <a:latin typeface="Arial Rounded MT Bold" pitchFamily="34" charset="0"/>
              </a:rPr>
              <a:t>The building has individual pneumatic thermostats in every classroom, pneumatics are in good condition.</a:t>
            </a:r>
          </a:p>
          <a:p>
            <a:r>
              <a:rPr lang="en-US" dirty="0" smtClean="0">
                <a:solidFill>
                  <a:schemeClr val="tx2">
                    <a:lumMod val="75000"/>
                    <a:lumOff val="25000"/>
                  </a:schemeClr>
                </a:solidFill>
                <a:latin typeface="Arial Rounded MT Bold" pitchFamily="34" charset="0"/>
              </a:rPr>
              <a:t>The building has a </a:t>
            </a:r>
            <a:r>
              <a:rPr lang="en-US" dirty="0" err="1" smtClean="0">
                <a:solidFill>
                  <a:schemeClr val="tx2">
                    <a:lumMod val="75000"/>
                    <a:lumOff val="25000"/>
                  </a:schemeClr>
                </a:solidFill>
                <a:latin typeface="Arial Rounded MT Bold" pitchFamily="34" charset="0"/>
              </a:rPr>
              <a:t>Dukane</a:t>
            </a:r>
            <a:r>
              <a:rPr lang="en-US" dirty="0" smtClean="0">
                <a:solidFill>
                  <a:schemeClr val="tx2">
                    <a:lumMod val="75000"/>
                    <a:lumOff val="25000"/>
                  </a:schemeClr>
                </a:solidFill>
                <a:latin typeface="Arial Rounded MT Bold" pitchFamily="34" charset="0"/>
              </a:rPr>
              <a:t> Compact 3200 series PA system.</a:t>
            </a:r>
            <a:endParaRPr lang="en-US" dirty="0">
              <a:solidFill>
                <a:schemeClr val="tx2">
                  <a:lumMod val="75000"/>
                  <a:lumOff val="25000"/>
                </a:schemeClr>
              </a:solidFill>
              <a:latin typeface="Arial Rounded MT Bold" pitchFamily="34" charset="0"/>
            </a:endParaRPr>
          </a:p>
        </p:txBody>
      </p:sp>
      <p:sp>
        <p:nvSpPr>
          <p:cNvPr id="4"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46</a:t>
            </a:fld>
            <a:endParaRPr lang="en-US" dirty="0"/>
          </a:p>
        </p:txBody>
      </p:sp>
      <p:sp>
        <p:nvSpPr>
          <p:cNvPr id="5"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85197281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86096"/>
            <a:ext cx="8042276" cy="705623"/>
          </a:xfrm>
        </p:spPr>
        <p:txBody>
          <a:bodyPr/>
          <a:lstStyle/>
          <a:p>
            <a:r>
              <a:rPr lang="en-US" sz="3600" dirty="0" smtClean="0">
                <a:latin typeface="Arial Rounded MT Bold" pitchFamily="34" charset="0"/>
              </a:rPr>
              <a:t>Electrical &amp; Lighting</a:t>
            </a:r>
            <a:endParaRPr lang="en-US" sz="3600" dirty="0">
              <a:latin typeface="Arial Rounded MT Bold" pitchFamily="34" charset="0"/>
            </a:endParaRPr>
          </a:p>
        </p:txBody>
      </p:sp>
      <p:sp>
        <p:nvSpPr>
          <p:cNvPr id="3" name="Content Placeholder 2"/>
          <p:cNvSpPr>
            <a:spLocks noGrp="1"/>
          </p:cNvSpPr>
          <p:nvPr>
            <p:ph idx="1"/>
          </p:nvPr>
        </p:nvSpPr>
        <p:spPr/>
        <p:txBody>
          <a:bodyPr>
            <a:normAutofit/>
          </a:bodyPr>
          <a:lstStyle/>
          <a:p>
            <a:r>
              <a:rPr lang="en-US" dirty="0" smtClean="0">
                <a:solidFill>
                  <a:schemeClr val="tx2">
                    <a:lumMod val="75000"/>
                    <a:lumOff val="25000"/>
                  </a:schemeClr>
                </a:solidFill>
                <a:latin typeface="Arial Rounded MT Bold" pitchFamily="34" charset="0"/>
              </a:rPr>
              <a:t>There is a 400 amp, 120/240 volt entrance through an overhead connection.</a:t>
            </a:r>
          </a:p>
          <a:p>
            <a:r>
              <a:rPr lang="en-US" dirty="0" smtClean="0">
                <a:solidFill>
                  <a:schemeClr val="tx2">
                    <a:lumMod val="75000"/>
                    <a:lumOff val="25000"/>
                  </a:schemeClr>
                </a:solidFill>
                <a:latin typeface="Arial Rounded MT Bold" pitchFamily="34" charset="0"/>
              </a:rPr>
              <a:t>An electrical distribution upgrade has been identified as a Capital Improvement Project.</a:t>
            </a:r>
          </a:p>
          <a:p>
            <a:r>
              <a:rPr lang="en-US" dirty="0" smtClean="0">
                <a:solidFill>
                  <a:schemeClr val="tx2">
                    <a:lumMod val="75000"/>
                    <a:lumOff val="25000"/>
                  </a:schemeClr>
                </a:solidFill>
                <a:latin typeface="Arial Rounded MT Bold" pitchFamily="34" charset="0"/>
              </a:rPr>
              <a:t>Interior lighting is fluorescent in good condition.</a:t>
            </a:r>
          </a:p>
        </p:txBody>
      </p:sp>
      <p:sp>
        <p:nvSpPr>
          <p:cNvPr id="4"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47</a:t>
            </a:fld>
            <a:endParaRPr lang="en-US" dirty="0"/>
          </a:p>
        </p:txBody>
      </p:sp>
      <p:sp>
        <p:nvSpPr>
          <p:cNvPr id="5"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47150744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Interior</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tx2">
                    <a:lumMod val="75000"/>
                    <a:lumOff val="25000"/>
                  </a:schemeClr>
                </a:solidFill>
                <a:latin typeface="Arial Rounded MT Bold" pitchFamily="34" charset="0"/>
              </a:rPr>
              <a:t>Washrooms have original urinals, sinks (in good condition),  Washroom upgrade is listed on the Capital Improvement Project list.</a:t>
            </a:r>
          </a:p>
          <a:p>
            <a:r>
              <a:rPr lang="en-US" dirty="0" smtClean="0">
                <a:solidFill>
                  <a:schemeClr val="tx2">
                    <a:lumMod val="75000"/>
                    <a:lumOff val="25000"/>
                  </a:schemeClr>
                </a:solidFill>
                <a:latin typeface="Arial Rounded MT Bold" pitchFamily="34" charset="0"/>
              </a:rPr>
              <a:t>Floors are tile in the classrooms with terrazzo flooring in the halls and washrooms. Flooring upgrades are on the capital improvement Project list.</a:t>
            </a:r>
          </a:p>
          <a:p>
            <a:r>
              <a:rPr lang="en-US" dirty="0" smtClean="0">
                <a:solidFill>
                  <a:schemeClr val="tx2">
                    <a:lumMod val="75000"/>
                    <a:lumOff val="25000"/>
                  </a:schemeClr>
                </a:solidFill>
                <a:latin typeface="Arial Rounded MT Bold" pitchFamily="34" charset="0"/>
              </a:rPr>
              <a:t>Interior doors are fire rated wood doors. </a:t>
            </a:r>
          </a:p>
          <a:p>
            <a:r>
              <a:rPr lang="en-US" dirty="0" smtClean="0">
                <a:solidFill>
                  <a:schemeClr val="tx2">
                    <a:lumMod val="75000"/>
                    <a:lumOff val="25000"/>
                  </a:schemeClr>
                </a:solidFill>
                <a:latin typeface="Arial Rounded MT Bold" pitchFamily="34" charset="0"/>
              </a:rPr>
              <a:t>There is no lift or elevator, Lift or Elevator upgrade is listed on the Capital Improvement Project list.</a:t>
            </a:r>
          </a:p>
          <a:p>
            <a:endParaRPr lang="en-US" dirty="0">
              <a:solidFill>
                <a:schemeClr val="tx2">
                  <a:lumMod val="75000"/>
                  <a:lumOff val="25000"/>
                </a:schemeClr>
              </a:solidFill>
              <a:latin typeface="Arial Rounded MT Bold" pitchFamily="34" charset="0"/>
            </a:endParaRPr>
          </a:p>
          <a:p>
            <a:endParaRPr lang="en-US" dirty="0" smtClean="0"/>
          </a:p>
          <a:p>
            <a:endParaRPr lang="en-US" dirty="0" smtClean="0"/>
          </a:p>
          <a:p>
            <a:endParaRPr lang="en-US" dirty="0"/>
          </a:p>
        </p:txBody>
      </p:sp>
      <p:sp>
        <p:nvSpPr>
          <p:cNvPr id="4"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48</a:t>
            </a:fld>
            <a:endParaRPr lang="en-US" dirty="0"/>
          </a:p>
        </p:txBody>
      </p:sp>
      <p:sp>
        <p:nvSpPr>
          <p:cNvPr id="5"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37383940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Interior continued</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solidFill>
                  <a:schemeClr val="tx2">
                    <a:lumMod val="75000"/>
                    <a:lumOff val="25000"/>
                  </a:schemeClr>
                </a:solidFill>
                <a:latin typeface="Arial Rounded MT Bold" pitchFamily="34" charset="0"/>
              </a:rPr>
              <a:t>Gym floor is tile in fair condition.</a:t>
            </a:r>
          </a:p>
          <a:p>
            <a:r>
              <a:rPr lang="en-US" dirty="0" smtClean="0">
                <a:solidFill>
                  <a:schemeClr val="tx2">
                    <a:lumMod val="75000"/>
                    <a:lumOff val="25000"/>
                  </a:schemeClr>
                </a:solidFill>
                <a:latin typeface="Arial Rounded MT Bold" pitchFamily="34" charset="0"/>
              </a:rPr>
              <a:t>There is no wheel chair access to the stage.</a:t>
            </a:r>
          </a:p>
          <a:p>
            <a:r>
              <a:rPr lang="en-US" dirty="0" smtClean="0">
                <a:solidFill>
                  <a:schemeClr val="tx2">
                    <a:lumMod val="75000"/>
                    <a:lumOff val="25000"/>
                  </a:schemeClr>
                </a:solidFill>
                <a:latin typeface="Arial Rounded MT Bold" pitchFamily="34" charset="0"/>
              </a:rPr>
              <a:t>There is proper access to the roof.</a:t>
            </a:r>
          </a:p>
          <a:p>
            <a:r>
              <a:rPr lang="en-US" dirty="0" smtClean="0">
                <a:solidFill>
                  <a:schemeClr val="tx2">
                    <a:lumMod val="75000"/>
                    <a:lumOff val="25000"/>
                  </a:schemeClr>
                </a:solidFill>
                <a:latin typeface="Arial Rounded MT Bold" pitchFamily="34" charset="0"/>
              </a:rPr>
              <a:t>Roof is in good condition and does not leak.</a:t>
            </a:r>
          </a:p>
          <a:p>
            <a:r>
              <a:rPr lang="en-US" dirty="0" smtClean="0">
                <a:solidFill>
                  <a:schemeClr val="tx2">
                    <a:lumMod val="75000"/>
                    <a:lumOff val="25000"/>
                  </a:schemeClr>
                </a:solidFill>
                <a:latin typeface="Arial Rounded MT Bold" pitchFamily="34" charset="0"/>
              </a:rPr>
              <a:t>Corridor walls are masonry in good condition.</a:t>
            </a:r>
            <a:endParaRPr lang="en-US" dirty="0">
              <a:solidFill>
                <a:schemeClr val="tx2">
                  <a:lumMod val="75000"/>
                  <a:lumOff val="25000"/>
                </a:schemeClr>
              </a:solidFill>
              <a:latin typeface="Arial Rounded MT Bold" pitchFamily="34" charset="0"/>
            </a:endParaRPr>
          </a:p>
        </p:txBody>
      </p:sp>
      <p:sp>
        <p:nvSpPr>
          <p:cNvPr id="4"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
        <p:nvSpPr>
          <p:cNvPr id="5"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49</a:t>
            </a:fld>
            <a:endParaRPr lang="en-US" dirty="0"/>
          </a:p>
        </p:txBody>
      </p:sp>
    </p:spTree>
    <p:extLst>
      <p:ext uri="{BB962C8B-B14F-4D97-AF65-F5344CB8AC3E}">
        <p14:creationId xmlns:p14="http://schemas.microsoft.com/office/powerpoint/2010/main" val="2535319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Enrolment</a:t>
            </a:r>
            <a:endParaRPr lang="en-US" b="1" dirty="0"/>
          </a:p>
        </p:txBody>
      </p:sp>
      <p:graphicFrame>
        <p:nvGraphicFramePr>
          <p:cNvPr id="6" name="Chart 5"/>
          <p:cNvGraphicFramePr>
            <a:graphicFrameLocks/>
          </p:cNvGraphicFramePr>
          <p:nvPr>
            <p:extLst>
              <p:ext uri="{D42A27DB-BD31-4B8C-83A1-F6EECF244321}">
                <p14:modId xmlns:p14="http://schemas.microsoft.com/office/powerpoint/2010/main" val="1762220896"/>
              </p:ext>
            </p:extLst>
          </p:nvPr>
        </p:nvGraphicFramePr>
        <p:xfrm>
          <a:off x="1143000" y="1295400"/>
          <a:ext cx="7162800" cy="49530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
        <p:nvSpPr>
          <p:cNvPr id="7" name="Footer Placeholder 10"/>
          <p:cNvSpPr>
            <a:spLocks noGrp="1"/>
          </p:cNvSpPr>
          <p:nvPr/>
        </p:nvSpPr>
        <p:spPr>
          <a:xfrm>
            <a:off x="2151529" y="3246438"/>
            <a:ext cx="4840941"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February 12</a:t>
            </a:r>
            <a:r>
              <a:rPr lang="en-US" baseline="30000" dirty="0" smtClean="0"/>
              <a:t>th</a:t>
            </a:r>
            <a:r>
              <a:rPr lang="en-US" dirty="0" smtClean="0"/>
              <a:t> , 2015</a:t>
            </a:r>
            <a:endParaRPr lang="en-US" dirty="0"/>
          </a:p>
        </p:txBody>
      </p:sp>
      <p:sp>
        <p:nvSpPr>
          <p:cNvPr id="8"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5</a:t>
            </a:fld>
            <a:endParaRPr lang="en-US" dirty="0"/>
          </a:p>
        </p:txBody>
      </p:sp>
    </p:spTree>
    <p:extLst>
      <p:ext uri="{BB962C8B-B14F-4D97-AF65-F5344CB8AC3E}">
        <p14:creationId xmlns:p14="http://schemas.microsoft.com/office/powerpoint/2010/main" val="33426928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72242"/>
            <a:ext cx="8042276" cy="714859"/>
          </a:xfrm>
        </p:spPr>
        <p:txBody>
          <a:bodyPr/>
          <a:lstStyle/>
          <a:p>
            <a:r>
              <a:rPr lang="en-US" sz="3600" dirty="0" smtClean="0">
                <a:latin typeface="Arial Rounded MT Bold" pitchFamily="34" charset="0"/>
              </a:rPr>
              <a:t>Exterior</a:t>
            </a:r>
            <a:endParaRPr lang="en-US" sz="3600" dirty="0">
              <a:latin typeface="Arial Rounded MT Bold" pitchFamily="34" charset="0"/>
            </a:endParaRPr>
          </a:p>
        </p:txBody>
      </p:sp>
      <p:sp>
        <p:nvSpPr>
          <p:cNvPr id="3" name="Content Placeholder 2"/>
          <p:cNvSpPr>
            <a:spLocks noGrp="1"/>
          </p:cNvSpPr>
          <p:nvPr>
            <p:ph idx="1"/>
          </p:nvPr>
        </p:nvSpPr>
        <p:spPr>
          <a:xfrm>
            <a:off x="498271" y="1600201"/>
            <a:ext cx="8042276" cy="4343400"/>
          </a:xfrm>
        </p:spPr>
        <p:txBody>
          <a:bodyPr>
            <a:normAutofit/>
          </a:bodyPr>
          <a:lstStyle/>
          <a:p>
            <a:r>
              <a:rPr lang="en-US" dirty="0" smtClean="0">
                <a:solidFill>
                  <a:schemeClr val="tx2">
                    <a:lumMod val="75000"/>
                    <a:lumOff val="25000"/>
                  </a:schemeClr>
                </a:solidFill>
                <a:latin typeface="Arial Rounded MT Bold" pitchFamily="34" charset="0"/>
              </a:rPr>
              <a:t>Exterior windows are new, installed 2014.</a:t>
            </a:r>
          </a:p>
          <a:p>
            <a:r>
              <a:rPr lang="en-US" dirty="0" smtClean="0">
                <a:solidFill>
                  <a:schemeClr val="tx2">
                    <a:lumMod val="75000"/>
                    <a:lumOff val="25000"/>
                  </a:schemeClr>
                </a:solidFill>
                <a:latin typeface="Arial Rounded MT Bold" pitchFamily="34" charset="0"/>
              </a:rPr>
              <a:t>Exterior doors are in fair condition; they are on the Capital Improvement Project list for replacement.</a:t>
            </a:r>
          </a:p>
          <a:p>
            <a:r>
              <a:rPr lang="en-US" dirty="0" smtClean="0">
                <a:solidFill>
                  <a:schemeClr val="tx2">
                    <a:lumMod val="75000"/>
                    <a:lumOff val="25000"/>
                  </a:schemeClr>
                </a:solidFill>
                <a:latin typeface="Arial Rounded MT Bold" pitchFamily="34" charset="0"/>
              </a:rPr>
              <a:t>The exterior cladding is masonry brick in good condition. New metal cladding was installed at window locations in 2014.</a:t>
            </a:r>
          </a:p>
          <a:p>
            <a:r>
              <a:rPr lang="en-US" dirty="0" smtClean="0">
                <a:solidFill>
                  <a:schemeClr val="tx2">
                    <a:lumMod val="75000"/>
                    <a:lumOff val="25000"/>
                  </a:schemeClr>
                </a:solidFill>
                <a:latin typeface="Arial Rounded MT Bold" pitchFamily="34" charset="0"/>
              </a:rPr>
              <a:t>Exterior lighting is H.I.D (high intensity discharge).</a:t>
            </a:r>
          </a:p>
          <a:p>
            <a:endParaRPr lang="en-US" dirty="0">
              <a:solidFill>
                <a:schemeClr val="tx2">
                  <a:lumMod val="75000"/>
                  <a:lumOff val="25000"/>
                </a:schemeClr>
              </a:solidFill>
              <a:latin typeface="Arial Rounded MT Bold" pitchFamily="34" charset="0"/>
            </a:endParaRPr>
          </a:p>
        </p:txBody>
      </p:sp>
      <p:sp>
        <p:nvSpPr>
          <p:cNvPr id="4"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
        <p:nvSpPr>
          <p:cNvPr id="5"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50</a:t>
            </a:fld>
            <a:endParaRPr lang="en-US" dirty="0"/>
          </a:p>
        </p:txBody>
      </p:sp>
    </p:spTree>
    <p:extLst>
      <p:ext uri="{BB962C8B-B14F-4D97-AF65-F5344CB8AC3E}">
        <p14:creationId xmlns:p14="http://schemas.microsoft.com/office/powerpoint/2010/main" val="314240921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27661"/>
            <a:ext cx="8042276" cy="677914"/>
          </a:xfrm>
        </p:spPr>
        <p:txBody>
          <a:bodyPr/>
          <a:lstStyle/>
          <a:p>
            <a:r>
              <a:rPr lang="en-US" sz="3600" dirty="0" smtClean="0">
                <a:latin typeface="Arial Rounded MT Bold" pitchFamily="34" charset="0"/>
              </a:rPr>
              <a:t>Property</a:t>
            </a:r>
            <a:endParaRPr lang="en-US" sz="3600" dirty="0">
              <a:latin typeface="Arial Rounded MT Bold" pitchFamily="34" charset="0"/>
            </a:endParaRPr>
          </a:p>
        </p:txBody>
      </p:sp>
      <p:sp>
        <p:nvSpPr>
          <p:cNvPr id="3" name="Content Placeholder 2"/>
          <p:cNvSpPr>
            <a:spLocks noGrp="1"/>
          </p:cNvSpPr>
          <p:nvPr>
            <p:ph idx="1"/>
          </p:nvPr>
        </p:nvSpPr>
        <p:spPr/>
        <p:txBody>
          <a:bodyPr>
            <a:normAutofit/>
          </a:bodyPr>
          <a:lstStyle/>
          <a:p>
            <a:r>
              <a:rPr lang="en-US" dirty="0" smtClean="0">
                <a:solidFill>
                  <a:schemeClr val="tx2">
                    <a:lumMod val="75000"/>
                    <a:lumOff val="25000"/>
                  </a:schemeClr>
                </a:solidFill>
                <a:latin typeface="Arial Rounded MT Bold" pitchFamily="34" charset="0"/>
              </a:rPr>
              <a:t>Staff and visitors share the school parking lot which has been identified on the Capital Improvement project list to replace the asphalt.</a:t>
            </a:r>
          </a:p>
          <a:p>
            <a:r>
              <a:rPr lang="en-US" dirty="0" smtClean="0">
                <a:solidFill>
                  <a:schemeClr val="tx2">
                    <a:lumMod val="75000"/>
                    <a:lumOff val="25000"/>
                  </a:schemeClr>
                </a:solidFill>
                <a:latin typeface="Arial Rounded MT Bold" pitchFamily="34" charset="0"/>
              </a:rPr>
              <a:t>The parking area is shared with the bus loading zone. Recent changes improved the bus loading zone separating it from the parent drop off area.</a:t>
            </a:r>
          </a:p>
          <a:p>
            <a:r>
              <a:rPr lang="en-US" dirty="0" smtClean="0">
                <a:solidFill>
                  <a:schemeClr val="tx2">
                    <a:lumMod val="75000"/>
                    <a:lumOff val="25000"/>
                  </a:schemeClr>
                </a:solidFill>
                <a:latin typeface="Arial Rounded MT Bold" pitchFamily="34" charset="0"/>
              </a:rPr>
              <a:t>Playground has a soccer field, swings, slides, 10 teeter totters, and 3 sets of play structures.</a:t>
            </a:r>
          </a:p>
        </p:txBody>
      </p:sp>
      <p:sp>
        <p:nvSpPr>
          <p:cNvPr id="5"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
        <p:nvSpPr>
          <p:cNvPr id="6"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51</a:t>
            </a:fld>
            <a:endParaRPr lang="en-US" dirty="0"/>
          </a:p>
        </p:txBody>
      </p:sp>
    </p:spTree>
    <p:extLst>
      <p:ext uri="{BB962C8B-B14F-4D97-AF65-F5344CB8AC3E}">
        <p14:creationId xmlns:p14="http://schemas.microsoft.com/office/powerpoint/2010/main" val="14459484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52582"/>
            <a:ext cx="8042276" cy="788750"/>
          </a:xfrm>
        </p:spPr>
        <p:txBody>
          <a:bodyPr/>
          <a:lstStyle/>
          <a:p>
            <a:r>
              <a:rPr lang="en-US" sz="3600" dirty="0" smtClean="0">
                <a:latin typeface="Arial Rounded MT Bold" pitchFamily="34" charset="0"/>
              </a:rPr>
              <a:t>Capital Investments</a:t>
            </a:r>
            <a:r>
              <a:rPr lang="en-US" dirty="0" smtClean="0">
                <a:latin typeface="Arial Rounded MT Bold" pitchFamily="34" charset="0"/>
              </a:rPr>
              <a:t> </a:t>
            </a:r>
            <a:endParaRPr lang="en-US" dirty="0">
              <a:latin typeface="Arial Rounded MT Bold"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27692941"/>
              </p:ext>
            </p:extLst>
          </p:nvPr>
        </p:nvGraphicFramePr>
        <p:xfrm>
          <a:off x="968971" y="1958109"/>
          <a:ext cx="7385758" cy="3606800"/>
        </p:xfrm>
        <a:graphic>
          <a:graphicData uri="http://schemas.openxmlformats.org/drawingml/2006/table">
            <a:tbl>
              <a:tblPr firstRow="1" bandRow="1">
                <a:tableStyleId>{5C22544A-7EE6-4342-B048-85BDC9FD1C3A}</a:tableStyleId>
              </a:tblPr>
              <a:tblGrid>
                <a:gridCol w="1655907"/>
                <a:gridCol w="3705609"/>
                <a:gridCol w="2024242"/>
              </a:tblGrid>
              <a:tr h="370840">
                <a:tc>
                  <a:txBody>
                    <a:bodyPr/>
                    <a:lstStyle/>
                    <a:p>
                      <a:r>
                        <a:rPr lang="en-US" dirty="0" smtClean="0">
                          <a:latin typeface="Arial Rounded MT Bold" pitchFamily="34" charset="0"/>
                        </a:rPr>
                        <a:t>Year</a:t>
                      </a:r>
                      <a:endParaRPr lang="en-US" dirty="0">
                        <a:latin typeface="Arial Rounded MT Bold" pitchFamily="34" charset="0"/>
                      </a:endParaRPr>
                    </a:p>
                  </a:txBody>
                  <a:tcPr/>
                </a:tc>
                <a:tc>
                  <a:txBody>
                    <a:bodyPr/>
                    <a:lstStyle/>
                    <a:p>
                      <a:r>
                        <a:rPr lang="en-US" dirty="0" smtClean="0">
                          <a:latin typeface="Arial Rounded MT Bold" pitchFamily="34" charset="0"/>
                        </a:rPr>
                        <a:t>Scope of</a:t>
                      </a:r>
                      <a:r>
                        <a:rPr lang="en-US" baseline="0" dirty="0" smtClean="0">
                          <a:latin typeface="Arial Rounded MT Bold" pitchFamily="34" charset="0"/>
                        </a:rPr>
                        <a:t> Work</a:t>
                      </a:r>
                      <a:endParaRPr lang="en-US" dirty="0">
                        <a:latin typeface="Arial Rounded MT Bold" pitchFamily="34" charset="0"/>
                      </a:endParaRPr>
                    </a:p>
                  </a:txBody>
                  <a:tcPr/>
                </a:tc>
                <a:tc>
                  <a:txBody>
                    <a:bodyPr/>
                    <a:lstStyle/>
                    <a:p>
                      <a:r>
                        <a:rPr lang="en-US" dirty="0" smtClean="0">
                          <a:latin typeface="Arial Rounded MT Bold" pitchFamily="34" charset="0"/>
                        </a:rPr>
                        <a:t>Cost </a:t>
                      </a:r>
                      <a:endParaRPr lang="en-US" dirty="0">
                        <a:latin typeface="Arial Rounded MT Bold" pitchFamily="34" charset="0"/>
                      </a:endParaRPr>
                    </a:p>
                  </a:txBody>
                  <a:tcPr/>
                </a:tc>
              </a:tr>
              <a:tr h="370840">
                <a:tc>
                  <a:txBody>
                    <a:bodyPr/>
                    <a:lstStyle/>
                    <a:p>
                      <a:r>
                        <a:rPr lang="en-US" dirty="0" smtClean="0">
                          <a:solidFill>
                            <a:schemeClr val="tx2">
                              <a:lumMod val="75000"/>
                              <a:lumOff val="25000"/>
                            </a:schemeClr>
                          </a:solidFill>
                          <a:latin typeface="Arial Rounded MT Bold" pitchFamily="34" charset="0"/>
                        </a:rPr>
                        <a:t>2009</a:t>
                      </a:r>
                      <a:r>
                        <a:rPr lang="en-US" baseline="0" dirty="0" smtClean="0">
                          <a:solidFill>
                            <a:schemeClr val="tx2">
                              <a:lumMod val="75000"/>
                              <a:lumOff val="25000"/>
                            </a:schemeClr>
                          </a:solidFill>
                          <a:latin typeface="Arial Rounded MT Bold" pitchFamily="34" charset="0"/>
                        </a:rPr>
                        <a:t> - 2010</a:t>
                      </a:r>
                      <a:endParaRPr lang="en-US" dirty="0">
                        <a:solidFill>
                          <a:schemeClr val="tx2">
                            <a:lumMod val="75000"/>
                            <a:lumOff val="25000"/>
                          </a:schemeClr>
                        </a:solidFill>
                        <a:latin typeface="Arial Rounded MT Bold" pitchFamily="34" charset="0"/>
                      </a:endParaRPr>
                    </a:p>
                  </a:txBody>
                  <a:tcPr/>
                </a:tc>
                <a:tc>
                  <a:txBody>
                    <a:bodyPr/>
                    <a:lstStyle/>
                    <a:p>
                      <a:r>
                        <a:rPr lang="en-US" dirty="0" smtClean="0">
                          <a:solidFill>
                            <a:schemeClr val="tx2">
                              <a:lumMod val="75000"/>
                              <a:lumOff val="25000"/>
                            </a:schemeClr>
                          </a:solidFill>
                          <a:latin typeface="Arial Rounded MT Bold" pitchFamily="34" charset="0"/>
                        </a:rPr>
                        <a:t>Boiler</a:t>
                      </a:r>
                      <a:endParaRPr lang="en-US" dirty="0">
                        <a:solidFill>
                          <a:schemeClr val="tx2">
                            <a:lumMod val="75000"/>
                            <a:lumOff val="25000"/>
                          </a:schemeClr>
                        </a:solidFill>
                        <a:latin typeface="Arial Rounded MT Bold" pitchFamily="34" charset="0"/>
                      </a:endParaRPr>
                    </a:p>
                  </a:txBody>
                  <a:tcPr/>
                </a:tc>
                <a:tc>
                  <a:txBody>
                    <a:bodyPr/>
                    <a:lstStyle/>
                    <a:p>
                      <a:pPr algn="r"/>
                      <a:r>
                        <a:rPr lang="en-US" dirty="0" smtClean="0">
                          <a:solidFill>
                            <a:schemeClr val="tx2">
                              <a:lumMod val="75000"/>
                              <a:lumOff val="25000"/>
                            </a:schemeClr>
                          </a:solidFill>
                          <a:latin typeface="Arial Rounded MT Bold" pitchFamily="34" charset="0"/>
                        </a:rPr>
                        <a:t>$90,163.00</a:t>
                      </a:r>
                      <a:endParaRPr lang="en-US" dirty="0">
                        <a:solidFill>
                          <a:schemeClr val="tx2">
                            <a:lumMod val="75000"/>
                            <a:lumOff val="25000"/>
                          </a:schemeClr>
                        </a:solidFill>
                        <a:latin typeface="Arial Rounded MT Bold" pitchFamily="34" charset="0"/>
                      </a:endParaRPr>
                    </a:p>
                  </a:txBody>
                  <a:tcPr/>
                </a:tc>
              </a:tr>
              <a:tr h="370840">
                <a:tc>
                  <a:txBody>
                    <a:bodyPr/>
                    <a:lstStyle/>
                    <a:p>
                      <a:r>
                        <a:rPr lang="en-US" dirty="0" smtClean="0">
                          <a:solidFill>
                            <a:schemeClr val="tx2">
                              <a:lumMod val="75000"/>
                              <a:lumOff val="25000"/>
                            </a:schemeClr>
                          </a:solidFill>
                          <a:latin typeface="Arial Rounded MT Bold" pitchFamily="34" charset="0"/>
                        </a:rPr>
                        <a:t>2010</a:t>
                      </a:r>
                      <a:r>
                        <a:rPr lang="en-US" baseline="0" dirty="0" smtClean="0">
                          <a:solidFill>
                            <a:schemeClr val="tx2">
                              <a:lumMod val="75000"/>
                              <a:lumOff val="25000"/>
                            </a:schemeClr>
                          </a:solidFill>
                          <a:latin typeface="Arial Rounded MT Bold" pitchFamily="34" charset="0"/>
                        </a:rPr>
                        <a:t> - 2011</a:t>
                      </a:r>
                      <a:endParaRPr lang="en-US" dirty="0">
                        <a:solidFill>
                          <a:schemeClr val="tx2">
                            <a:lumMod val="75000"/>
                            <a:lumOff val="25000"/>
                          </a:schemeClr>
                        </a:solidFill>
                        <a:latin typeface="Arial Rounded MT Bold" pitchFamily="34" charset="0"/>
                      </a:endParaRPr>
                    </a:p>
                  </a:txBody>
                  <a:tcPr/>
                </a:tc>
                <a:tc>
                  <a:txBody>
                    <a:bodyPr/>
                    <a:lstStyle/>
                    <a:p>
                      <a:r>
                        <a:rPr lang="en-US" dirty="0" smtClean="0">
                          <a:solidFill>
                            <a:schemeClr val="tx2">
                              <a:lumMod val="75000"/>
                              <a:lumOff val="25000"/>
                            </a:schemeClr>
                          </a:solidFill>
                          <a:latin typeface="Arial Rounded MT Bold" pitchFamily="34" charset="0"/>
                        </a:rPr>
                        <a:t>Radon</a:t>
                      </a:r>
                      <a:r>
                        <a:rPr lang="en-US" baseline="0" dirty="0" smtClean="0">
                          <a:solidFill>
                            <a:schemeClr val="tx2">
                              <a:lumMod val="75000"/>
                              <a:lumOff val="25000"/>
                            </a:schemeClr>
                          </a:solidFill>
                          <a:latin typeface="Arial Rounded MT Bold" pitchFamily="34" charset="0"/>
                        </a:rPr>
                        <a:t> Remediation</a:t>
                      </a:r>
                      <a:endParaRPr lang="en-US" dirty="0">
                        <a:solidFill>
                          <a:schemeClr val="tx2">
                            <a:lumMod val="75000"/>
                            <a:lumOff val="25000"/>
                          </a:schemeClr>
                        </a:solidFill>
                        <a:latin typeface="Arial Rounded MT Bold" pitchFamily="34" charset="0"/>
                      </a:endParaRPr>
                    </a:p>
                  </a:txBody>
                  <a:tcPr/>
                </a:tc>
                <a:tc>
                  <a:txBody>
                    <a:bodyPr/>
                    <a:lstStyle/>
                    <a:p>
                      <a:pPr algn="r"/>
                      <a:r>
                        <a:rPr lang="en-US" dirty="0" smtClean="0">
                          <a:solidFill>
                            <a:schemeClr val="tx2">
                              <a:lumMod val="75000"/>
                              <a:lumOff val="25000"/>
                            </a:schemeClr>
                          </a:solidFill>
                          <a:latin typeface="Arial Rounded MT Bold" pitchFamily="34" charset="0"/>
                        </a:rPr>
                        <a:t>$64,751.00</a:t>
                      </a:r>
                      <a:endParaRPr lang="en-US" dirty="0">
                        <a:solidFill>
                          <a:schemeClr val="tx2">
                            <a:lumMod val="75000"/>
                            <a:lumOff val="25000"/>
                          </a:schemeClr>
                        </a:solidFill>
                        <a:latin typeface="Arial Rounded MT Bold" pitchFamily="34" charset="0"/>
                      </a:endParaRPr>
                    </a:p>
                  </a:txBody>
                  <a:tcPr/>
                </a:tc>
              </a:tr>
              <a:tr h="370840">
                <a:tc>
                  <a:txBody>
                    <a:bodyPr/>
                    <a:lstStyle/>
                    <a:p>
                      <a:r>
                        <a:rPr lang="en-US" dirty="0" smtClean="0">
                          <a:solidFill>
                            <a:schemeClr val="tx2">
                              <a:lumMod val="75000"/>
                              <a:lumOff val="25000"/>
                            </a:schemeClr>
                          </a:solidFill>
                          <a:latin typeface="Arial Rounded MT Bold" pitchFamily="34" charset="0"/>
                        </a:rPr>
                        <a:t>2010</a:t>
                      </a:r>
                      <a:r>
                        <a:rPr lang="en-US" baseline="0" dirty="0" smtClean="0">
                          <a:solidFill>
                            <a:schemeClr val="tx2">
                              <a:lumMod val="75000"/>
                              <a:lumOff val="25000"/>
                            </a:schemeClr>
                          </a:solidFill>
                          <a:latin typeface="Arial Rounded MT Bold" pitchFamily="34" charset="0"/>
                        </a:rPr>
                        <a:t> - 2011</a:t>
                      </a:r>
                      <a:endParaRPr lang="en-US" dirty="0">
                        <a:solidFill>
                          <a:schemeClr val="tx2">
                            <a:lumMod val="75000"/>
                            <a:lumOff val="25000"/>
                          </a:schemeClr>
                        </a:solidFill>
                        <a:latin typeface="Arial Rounded MT Bold" pitchFamily="34" charset="0"/>
                      </a:endParaRPr>
                    </a:p>
                  </a:txBody>
                  <a:tcPr/>
                </a:tc>
                <a:tc>
                  <a:txBody>
                    <a:bodyPr/>
                    <a:lstStyle/>
                    <a:p>
                      <a:r>
                        <a:rPr lang="en-US" dirty="0" smtClean="0">
                          <a:solidFill>
                            <a:schemeClr val="tx2">
                              <a:lumMod val="75000"/>
                              <a:lumOff val="25000"/>
                            </a:schemeClr>
                          </a:solidFill>
                          <a:latin typeface="Arial Rounded MT Bold" pitchFamily="34" charset="0"/>
                        </a:rPr>
                        <a:t>Roof</a:t>
                      </a:r>
                      <a:r>
                        <a:rPr lang="en-US" baseline="0" dirty="0" smtClean="0">
                          <a:solidFill>
                            <a:schemeClr val="tx2">
                              <a:lumMod val="75000"/>
                              <a:lumOff val="25000"/>
                            </a:schemeClr>
                          </a:solidFill>
                          <a:latin typeface="Arial Rounded MT Bold" pitchFamily="34" charset="0"/>
                        </a:rPr>
                        <a:t> Replacement</a:t>
                      </a:r>
                      <a:endParaRPr lang="en-US" dirty="0">
                        <a:solidFill>
                          <a:schemeClr val="tx2">
                            <a:lumMod val="75000"/>
                            <a:lumOff val="25000"/>
                          </a:schemeClr>
                        </a:solidFill>
                        <a:latin typeface="Arial Rounded MT Bold" pitchFamily="34" charset="0"/>
                      </a:endParaRPr>
                    </a:p>
                  </a:txBody>
                  <a:tcPr/>
                </a:tc>
                <a:tc>
                  <a:txBody>
                    <a:bodyPr/>
                    <a:lstStyle/>
                    <a:p>
                      <a:pPr algn="r"/>
                      <a:r>
                        <a:rPr lang="en-US" dirty="0" smtClean="0">
                          <a:solidFill>
                            <a:schemeClr val="tx2">
                              <a:lumMod val="75000"/>
                              <a:lumOff val="25000"/>
                            </a:schemeClr>
                          </a:solidFill>
                          <a:latin typeface="Arial Rounded MT Bold" pitchFamily="34" charset="0"/>
                        </a:rPr>
                        <a:t>$156,581.00</a:t>
                      </a:r>
                      <a:endParaRPr lang="en-US" dirty="0">
                        <a:solidFill>
                          <a:schemeClr val="tx2">
                            <a:lumMod val="75000"/>
                            <a:lumOff val="25000"/>
                          </a:schemeClr>
                        </a:solidFill>
                        <a:latin typeface="Arial Rounded MT Bold" pitchFamily="34" charset="0"/>
                      </a:endParaRPr>
                    </a:p>
                  </a:txBody>
                  <a:tcPr/>
                </a:tc>
              </a:tr>
              <a:tr h="370840">
                <a:tc>
                  <a:txBody>
                    <a:bodyPr/>
                    <a:lstStyle/>
                    <a:p>
                      <a:r>
                        <a:rPr lang="en-US" dirty="0" smtClean="0">
                          <a:solidFill>
                            <a:schemeClr val="tx2">
                              <a:lumMod val="75000"/>
                              <a:lumOff val="25000"/>
                            </a:schemeClr>
                          </a:solidFill>
                          <a:latin typeface="Arial Rounded MT Bold" pitchFamily="34" charset="0"/>
                        </a:rPr>
                        <a:t>2013</a:t>
                      </a:r>
                      <a:r>
                        <a:rPr lang="en-US" baseline="0" dirty="0" smtClean="0">
                          <a:solidFill>
                            <a:schemeClr val="tx2">
                              <a:lumMod val="75000"/>
                              <a:lumOff val="25000"/>
                            </a:schemeClr>
                          </a:solidFill>
                          <a:latin typeface="Arial Rounded MT Bold" pitchFamily="34" charset="0"/>
                        </a:rPr>
                        <a:t> </a:t>
                      </a:r>
                      <a:endParaRPr lang="en-US" dirty="0">
                        <a:solidFill>
                          <a:schemeClr val="tx2">
                            <a:lumMod val="75000"/>
                            <a:lumOff val="25000"/>
                          </a:schemeClr>
                        </a:solidFill>
                        <a:latin typeface="Arial Rounded MT Bold" pitchFamily="34" charset="0"/>
                      </a:endParaRPr>
                    </a:p>
                  </a:txBody>
                  <a:tcPr/>
                </a:tc>
                <a:tc>
                  <a:txBody>
                    <a:bodyPr/>
                    <a:lstStyle/>
                    <a:p>
                      <a:r>
                        <a:rPr lang="en-US" dirty="0" smtClean="0">
                          <a:solidFill>
                            <a:schemeClr val="tx2">
                              <a:lumMod val="75000"/>
                              <a:lumOff val="25000"/>
                            </a:schemeClr>
                          </a:solidFill>
                          <a:latin typeface="Arial Rounded MT Bold" pitchFamily="34" charset="0"/>
                        </a:rPr>
                        <a:t>Building Envelope</a:t>
                      </a:r>
                      <a:endParaRPr lang="en-US" dirty="0">
                        <a:solidFill>
                          <a:schemeClr val="tx2">
                            <a:lumMod val="75000"/>
                            <a:lumOff val="25000"/>
                          </a:schemeClr>
                        </a:solidFill>
                        <a:latin typeface="Arial Rounded MT Bold" pitchFamily="34" charset="0"/>
                      </a:endParaRPr>
                    </a:p>
                  </a:txBody>
                  <a:tcPr/>
                </a:tc>
                <a:tc>
                  <a:txBody>
                    <a:bodyPr/>
                    <a:lstStyle/>
                    <a:p>
                      <a:pPr algn="r"/>
                      <a:r>
                        <a:rPr lang="en-US" dirty="0" smtClean="0">
                          <a:solidFill>
                            <a:schemeClr val="tx2">
                              <a:lumMod val="75000"/>
                              <a:lumOff val="25000"/>
                            </a:schemeClr>
                          </a:solidFill>
                          <a:latin typeface="Arial Rounded MT Bold" pitchFamily="34" charset="0"/>
                        </a:rPr>
                        <a:t>$15,025.00</a:t>
                      </a:r>
                      <a:endParaRPr lang="en-US" dirty="0">
                        <a:solidFill>
                          <a:schemeClr val="tx2">
                            <a:lumMod val="75000"/>
                            <a:lumOff val="25000"/>
                          </a:schemeClr>
                        </a:solidFill>
                        <a:latin typeface="Arial Rounded MT Bold" pitchFamily="34" charset="0"/>
                      </a:endParaRPr>
                    </a:p>
                  </a:txBody>
                  <a:tcPr/>
                </a:tc>
              </a:tr>
              <a:tr h="370840">
                <a:tc>
                  <a:txBody>
                    <a:bodyPr/>
                    <a:lstStyle/>
                    <a:p>
                      <a:r>
                        <a:rPr lang="en-US" dirty="0" smtClean="0">
                          <a:solidFill>
                            <a:schemeClr val="tx2">
                              <a:lumMod val="75000"/>
                              <a:lumOff val="25000"/>
                            </a:schemeClr>
                          </a:solidFill>
                          <a:latin typeface="Arial Rounded MT Bold" pitchFamily="34" charset="0"/>
                        </a:rPr>
                        <a:t>2014</a:t>
                      </a:r>
                      <a:endParaRPr lang="en-US" dirty="0">
                        <a:solidFill>
                          <a:schemeClr val="tx2">
                            <a:lumMod val="75000"/>
                            <a:lumOff val="25000"/>
                          </a:schemeClr>
                        </a:solidFill>
                        <a:latin typeface="Arial Rounded MT Bold" pitchFamily="34" charset="0"/>
                      </a:endParaRPr>
                    </a:p>
                  </a:txBody>
                  <a:tcPr/>
                </a:tc>
                <a:tc>
                  <a:txBody>
                    <a:bodyPr/>
                    <a:lstStyle/>
                    <a:p>
                      <a:r>
                        <a:rPr lang="en-US" dirty="0" smtClean="0">
                          <a:solidFill>
                            <a:schemeClr val="tx2">
                              <a:lumMod val="75000"/>
                              <a:lumOff val="25000"/>
                            </a:schemeClr>
                          </a:solidFill>
                          <a:latin typeface="Arial Rounded MT Bold" pitchFamily="34" charset="0"/>
                        </a:rPr>
                        <a:t>Window</a:t>
                      </a:r>
                      <a:r>
                        <a:rPr lang="en-US" baseline="0" dirty="0" smtClean="0">
                          <a:solidFill>
                            <a:schemeClr val="tx2">
                              <a:lumMod val="75000"/>
                              <a:lumOff val="25000"/>
                            </a:schemeClr>
                          </a:solidFill>
                          <a:latin typeface="Arial Rounded MT Bold" pitchFamily="34" charset="0"/>
                        </a:rPr>
                        <a:t> and Siding replacement</a:t>
                      </a:r>
                      <a:endParaRPr lang="en-US" dirty="0">
                        <a:solidFill>
                          <a:schemeClr val="tx2">
                            <a:lumMod val="75000"/>
                            <a:lumOff val="25000"/>
                          </a:schemeClr>
                        </a:solidFill>
                        <a:latin typeface="Arial Rounded MT Bold" pitchFamily="34" charset="0"/>
                      </a:endParaRPr>
                    </a:p>
                  </a:txBody>
                  <a:tcPr/>
                </a:tc>
                <a:tc>
                  <a:txBody>
                    <a:bodyPr/>
                    <a:lstStyle/>
                    <a:p>
                      <a:pPr algn="r"/>
                      <a:r>
                        <a:rPr lang="en-US" dirty="0" smtClean="0">
                          <a:solidFill>
                            <a:schemeClr val="tx2">
                              <a:lumMod val="75000"/>
                              <a:lumOff val="25000"/>
                            </a:schemeClr>
                          </a:solidFill>
                          <a:latin typeface="Arial Rounded MT Bold" pitchFamily="34" charset="0"/>
                        </a:rPr>
                        <a:t>$165,000.00</a:t>
                      </a:r>
                      <a:endParaRPr lang="en-US" dirty="0">
                        <a:solidFill>
                          <a:schemeClr val="tx2">
                            <a:lumMod val="75000"/>
                            <a:lumOff val="25000"/>
                          </a:schemeClr>
                        </a:solidFill>
                        <a:latin typeface="Arial Rounded MT Bold" pitchFamily="34" charset="0"/>
                      </a:endParaRPr>
                    </a:p>
                  </a:txBody>
                  <a:tcPr/>
                </a:tc>
              </a:tr>
              <a:tr h="370840">
                <a:tc>
                  <a:txBody>
                    <a:bodyPr/>
                    <a:lstStyle/>
                    <a:p>
                      <a:endParaRPr lang="en-US" dirty="0">
                        <a:latin typeface="Arial Rounded MT Bold" pitchFamily="34" charset="0"/>
                      </a:endParaRPr>
                    </a:p>
                  </a:txBody>
                  <a:tcPr/>
                </a:tc>
                <a:tc>
                  <a:txBody>
                    <a:bodyPr/>
                    <a:lstStyle/>
                    <a:p>
                      <a:endParaRPr lang="en-US" dirty="0">
                        <a:latin typeface="Arial Rounded MT Bold" pitchFamily="34" charset="0"/>
                      </a:endParaRPr>
                    </a:p>
                  </a:txBody>
                  <a:tcPr/>
                </a:tc>
                <a:tc>
                  <a:txBody>
                    <a:bodyPr/>
                    <a:lstStyle/>
                    <a:p>
                      <a:pPr algn="r"/>
                      <a:endParaRPr lang="en-US" dirty="0">
                        <a:latin typeface="Arial Rounded MT Bold" pitchFamily="34" charset="0"/>
                      </a:endParaRPr>
                    </a:p>
                  </a:txBody>
                  <a:tcPr/>
                </a:tc>
              </a:tr>
              <a:tr h="370840">
                <a:tc>
                  <a:txBody>
                    <a:bodyPr/>
                    <a:lstStyle/>
                    <a:p>
                      <a:endParaRPr lang="en-US" dirty="0">
                        <a:latin typeface="Arial Rounded MT Bold" pitchFamily="34" charset="0"/>
                      </a:endParaRPr>
                    </a:p>
                  </a:txBody>
                  <a:tcPr/>
                </a:tc>
                <a:tc>
                  <a:txBody>
                    <a:bodyPr/>
                    <a:lstStyle/>
                    <a:p>
                      <a:endParaRPr lang="en-US" dirty="0">
                        <a:latin typeface="Arial Rounded MT Bold" pitchFamily="34" charset="0"/>
                      </a:endParaRPr>
                    </a:p>
                  </a:txBody>
                  <a:tcPr/>
                </a:tc>
                <a:tc>
                  <a:txBody>
                    <a:bodyPr/>
                    <a:lstStyle/>
                    <a:p>
                      <a:pPr algn="r"/>
                      <a:endParaRPr lang="en-US" dirty="0" smtClean="0">
                        <a:latin typeface="Arial Rounded MT Bold" pitchFamily="34" charset="0"/>
                      </a:endParaRPr>
                    </a:p>
                  </a:txBody>
                  <a:tcPr/>
                </a:tc>
              </a:tr>
              <a:tr h="370840">
                <a:tc>
                  <a:txBody>
                    <a:bodyPr/>
                    <a:lstStyle/>
                    <a:p>
                      <a:endParaRPr lang="en-US" dirty="0">
                        <a:latin typeface="Arial Rounded MT Bold" pitchFamily="34" charset="0"/>
                      </a:endParaRPr>
                    </a:p>
                  </a:txBody>
                  <a:tcPr/>
                </a:tc>
                <a:tc>
                  <a:txBody>
                    <a:bodyPr/>
                    <a:lstStyle/>
                    <a:p>
                      <a:endParaRPr lang="en-US" dirty="0">
                        <a:latin typeface="Arial Rounded MT Bold" pitchFamily="34" charset="0"/>
                      </a:endParaRPr>
                    </a:p>
                  </a:txBody>
                  <a:tcPr/>
                </a:tc>
                <a:tc>
                  <a:txBody>
                    <a:bodyPr/>
                    <a:lstStyle/>
                    <a:p>
                      <a:pPr algn="r"/>
                      <a:endParaRPr lang="en-US" dirty="0">
                        <a:latin typeface="Arial Rounded MT Bold" pitchFamily="34" charset="0"/>
                      </a:endParaRPr>
                    </a:p>
                  </a:txBody>
                  <a:tcPr/>
                </a:tc>
              </a:tr>
            </a:tbl>
          </a:graphicData>
        </a:graphic>
      </p:graphicFrame>
      <p:sp>
        <p:nvSpPr>
          <p:cNvPr id="5"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52</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319754545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515606"/>
            <a:ext cx="8042276" cy="816060"/>
          </a:xfrm>
        </p:spPr>
        <p:txBody>
          <a:bodyPr/>
          <a:lstStyle/>
          <a:p>
            <a:r>
              <a:rPr lang="en-CA" dirty="0" smtClean="0"/>
              <a:t/>
            </a:r>
            <a:br>
              <a:rPr lang="en-CA" dirty="0" smtClean="0"/>
            </a:br>
            <a:r>
              <a:rPr lang="en-US" sz="4800" b="1" dirty="0" smtClean="0">
                <a:latin typeface="Arial Rounded MT Bold" pitchFamily="34" charset="0"/>
              </a:rPr>
              <a:t> </a:t>
            </a:r>
            <a:r>
              <a:rPr lang="en-US" sz="3600" b="1" dirty="0" smtClean="0">
                <a:latin typeface="Arial Rounded MT Bold" pitchFamily="34" charset="0"/>
              </a:rPr>
              <a:t>School Physical Plant Status</a:t>
            </a:r>
            <a:endParaRPr lang="en-CA"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48108158"/>
              </p:ext>
            </p:extLst>
          </p:nvPr>
        </p:nvGraphicFramePr>
        <p:xfrm>
          <a:off x="549275" y="1343906"/>
          <a:ext cx="8042276" cy="4115947"/>
        </p:xfrm>
        <a:graphic>
          <a:graphicData uri="http://schemas.openxmlformats.org/drawingml/2006/table">
            <a:tbl>
              <a:tblPr firstRow="1" bandRow="1">
                <a:tableStyleId>{5C22544A-7EE6-4342-B048-85BDC9FD1C3A}</a:tableStyleId>
              </a:tblPr>
              <a:tblGrid>
                <a:gridCol w="1427307"/>
                <a:gridCol w="1681018"/>
                <a:gridCol w="3269673"/>
                <a:gridCol w="1664278"/>
              </a:tblGrid>
              <a:tr h="857001">
                <a:tc gridSpan="2">
                  <a:txBody>
                    <a:bodyPr/>
                    <a:lstStyle/>
                    <a:p>
                      <a:pPr marL="0" marR="0" algn="ctr">
                        <a:spcBef>
                          <a:spcPts val="0"/>
                        </a:spcBef>
                        <a:spcAft>
                          <a:spcPts val="0"/>
                        </a:spcAft>
                      </a:pPr>
                      <a:r>
                        <a:rPr lang="en-US" sz="1800" b="1" dirty="0">
                          <a:latin typeface="Arial Rounded MT Bold" pitchFamily="34" charset="0"/>
                          <a:ea typeface="Times New Roman"/>
                        </a:rPr>
                        <a:t>Building Exterior and Site</a:t>
                      </a:r>
                      <a:endParaRPr lang="en-CA" sz="1800" dirty="0">
                        <a:latin typeface="Arial Rounded MT Bold" pitchFamily="34" charset="0"/>
                        <a:ea typeface="Times New Roman"/>
                      </a:endParaRPr>
                    </a:p>
                  </a:txBody>
                  <a:tcPr marL="68580" marR="68580" marT="0" marB="0" anchor="ctr"/>
                </a:tc>
                <a:tc hMerge="1">
                  <a:txBody>
                    <a:bodyPr/>
                    <a:lstStyle/>
                    <a:p>
                      <a:endParaRPr lang="en-CA"/>
                    </a:p>
                  </a:txBody>
                  <a:tcPr/>
                </a:tc>
                <a:tc>
                  <a:txBody>
                    <a:bodyPr/>
                    <a:lstStyle/>
                    <a:p>
                      <a:pPr marL="0" marR="0" algn="ctr">
                        <a:spcBef>
                          <a:spcPts val="0"/>
                        </a:spcBef>
                        <a:spcAft>
                          <a:spcPts val="0"/>
                        </a:spcAft>
                      </a:pPr>
                      <a:r>
                        <a:rPr lang="en-US" sz="1800" b="1" dirty="0">
                          <a:latin typeface="Arial Rounded MT Bold" pitchFamily="34" charset="0"/>
                          <a:ea typeface="Times New Roman"/>
                        </a:rPr>
                        <a:t>Description</a:t>
                      </a:r>
                      <a:endParaRPr lang="en-CA" sz="1800" dirty="0">
                        <a:latin typeface="Arial Rounded MT Bold" pitchFamily="34" charset="0"/>
                        <a:ea typeface="Times New Roman"/>
                      </a:endParaRPr>
                    </a:p>
                  </a:txBody>
                  <a:tcPr marL="68580" marR="68580" marT="0" marB="0" anchor="ctr"/>
                </a:tc>
                <a:tc>
                  <a:txBody>
                    <a:bodyPr/>
                    <a:lstStyle/>
                    <a:p>
                      <a:pPr marL="0" marR="0" algn="ctr">
                        <a:spcBef>
                          <a:spcPts val="0"/>
                        </a:spcBef>
                        <a:spcAft>
                          <a:spcPts val="0"/>
                        </a:spcAft>
                      </a:pPr>
                      <a:r>
                        <a:rPr lang="en-US" sz="1800" b="1" dirty="0">
                          <a:latin typeface="Arial Rounded MT Bold" pitchFamily="34" charset="0"/>
                          <a:ea typeface="Times New Roman"/>
                        </a:rPr>
                        <a:t>Estimated Cost</a:t>
                      </a:r>
                      <a:endParaRPr lang="en-CA" sz="1800" dirty="0">
                        <a:latin typeface="Arial Rounded MT Bold" pitchFamily="34" charset="0"/>
                        <a:ea typeface="Times New Roman"/>
                      </a:endParaRPr>
                    </a:p>
                  </a:txBody>
                  <a:tcPr marL="68580" marR="68580" marT="0" marB="0" anchor="ctr"/>
                </a:tc>
              </a:tr>
              <a:tr h="896254">
                <a:tc>
                  <a:txBody>
                    <a:bodyPr/>
                    <a:lstStyle/>
                    <a:p>
                      <a:pPr marL="0" marR="0" algn="just">
                        <a:spcBef>
                          <a:spcPts val="0"/>
                        </a:spcBef>
                        <a:spcAft>
                          <a:spcPts val="0"/>
                        </a:spcAft>
                      </a:pPr>
                      <a:r>
                        <a:rPr lang="en-US" sz="1800" dirty="0">
                          <a:solidFill>
                            <a:schemeClr val="tx2">
                              <a:lumMod val="75000"/>
                              <a:lumOff val="25000"/>
                            </a:schemeClr>
                          </a:solidFill>
                          <a:latin typeface="Arial Rounded MT Bold" pitchFamily="34" charset="0"/>
                          <a:ea typeface="Times New Roman"/>
                        </a:rPr>
                        <a:t>Building Envelope</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Exterior Doors</a:t>
                      </a:r>
                      <a:r>
                        <a:rPr lang="en-CA" sz="1800" baseline="0" dirty="0" smtClean="0">
                          <a:solidFill>
                            <a:schemeClr val="tx2">
                              <a:lumMod val="75000"/>
                              <a:lumOff val="25000"/>
                            </a:schemeClr>
                          </a:solidFill>
                          <a:latin typeface="Arial Rounded MT Bold" pitchFamily="34" charset="0"/>
                          <a:ea typeface="Times New Roman"/>
                        </a:rPr>
                        <a:t> upgrade</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PHASE II – replacement of entrance</a:t>
                      </a:r>
                      <a:r>
                        <a:rPr lang="en-CA" sz="1800" baseline="0" dirty="0" smtClean="0">
                          <a:solidFill>
                            <a:schemeClr val="tx2">
                              <a:lumMod val="75000"/>
                              <a:lumOff val="25000"/>
                            </a:schemeClr>
                          </a:solidFill>
                          <a:latin typeface="Arial Rounded MT Bold" pitchFamily="34" charset="0"/>
                          <a:ea typeface="Times New Roman"/>
                        </a:rPr>
                        <a:t> doors with automatic openers.</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dirty="0">
                        <a:solidFill>
                          <a:schemeClr val="tx1">
                            <a:lumMod val="65000"/>
                            <a:lumOff val="35000"/>
                          </a:schemeClr>
                        </a:solidFill>
                        <a:latin typeface="Arial Rounded MT Bold" pitchFamily="34" charset="0"/>
                        <a:ea typeface="Times New Roman"/>
                      </a:endParaRPr>
                    </a:p>
                  </a:txBody>
                  <a:tcPr marL="68580" marR="68580" marT="0" marB="0"/>
                </a:tc>
              </a:tr>
              <a:tr h="1814052">
                <a:tc>
                  <a:txBody>
                    <a:bodyPr/>
                    <a:lstStyle/>
                    <a:p>
                      <a:pPr marL="0" marR="0" algn="just">
                        <a:spcBef>
                          <a:spcPts val="0"/>
                        </a:spcBef>
                        <a:spcAft>
                          <a:spcPts val="0"/>
                        </a:spcAft>
                      </a:pPr>
                      <a:endParaRPr lang="en-US" sz="1800" dirty="0" smtClean="0">
                        <a:solidFill>
                          <a:schemeClr val="tx2">
                            <a:lumMod val="75000"/>
                            <a:lumOff val="25000"/>
                          </a:schemeClr>
                        </a:solidFill>
                        <a:latin typeface="Arial Rounded MT Bold" pitchFamily="34" charset="0"/>
                        <a:ea typeface="Times New Roman"/>
                      </a:endParaRPr>
                    </a:p>
                    <a:p>
                      <a:pPr marL="0" marR="0" algn="just">
                        <a:spcBef>
                          <a:spcPts val="0"/>
                        </a:spcBef>
                        <a:spcAft>
                          <a:spcPts val="0"/>
                        </a:spcAft>
                      </a:pPr>
                      <a:r>
                        <a:rPr lang="en-US" sz="1800" dirty="0" smtClean="0">
                          <a:solidFill>
                            <a:schemeClr val="tx2">
                              <a:lumMod val="75000"/>
                              <a:lumOff val="25000"/>
                            </a:schemeClr>
                          </a:solidFill>
                          <a:latin typeface="Arial Rounded MT Bold" pitchFamily="34" charset="0"/>
                          <a:ea typeface="Times New Roman"/>
                        </a:rPr>
                        <a:t>Site </a:t>
                      </a:r>
                    </a:p>
                    <a:p>
                      <a:pPr marL="0" marR="0" algn="just">
                        <a:spcBef>
                          <a:spcPts val="0"/>
                        </a:spcBef>
                        <a:spcAft>
                          <a:spcPts val="0"/>
                        </a:spcAft>
                      </a:pPr>
                      <a:endParaRPr lang="en-US" sz="1800" dirty="0" smtClean="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endParaRPr lang="en-US" sz="1800" dirty="0" smtClean="0">
                        <a:solidFill>
                          <a:schemeClr val="tx2">
                            <a:lumMod val="75000"/>
                            <a:lumOff val="25000"/>
                          </a:schemeClr>
                        </a:solidFill>
                        <a:latin typeface="Arial Rounded MT Bold" pitchFamily="34" charset="0"/>
                        <a:ea typeface="Times New Roman"/>
                      </a:endParaRPr>
                    </a:p>
                    <a:p>
                      <a:pPr marL="0" marR="0" algn="just">
                        <a:spcBef>
                          <a:spcPts val="0"/>
                        </a:spcBef>
                        <a:spcAft>
                          <a:spcPts val="0"/>
                        </a:spcAft>
                      </a:pPr>
                      <a:r>
                        <a:rPr lang="en-US" sz="1800" dirty="0" smtClean="0">
                          <a:solidFill>
                            <a:schemeClr val="tx2">
                              <a:lumMod val="75000"/>
                              <a:lumOff val="25000"/>
                            </a:schemeClr>
                          </a:solidFill>
                          <a:latin typeface="Arial Rounded MT Bold" pitchFamily="34" charset="0"/>
                          <a:ea typeface="Times New Roman"/>
                        </a:rPr>
                        <a:t>Site </a:t>
                      </a:r>
                      <a:r>
                        <a:rPr lang="en-US" sz="1800" dirty="0">
                          <a:solidFill>
                            <a:schemeClr val="tx2">
                              <a:lumMod val="75000"/>
                              <a:lumOff val="25000"/>
                            </a:schemeClr>
                          </a:solidFill>
                          <a:latin typeface="Arial Rounded MT Bold" pitchFamily="34" charset="0"/>
                          <a:ea typeface="Times New Roman"/>
                        </a:rPr>
                        <a:t>Improvement</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spcBef>
                          <a:spcPts val="0"/>
                        </a:spcBef>
                        <a:spcAft>
                          <a:spcPts val="0"/>
                        </a:spcAft>
                      </a:pPr>
                      <a:endParaRPr lang="en-US" sz="180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r>
                        <a:rPr lang="en-US" sz="1800" dirty="0" smtClean="0">
                          <a:solidFill>
                            <a:schemeClr val="tx2">
                              <a:lumMod val="75000"/>
                              <a:lumOff val="25000"/>
                            </a:schemeClr>
                          </a:solidFill>
                          <a:latin typeface="Arial Rounded MT Bold" pitchFamily="34" charset="0"/>
                          <a:ea typeface="Times New Roman"/>
                        </a:rPr>
                        <a:t>Paving areas around the school where asphalt has deteriated.</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dirty="0" smtClean="0">
                        <a:solidFill>
                          <a:schemeClr val="tx1">
                            <a:lumMod val="65000"/>
                            <a:lumOff val="35000"/>
                          </a:schemeClr>
                        </a:solidFill>
                        <a:latin typeface="Arial Rounded MT Bold" pitchFamily="34" charset="0"/>
                        <a:ea typeface="Times New Roman"/>
                      </a:endParaRPr>
                    </a:p>
                  </a:txBody>
                  <a:tcPr marL="68580" marR="68580" marT="0" marB="0"/>
                </a:tc>
              </a:tr>
              <a:tr h="247525">
                <a:tc>
                  <a:txBody>
                    <a:bodyPr/>
                    <a:lstStyle/>
                    <a:p>
                      <a:pPr marL="0" marR="0" algn="just">
                        <a:spcBef>
                          <a:spcPts val="0"/>
                        </a:spcBef>
                        <a:spcAft>
                          <a:spcPts val="0"/>
                        </a:spcAft>
                      </a:pPr>
                      <a:r>
                        <a:rPr lang="en-US" sz="1800" dirty="0" smtClean="0">
                          <a:solidFill>
                            <a:schemeClr val="tx2">
                              <a:lumMod val="75000"/>
                              <a:lumOff val="25000"/>
                            </a:schemeClr>
                          </a:solidFill>
                          <a:latin typeface="Arial Rounded MT Bold" pitchFamily="34" charset="0"/>
                          <a:ea typeface="Times New Roman"/>
                        </a:rPr>
                        <a:t>Building</a:t>
                      </a:r>
                      <a:r>
                        <a:rPr lang="en-US" sz="1800" baseline="0" dirty="0" smtClean="0">
                          <a:solidFill>
                            <a:schemeClr val="tx2">
                              <a:lumMod val="75000"/>
                              <a:lumOff val="25000"/>
                            </a:schemeClr>
                          </a:solidFill>
                          <a:latin typeface="Arial Rounded MT Bold" pitchFamily="34" charset="0"/>
                          <a:ea typeface="Times New Roman"/>
                        </a:rPr>
                        <a:t> Interior</a:t>
                      </a:r>
                      <a:endParaRPr lang="en-US" sz="1800" dirty="0" smtClean="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Interior</a:t>
                      </a:r>
                      <a:r>
                        <a:rPr lang="en-CA" sz="1800" baseline="0" dirty="0" smtClean="0">
                          <a:solidFill>
                            <a:schemeClr val="tx2">
                              <a:lumMod val="75000"/>
                              <a:lumOff val="25000"/>
                            </a:schemeClr>
                          </a:solidFill>
                          <a:latin typeface="Arial Rounded MT Bold" pitchFamily="34" charset="0"/>
                          <a:ea typeface="Times New Roman"/>
                        </a:rPr>
                        <a:t> Accessibility</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Install a lift/elevator</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dirty="0" smtClean="0">
                        <a:solidFill>
                          <a:schemeClr val="tx1">
                            <a:lumMod val="65000"/>
                            <a:lumOff val="35000"/>
                          </a:schemeClr>
                        </a:solidFill>
                        <a:latin typeface="Arial Rounded MT Bold" pitchFamily="34" charset="0"/>
                        <a:ea typeface="Times New Roman"/>
                      </a:endParaRPr>
                    </a:p>
                  </a:txBody>
                  <a:tcPr marL="68580" marR="68580" marT="0" marB="0"/>
                </a:tc>
              </a:tr>
            </a:tbl>
          </a:graphicData>
        </a:graphic>
      </p:graphicFrame>
      <p:sp>
        <p:nvSpPr>
          <p:cNvPr id="5"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53</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48182233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77091"/>
            <a:ext cx="8042276" cy="890350"/>
          </a:xfrm>
        </p:spPr>
        <p:txBody>
          <a:bodyPr/>
          <a:lstStyle/>
          <a:p>
            <a:r>
              <a:rPr lang="en-US" sz="3600" b="1" dirty="0" smtClean="0">
                <a:latin typeface="Arial Rounded MT Bold" pitchFamily="34" charset="0"/>
              </a:rPr>
              <a:t>School Physical Plant Status </a:t>
            </a:r>
            <a:r>
              <a:rPr lang="en-US" sz="1400" b="1" dirty="0" smtClean="0">
                <a:latin typeface="Arial Rounded MT Bold" pitchFamily="34" charset="0"/>
              </a:rPr>
              <a:t>(continued)</a:t>
            </a:r>
            <a:endParaRPr lang="en-CA" sz="14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34448153"/>
              </p:ext>
            </p:extLst>
          </p:nvPr>
        </p:nvGraphicFramePr>
        <p:xfrm>
          <a:off x="693175" y="1732936"/>
          <a:ext cx="8368527" cy="3794759"/>
        </p:xfrm>
        <a:graphic>
          <a:graphicData uri="http://schemas.openxmlformats.org/drawingml/2006/table">
            <a:tbl>
              <a:tblPr firstRow="1" bandRow="1">
                <a:tableStyleId>{5C22544A-7EE6-4342-B048-85BDC9FD1C3A}</a:tableStyleId>
              </a:tblPr>
              <a:tblGrid>
                <a:gridCol w="1606383"/>
                <a:gridCol w="1505527"/>
                <a:gridCol w="3380509"/>
                <a:gridCol w="1876108"/>
              </a:tblGrid>
              <a:tr h="370840">
                <a:tc gridSpan="2">
                  <a:txBody>
                    <a:bodyPr/>
                    <a:lstStyle/>
                    <a:p>
                      <a:pPr marL="0" marR="0" algn="ctr">
                        <a:spcBef>
                          <a:spcPts val="0"/>
                        </a:spcBef>
                        <a:spcAft>
                          <a:spcPts val="0"/>
                        </a:spcAft>
                      </a:pPr>
                      <a:r>
                        <a:rPr lang="en-US" sz="1800" b="1" dirty="0">
                          <a:latin typeface="Arial Rounded MT Bold" pitchFamily="34" charset="0"/>
                          <a:ea typeface="Times New Roman"/>
                        </a:rPr>
                        <a:t>Building Interior and Additions</a:t>
                      </a:r>
                      <a:endParaRPr lang="en-CA" sz="1800" dirty="0">
                        <a:latin typeface="Arial Rounded MT Bold" pitchFamily="34" charset="0"/>
                        <a:ea typeface="Times New Roman"/>
                      </a:endParaRPr>
                    </a:p>
                  </a:txBody>
                  <a:tcPr marL="68580" marR="68580" marT="0" marB="0" anchor="ctr"/>
                </a:tc>
                <a:tc hMerge="1">
                  <a:txBody>
                    <a:bodyPr/>
                    <a:lstStyle/>
                    <a:p>
                      <a:endParaRPr lang="en-CA"/>
                    </a:p>
                  </a:txBody>
                  <a:tcPr/>
                </a:tc>
                <a:tc>
                  <a:txBody>
                    <a:bodyPr/>
                    <a:lstStyle/>
                    <a:p>
                      <a:pPr marL="0" marR="0" algn="ctr">
                        <a:spcBef>
                          <a:spcPts val="0"/>
                        </a:spcBef>
                        <a:spcAft>
                          <a:spcPts val="0"/>
                        </a:spcAft>
                      </a:pPr>
                      <a:r>
                        <a:rPr lang="en-US" sz="1800" b="1">
                          <a:latin typeface="Arial Rounded MT Bold" pitchFamily="34" charset="0"/>
                          <a:ea typeface="Times New Roman"/>
                        </a:rPr>
                        <a:t>Description</a:t>
                      </a:r>
                      <a:endParaRPr lang="en-CA" sz="1800">
                        <a:latin typeface="Arial Rounded MT Bold" pitchFamily="34" charset="0"/>
                        <a:ea typeface="Times New Roman"/>
                      </a:endParaRPr>
                    </a:p>
                  </a:txBody>
                  <a:tcPr marL="68580" marR="68580" marT="0" marB="0" anchor="ctr"/>
                </a:tc>
                <a:tc>
                  <a:txBody>
                    <a:bodyPr/>
                    <a:lstStyle/>
                    <a:p>
                      <a:pPr marL="0" marR="0" algn="ctr">
                        <a:spcBef>
                          <a:spcPts val="0"/>
                        </a:spcBef>
                        <a:spcAft>
                          <a:spcPts val="0"/>
                        </a:spcAft>
                      </a:pPr>
                      <a:r>
                        <a:rPr lang="en-US" sz="1800" b="1">
                          <a:latin typeface="Arial Rounded MT Bold" pitchFamily="34" charset="0"/>
                          <a:ea typeface="Times New Roman"/>
                        </a:rPr>
                        <a:t>Estimated Cost</a:t>
                      </a:r>
                      <a:endParaRPr lang="en-CA" sz="1800">
                        <a:latin typeface="Arial Rounded MT Bold" pitchFamily="34" charset="0"/>
                        <a:ea typeface="Times New Roman"/>
                      </a:endParaRPr>
                    </a:p>
                  </a:txBody>
                  <a:tcPr marL="68580" marR="68580" marT="0" marB="0" anchor="ctr"/>
                </a:tc>
              </a:tr>
              <a:tr h="1051559">
                <a:tc>
                  <a:txBody>
                    <a:bodyPr/>
                    <a:lstStyle/>
                    <a:p>
                      <a:pPr marL="0" marR="0" algn="just">
                        <a:spcBef>
                          <a:spcPts val="0"/>
                        </a:spcBef>
                        <a:spcAft>
                          <a:spcPts val="0"/>
                        </a:spcAft>
                      </a:pPr>
                      <a:r>
                        <a:rPr lang="en-US" sz="1800" dirty="0">
                          <a:solidFill>
                            <a:schemeClr val="tx2">
                              <a:lumMod val="75000"/>
                              <a:lumOff val="25000"/>
                            </a:schemeClr>
                          </a:solidFill>
                          <a:latin typeface="Arial Rounded MT Bold" pitchFamily="34" charset="0"/>
                          <a:ea typeface="Times New Roman"/>
                        </a:rPr>
                        <a:t>Interior </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r>
                        <a:rPr lang="en-US" sz="1800" dirty="0" smtClean="0">
                          <a:solidFill>
                            <a:schemeClr val="tx2">
                              <a:lumMod val="75000"/>
                              <a:lumOff val="25000"/>
                            </a:schemeClr>
                          </a:solidFill>
                          <a:latin typeface="Arial Rounded MT Bold" pitchFamily="34" charset="0"/>
                          <a:ea typeface="Times New Roman"/>
                        </a:rPr>
                        <a:t>Washroom</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spcBef>
                          <a:spcPts val="0"/>
                        </a:spcBef>
                        <a:spcAft>
                          <a:spcPts val="0"/>
                        </a:spcAft>
                      </a:pPr>
                      <a:r>
                        <a:rPr lang="en-US" sz="1800" dirty="0" smtClean="0">
                          <a:solidFill>
                            <a:schemeClr val="tx2">
                              <a:lumMod val="75000"/>
                              <a:lumOff val="25000"/>
                            </a:schemeClr>
                          </a:solidFill>
                          <a:latin typeface="Arial Rounded MT Bold" pitchFamily="34" charset="0"/>
                          <a:ea typeface="Times New Roman"/>
                        </a:rPr>
                        <a:t>Renovate existing washrooms</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dirty="0">
                        <a:solidFill>
                          <a:schemeClr val="tx2">
                            <a:lumMod val="75000"/>
                            <a:lumOff val="25000"/>
                          </a:schemeClr>
                        </a:solidFill>
                        <a:latin typeface="Arial Rounded MT Bold" pitchFamily="34" charset="0"/>
                        <a:ea typeface="Times New Roman"/>
                      </a:endParaRPr>
                    </a:p>
                  </a:txBody>
                  <a:tcPr marL="68580" marR="68580" marT="0" marB="0"/>
                </a:tc>
              </a:tr>
              <a:tr h="1769807">
                <a:tc>
                  <a:txBody>
                    <a:bodyPr/>
                    <a:lstStyle/>
                    <a:p>
                      <a:pPr marL="0" marR="0" algn="just">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Interior</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Floors</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Installation</a:t>
                      </a:r>
                      <a:r>
                        <a:rPr lang="en-CA" sz="1800" baseline="0" dirty="0" smtClean="0">
                          <a:solidFill>
                            <a:schemeClr val="tx2">
                              <a:lumMod val="75000"/>
                              <a:lumOff val="25000"/>
                            </a:schemeClr>
                          </a:solidFill>
                          <a:latin typeface="Arial Rounded MT Bold" pitchFamily="34" charset="0"/>
                          <a:ea typeface="Times New Roman"/>
                        </a:rPr>
                        <a:t> of new tile floors</a:t>
                      </a:r>
                    </a:p>
                    <a:p>
                      <a:pPr marL="0" marR="0">
                        <a:spcBef>
                          <a:spcPts val="0"/>
                        </a:spcBef>
                        <a:spcAft>
                          <a:spcPts val="0"/>
                        </a:spcAft>
                      </a:pPr>
                      <a:endParaRPr lang="en-CA" sz="1800" baseline="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endParaRPr lang="en-CA" sz="1800" baseline="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endParaRPr lang="en-CA" sz="1800" baseline="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r">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r">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r">
                        <a:spcBef>
                          <a:spcPts val="0"/>
                        </a:spcBef>
                        <a:spcAft>
                          <a:spcPts val="0"/>
                        </a:spcAft>
                      </a:pPr>
                      <a:endParaRPr lang="en-CA" sz="1800" dirty="0">
                        <a:solidFill>
                          <a:schemeClr val="tx2">
                            <a:lumMod val="75000"/>
                            <a:lumOff val="25000"/>
                          </a:schemeClr>
                        </a:solidFill>
                        <a:latin typeface="Arial Rounded MT Bold" pitchFamily="34" charset="0"/>
                        <a:ea typeface="Times New Roman"/>
                      </a:endParaRPr>
                    </a:p>
                  </a:txBody>
                  <a:tcPr marL="68580" marR="68580" marT="0" marB="0"/>
                </a:tc>
              </a:tr>
            </a:tbl>
          </a:graphicData>
        </a:graphic>
      </p:graphicFrame>
      <p:sp>
        <p:nvSpPr>
          <p:cNvPr id="5"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54</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08654576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427661"/>
            <a:ext cx="8042276" cy="677914"/>
          </a:xfrm>
        </p:spPr>
        <p:txBody>
          <a:bodyPr/>
          <a:lstStyle/>
          <a:p>
            <a:r>
              <a:rPr lang="en-US" sz="3600" b="1" dirty="0" smtClean="0">
                <a:latin typeface="Arial Rounded MT Bold" pitchFamily="34" charset="0"/>
              </a:rPr>
              <a:t>School Physical Plant Status </a:t>
            </a:r>
            <a:r>
              <a:rPr lang="en-US" sz="2000" b="1" dirty="0" smtClean="0">
                <a:latin typeface="Arial Rounded MT Bold" pitchFamily="34" charset="0"/>
              </a:rPr>
              <a:t>(continued)</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29621175"/>
              </p:ext>
            </p:extLst>
          </p:nvPr>
        </p:nvGraphicFramePr>
        <p:xfrm>
          <a:off x="549275" y="1219200"/>
          <a:ext cx="8325784" cy="5473644"/>
        </p:xfrm>
        <a:graphic>
          <a:graphicData uri="http://schemas.openxmlformats.org/drawingml/2006/table">
            <a:tbl>
              <a:tblPr firstRow="1" bandRow="1">
                <a:tableStyleId>{5C22544A-7EE6-4342-B048-85BDC9FD1C3A}</a:tableStyleId>
              </a:tblPr>
              <a:tblGrid>
                <a:gridCol w="1573242"/>
                <a:gridCol w="1768964"/>
                <a:gridCol w="3258521"/>
                <a:gridCol w="1725057"/>
              </a:tblGrid>
              <a:tr h="1184787">
                <a:tc gridSpan="2">
                  <a:txBody>
                    <a:bodyPr/>
                    <a:lstStyle/>
                    <a:p>
                      <a:pPr marL="0" marR="0" algn="ctr">
                        <a:spcBef>
                          <a:spcPts val="0"/>
                        </a:spcBef>
                        <a:spcAft>
                          <a:spcPts val="0"/>
                        </a:spcAft>
                      </a:pPr>
                      <a:r>
                        <a:rPr lang="en-US" sz="1800" b="1" dirty="0">
                          <a:latin typeface="Arial Rounded MT Bold" pitchFamily="34" charset="0"/>
                          <a:ea typeface="Times New Roman"/>
                        </a:rPr>
                        <a:t>Mechanical and Electrical Systems</a:t>
                      </a:r>
                      <a:endParaRPr lang="en-CA" sz="1800" dirty="0">
                        <a:latin typeface="Arial Rounded MT Bold" pitchFamily="34" charset="0"/>
                        <a:ea typeface="Times New Roman"/>
                      </a:endParaRPr>
                    </a:p>
                  </a:txBody>
                  <a:tcPr marL="68580" marR="68580" marT="0" marB="0" anchor="ctr"/>
                </a:tc>
                <a:tc hMerge="1">
                  <a:txBody>
                    <a:bodyPr/>
                    <a:lstStyle/>
                    <a:p>
                      <a:endParaRPr lang="en-CA"/>
                    </a:p>
                  </a:txBody>
                  <a:tcPr/>
                </a:tc>
                <a:tc>
                  <a:txBody>
                    <a:bodyPr/>
                    <a:lstStyle/>
                    <a:p>
                      <a:pPr marL="0" marR="0" algn="ctr">
                        <a:spcBef>
                          <a:spcPts val="0"/>
                        </a:spcBef>
                        <a:spcAft>
                          <a:spcPts val="0"/>
                        </a:spcAft>
                      </a:pPr>
                      <a:r>
                        <a:rPr lang="en-US" sz="1800" b="1">
                          <a:latin typeface="Arial Rounded MT Bold" pitchFamily="34" charset="0"/>
                          <a:ea typeface="Times New Roman"/>
                        </a:rPr>
                        <a:t>Description</a:t>
                      </a:r>
                      <a:endParaRPr lang="en-CA" sz="1800">
                        <a:latin typeface="Arial Rounded MT Bold" pitchFamily="34" charset="0"/>
                        <a:ea typeface="Times New Roman"/>
                      </a:endParaRPr>
                    </a:p>
                  </a:txBody>
                  <a:tcPr marL="68580" marR="68580" marT="0" marB="0" anchor="ctr"/>
                </a:tc>
                <a:tc>
                  <a:txBody>
                    <a:bodyPr/>
                    <a:lstStyle/>
                    <a:p>
                      <a:pPr marL="0" marR="0" algn="ctr">
                        <a:spcBef>
                          <a:spcPts val="0"/>
                        </a:spcBef>
                        <a:spcAft>
                          <a:spcPts val="0"/>
                        </a:spcAft>
                      </a:pPr>
                      <a:r>
                        <a:rPr lang="en-US" sz="1800" b="1">
                          <a:latin typeface="Arial Rounded MT Bold" pitchFamily="34" charset="0"/>
                          <a:ea typeface="Times New Roman"/>
                        </a:rPr>
                        <a:t>Estimated Cost</a:t>
                      </a:r>
                      <a:endParaRPr lang="en-CA" sz="1800">
                        <a:latin typeface="Arial Rounded MT Bold" pitchFamily="34" charset="0"/>
                        <a:ea typeface="Times New Roman"/>
                      </a:endParaRPr>
                    </a:p>
                  </a:txBody>
                  <a:tcPr marL="68580" marR="68580" marT="0" marB="0" anchor="ctr"/>
                </a:tc>
              </a:tr>
              <a:tr h="1585762">
                <a:tc>
                  <a:txBody>
                    <a:bodyPr/>
                    <a:lstStyle/>
                    <a:p>
                      <a:pPr marL="0" marR="0" algn="just">
                        <a:spcBef>
                          <a:spcPts val="0"/>
                        </a:spcBef>
                        <a:spcAft>
                          <a:spcPts val="0"/>
                        </a:spcAft>
                      </a:pPr>
                      <a:r>
                        <a:rPr lang="en-US" sz="1800" dirty="0">
                          <a:solidFill>
                            <a:schemeClr val="tx2">
                              <a:lumMod val="75000"/>
                              <a:lumOff val="25000"/>
                            </a:schemeClr>
                          </a:solidFill>
                          <a:latin typeface="Arial Rounded MT Bold" pitchFamily="34" charset="0"/>
                          <a:ea typeface="Times New Roman"/>
                        </a:rPr>
                        <a:t>Electrical</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l">
                        <a:spcBef>
                          <a:spcPts val="0"/>
                        </a:spcBef>
                        <a:spcAft>
                          <a:spcPts val="0"/>
                        </a:spcAft>
                      </a:pPr>
                      <a:r>
                        <a:rPr lang="en-US" sz="1800" dirty="0">
                          <a:solidFill>
                            <a:schemeClr val="tx2">
                              <a:lumMod val="75000"/>
                              <a:lumOff val="25000"/>
                            </a:schemeClr>
                          </a:solidFill>
                          <a:latin typeface="Arial Rounded MT Bold" pitchFamily="34" charset="0"/>
                          <a:ea typeface="Times New Roman"/>
                        </a:rPr>
                        <a:t>Electrical Supply and Distribution</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Electrical upgrade (panels)</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dirty="0">
                        <a:solidFill>
                          <a:schemeClr val="tx2">
                            <a:lumMod val="75000"/>
                            <a:lumOff val="25000"/>
                          </a:schemeClr>
                        </a:solidFill>
                        <a:latin typeface="Arial Rounded MT Bold" pitchFamily="34" charset="0"/>
                        <a:ea typeface="Times New Roman"/>
                      </a:endParaRPr>
                    </a:p>
                  </a:txBody>
                  <a:tcPr marL="68580" marR="68580" marT="0" marB="0"/>
                </a:tc>
              </a:tr>
              <a:tr h="1057175">
                <a:tc>
                  <a:txBody>
                    <a:bodyPr/>
                    <a:lstStyle/>
                    <a:p>
                      <a:pPr marL="0" marR="0">
                        <a:spcBef>
                          <a:spcPts val="0"/>
                        </a:spcBef>
                        <a:spcAft>
                          <a:spcPts val="0"/>
                        </a:spcAft>
                      </a:pPr>
                      <a:r>
                        <a:rPr lang="en-US" sz="1800">
                          <a:solidFill>
                            <a:schemeClr val="tx2">
                              <a:lumMod val="75000"/>
                              <a:lumOff val="25000"/>
                            </a:schemeClr>
                          </a:solidFill>
                          <a:latin typeface="Arial Rounded MT Bold" pitchFamily="34" charset="0"/>
                          <a:ea typeface="Times New Roman"/>
                        </a:rPr>
                        <a:t>Heating and Ventilation</a:t>
                      </a:r>
                      <a:endParaRPr lang="en-CA" sz="180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Heating System</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l">
                        <a:spcBef>
                          <a:spcPts val="0"/>
                        </a:spcBef>
                        <a:spcAft>
                          <a:spcPts val="0"/>
                        </a:spcAft>
                      </a:pPr>
                      <a:r>
                        <a:rPr lang="en-US" sz="1800" dirty="0" smtClean="0">
                          <a:solidFill>
                            <a:schemeClr val="tx2">
                              <a:lumMod val="75000"/>
                              <a:lumOff val="25000"/>
                            </a:schemeClr>
                          </a:solidFill>
                          <a:latin typeface="Arial Rounded MT Bold" pitchFamily="34" charset="0"/>
                          <a:ea typeface="Times New Roman"/>
                        </a:rPr>
                        <a:t>Replace piping</a:t>
                      </a:r>
                      <a:r>
                        <a:rPr lang="en-US" sz="1800" baseline="0" dirty="0" smtClean="0">
                          <a:solidFill>
                            <a:schemeClr val="tx2">
                              <a:lumMod val="75000"/>
                              <a:lumOff val="25000"/>
                            </a:schemeClr>
                          </a:solidFill>
                          <a:latin typeface="Arial Rounded MT Bold" pitchFamily="34" charset="0"/>
                          <a:ea typeface="Times New Roman"/>
                        </a:rPr>
                        <a:t> in boiler room</a:t>
                      </a:r>
                      <a:r>
                        <a:rPr lang="en-US" sz="1800" dirty="0" smtClean="0">
                          <a:solidFill>
                            <a:schemeClr val="tx2">
                              <a:lumMod val="75000"/>
                              <a:lumOff val="25000"/>
                            </a:schemeClr>
                          </a:solidFill>
                          <a:latin typeface="Arial Rounded MT Bold" pitchFamily="34" charset="0"/>
                          <a:ea typeface="Times New Roman"/>
                        </a:rPr>
                        <a:t>. </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dirty="0">
                        <a:solidFill>
                          <a:schemeClr val="tx2">
                            <a:lumMod val="75000"/>
                            <a:lumOff val="25000"/>
                          </a:schemeClr>
                        </a:solidFill>
                        <a:latin typeface="Arial Rounded MT Bold" pitchFamily="34" charset="0"/>
                        <a:ea typeface="Times New Roman"/>
                      </a:endParaRPr>
                    </a:p>
                  </a:txBody>
                  <a:tcPr marL="68580" marR="68580" marT="0" marB="0"/>
                </a:tc>
              </a:tr>
              <a:tr h="714572">
                <a:tc>
                  <a:txBody>
                    <a:bodyPr/>
                    <a:lstStyle/>
                    <a:p>
                      <a:pPr marL="0" marR="0">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Heating and Ventilation</a:t>
                      </a:r>
                    </a:p>
                    <a:p>
                      <a:pPr marL="0" marR="0">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spcBef>
                          <a:spcPts val="0"/>
                        </a:spcBef>
                        <a:spcAft>
                          <a:spcPts val="0"/>
                        </a:spcAft>
                      </a:pP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just">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just">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Ventilation</a:t>
                      </a:r>
                      <a:r>
                        <a:rPr lang="en-CA" sz="1800" baseline="0" dirty="0" smtClean="0">
                          <a:solidFill>
                            <a:schemeClr val="tx2">
                              <a:lumMod val="75000"/>
                              <a:lumOff val="25000"/>
                            </a:schemeClr>
                          </a:solidFill>
                          <a:latin typeface="Arial Rounded MT Bold" pitchFamily="34" charset="0"/>
                          <a:ea typeface="Times New Roman"/>
                        </a:rPr>
                        <a:t> System</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l">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l">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Install ventilation</a:t>
                      </a:r>
                      <a:r>
                        <a:rPr lang="en-CA" sz="1800" baseline="0" dirty="0" smtClean="0">
                          <a:solidFill>
                            <a:schemeClr val="tx2">
                              <a:lumMod val="75000"/>
                              <a:lumOff val="25000"/>
                            </a:schemeClr>
                          </a:solidFill>
                          <a:latin typeface="Arial Rounded MT Bold" pitchFamily="34" charset="0"/>
                          <a:ea typeface="Times New Roman"/>
                        </a:rPr>
                        <a:t> system in building</a:t>
                      </a:r>
                    </a:p>
                    <a:p>
                      <a:pPr marL="0" marR="0" algn="l">
                        <a:spcBef>
                          <a:spcPts val="0"/>
                        </a:spcBef>
                        <a:spcAft>
                          <a:spcPts val="0"/>
                        </a:spcAft>
                      </a:pPr>
                      <a:endParaRPr lang="en-CA" sz="1800" baseline="0" dirty="0" smtClean="0">
                        <a:solidFill>
                          <a:schemeClr val="tx2">
                            <a:lumMod val="75000"/>
                            <a:lumOff val="25000"/>
                          </a:schemeClr>
                        </a:solidFill>
                        <a:latin typeface="Arial Rounded MT Bold" pitchFamily="34" charset="0"/>
                        <a:ea typeface="Times New Roman"/>
                      </a:endParaRPr>
                    </a:p>
                    <a:p>
                      <a:pPr marL="0" marR="0" algn="l">
                        <a:spcBef>
                          <a:spcPts val="0"/>
                        </a:spcBef>
                        <a:spcAft>
                          <a:spcPts val="0"/>
                        </a:spcAft>
                      </a:pPr>
                      <a:endParaRPr lang="en-CA" sz="1800" baseline="0" dirty="0" smtClean="0">
                        <a:solidFill>
                          <a:schemeClr val="tx2">
                            <a:lumMod val="75000"/>
                            <a:lumOff val="25000"/>
                          </a:schemeClr>
                        </a:solidFill>
                        <a:latin typeface="Arial Rounded MT Bold" pitchFamily="34" charset="0"/>
                        <a:ea typeface="Times New Roman"/>
                      </a:endParaRPr>
                    </a:p>
                    <a:p>
                      <a:pPr marL="0" marR="0" algn="l">
                        <a:spcBef>
                          <a:spcPts val="0"/>
                        </a:spcBef>
                        <a:spcAft>
                          <a:spcPts val="0"/>
                        </a:spcAft>
                      </a:pPr>
                      <a:r>
                        <a:rPr lang="en-CA" sz="1800" baseline="0" dirty="0" smtClean="0">
                          <a:solidFill>
                            <a:schemeClr val="tx2">
                              <a:lumMod val="75000"/>
                              <a:lumOff val="25000"/>
                            </a:schemeClr>
                          </a:solidFill>
                          <a:latin typeface="Arial Rounded MT Bold" pitchFamily="34" charset="0"/>
                          <a:ea typeface="Times New Roman"/>
                        </a:rPr>
                        <a:t>                       Estimated Cost: </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c>
                  <a:txBody>
                    <a:bodyPr/>
                    <a:lstStyle/>
                    <a:p>
                      <a:pPr marL="0" marR="0" algn="r">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r">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r">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r">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r">
                        <a:spcBef>
                          <a:spcPts val="0"/>
                        </a:spcBef>
                        <a:spcAft>
                          <a:spcPts val="0"/>
                        </a:spcAft>
                      </a:pPr>
                      <a:endParaRPr lang="en-CA" sz="1800" dirty="0" smtClean="0">
                        <a:solidFill>
                          <a:schemeClr val="tx2">
                            <a:lumMod val="75000"/>
                            <a:lumOff val="25000"/>
                          </a:schemeClr>
                        </a:solidFill>
                        <a:latin typeface="Arial Rounded MT Bold" pitchFamily="34" charset="0"/>
                        <a:ea typeface="Times New Roman"/>
                      </a:endParaRPr>
                    </a:p>
                    <a:p>
                      <a:pPr marL="0" marR="0" algn="r">
                        <a:spcBef>
                          <a:spcPts val="0"/>
                        </a:spcBef>
                        <a:spcAft>
                          <a:spcPts val="0"/>
                        </a:spcAft>
                      </a:pPr>
                      <a:r>
                        <a:rPr lang="en-CA" sz="1800" dirty="0" smtClean="0">
                          <a:solidFill>
                            <a:schemeClr val="tx2">
                              <a:lumMod val="75000"/>
                              <a:lumOff val="25000"/>
                            </a:schemeClr>
                          </a:solidFill>
                          <a:latin typeface="Arial Rounded MT Bold" pitchFamily="34" charset="0"/>
                          <a:ea typeface="Times New Roman"/>
                        </a:rPr>
                        <a:t>$1,080,630.00</a:t>
                      </a:r>
                      <a:endParaRPr lang="en-CA" sz="1800" dirty="0">
                        <a:solidFill>
                          <a:schemeClr val="tx2">
                            <a:lumMod val="75000"/>
                            <a:lumOff val="25000"/>
                          </a:schemeClr>
                        </a:solidFill>
                        <a:latin typeface="Arial Rounded MT Bold" pitchFamily="34" charset="0"/>
                        <a:ea typeface="Times New Roman"/>
                      </a:endParaRPr>
                    </a:p>
                  </a:txBody>
                  <a:tcPr marL="68580" marR="68580" marT="0" marB="0"/>
                </a:tc>
              </a:tr>
            </a:tbl>
          </a:graphicData>
        </a:graphic>
      </p:graphicFrame>
    </p:spTree>
    <p:extLst>
      <p:ext uri="{BB962C8B-B14F-4D97-AF65-F5344CB8AC3E}">
        <p14:creationId xmlns:p14="http://schemas.microsoft.com/office/powerpoint/2010/main" val="3413174407"/>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solidFill>
                  <a:schemeClr val="tx2">
                    <a:lumMod val="75000"/>
                    <a:lumOff val="25000"/>
                  </a:schemeClr>
                </a:solidFill>
                <a:latin typeface="Arial Rounded MT Bold" pitchFamily="34" charset="0"/>
              </a:rPr>
              <a:t>Transportation</a:t>
            </a:r>
            <a:endParaRPr lang="en-CA" sz="5400" b="1" dirty="0">
              <a:solidFill>
                <a:schemeClr val="tx2">
                  <a:lumMod val="75000"/>
                  <a:lumOff val="25000"/>
                </a:schemeClr>
              </a:solidFill>
              <a:latin typeface="Arial Rounded MT Bold" pitchFamily="34" charset="0"/>
            </a:endParaRPr>
          </a:p>
        </p:txBody>
      </p:sp>
      <p:pic>
        <p:nvPicPr>
          <p:cNvPr id="6" name="Picture 5"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549275" y="1021081"/>
            <a:ext cx="7963127" cy="1508759"/>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365072235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2">
                    <a:lumMod val="75000"/>
                    <a:lumOff val="25000"/>
                  </a:schemeClr>
                </a:solidFill>
                <a:latin typeface="Arial Rounded MT Bold" pitchFamily="34" charset="0"/>
              </a:rPr>
              <a:t>Bath Transportation Study</a:t>
            </a:r>
            <a:endParaRPr lang="en-CA" sz="4400"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92500" lnSpcReduction="20000"/>
          </a:bodyPr>
          <a:lstStyle/>
          <a:p>
            <a:r>
              <a:rPr lang="en-US" dirty="0">
                <a:solidFill>
                  <a:schemeClr val="tx2">
                    <a:lumMod val="75000"/>
                    <a:lumOff val="25000"/>
                  </a:schemeClr>
                </a:solidFill>
                <a:latin typeface="Arial Rounded MT Bold" pitchFamily="34" charset="0"/>
              </a:rPr>
              <a:t>Currently students in grades 9-12 that reside in the Bath Schools Catchment area are bussed to Carleton North High School. </a:t>
            </a:r>
            <a:endParaRPr lang="en-US" dirty="0" smtClean="0">
              <a:solidFill>
                <a:schemeClr val="tx2">
                  <a:lumMod val="75000"/>
                  <a:lumOff val="25000"/>
                </a:schemeClr>
              </a:solidFill>
              <a:latin typeface="Arial Rounded MT Bold" pitchFamily="34" charset="0"/>
            </a:endParaRPr>
          </a:p>
          <a:p>
            <a:r>
              <a:rPr lang="en-US" dirty="0">
                <a:solidFill>
                  <a:schemeClr val="tx2">
                    <a:lumMod val="75000"/>
                    <a:lumOff val="25000"/>
                  </a:schemeClr>
                </a:solidFill>
                <a:latin typeface="Arial Rounded MT Bold" pitchFamily="34" charset="0"/>
              </a:rPr>
              <a:t>Also, any French immersion students in grade 3-8 are bussed from Bath </a:t>
            </a:r>
            <a:r>
              <a:rPr lang="en-US" dirty="0" smtClean="0">
                <a:solidFill>
                  <a:schemeClr val="tx2">
                    <a:lumMod val="75000"/>
                    <a:lumOff val="25000"/>
                  </a:schemeClr>
                </a:solidFill>
                <a:latin typeface="Arial Rounded MT Bold" pitchFamily="34" charset="0"/>
              </a:rPr>
              <a:t>Middle and Elementary Schools </a:t>
            </a:r>
            <a:r>
              <a:rPr lang="en-US" dirty="0">
                <a:solidFill>
                  <a:schemeClr val="tx2">
                    <a:lumMod val="75000"/>
                    <a:lumOff val="25000"/>
                  </a:schemeClr>
                </a:solidFill>
                <a:latin typeface="Arial Rounded MT Bold" pitchFamily="34" charset="0"/>
              </a:rPr>
              <a:t>Catchment area to Florenceville Middle and </a:t>
            </a:r>
            <a:r>
              <a:rPr lang="en-US" dirty="0" smtClean="0">
                <a:solidFill>
                  <a:schemeClr val="tx2">
                    <a:lumMod val="75000"/>
                    <a:lumOff val="25000"/>
                  </a:schemeClr>
                </a:solidFill>
                <a:latin typeface="Arial Rounded MT Bold" pitchFamily="34" charset="0"/>
              </a:rPr>
              <a:t>Florenceville Elementary </a:t>
            </a:r>
            <a:r>
              <a:rPr lang="en-US" dirty="0">
                <a:solidFill>
                  <a:schemeClr val="tx2">
                    <a:lumMod val="75000"/>
                    <a:lumOff val="25000"/>
                  </a:schemeClr>
                </a:solidFill>
                <a:latin typeface="Arial Rounded MT Bold" pitchFamily="34" charset="0"/>
              </a:rPr>
              <a:t>Schools. </a:t>
            </a:r>
            <a:endParaRPr lang="en-US" dirty="0" smtClean="0">
              <a:solidFill>
                <a:schemeClr val="tx2">
                  <a:lumMod val="75000"/>
                  <a:lumOff val="25000"/>
                </a:schemeClr>
              </a:solidFill>
              <a:latin typeface="Arial Rounded MT Bold" pitchFamily="34" charset="0"/>
            </a:endParaRPr>
          </a:p>
          <a:p>
            <a:r>
              <a:rPr lang="en-US" dirty="0">
                <a:solidFill>
                  <a:schemeClr val="tx2">
                    <a:lumMod val="75000"/>
                    <a:lumOff val="25000"/>
                  </a:schemeClr>
                </a:solidFill>
                <a:latin typeface="Arial Rounded MT Bold" pitchFamily="34" charset="0"/>
              </a:rPr>
              <a:t>The morning school bus system currently sees seven buses </a:t>
            </a:r>
            <a:r>
              <a:rPr lang="en-US" dirty="0" smtClean="0">
                <a:solidFill>
                  <a:schemeClr val="tx2">
                    <a:lumMod val="75000"/>
                    <a:lumOff val="25000"/>
                  </a:schemeClr>
                </a:solidFill>
                <a:latin typeface="Arial Rounded MT Bold" pitchFamily="34" charset="0"/>
              </a:rPr>
              <a:t>transport students </a:t>
            </a:r>
            <a:r>
              <a:rPr lang="en-US" dirty="0">
                <a:solidFill>
                  <a:schemeClr val="tx2">
                    <a:lumMod val="75000"/>
                    <a:lumOff val="25000"/>
                  </a:schemeClr>
                </a:solidFill>
                <a:latin typeface="Arial Rounded MT Bold" pitchFamily="34" charset="0"/>
              </a:rPr>
              <a:t>within the Bath Schools Catchment area into the Bath Middle </a:t>
            </a:r>
            <a:r>
              <a:rPr lang="en-US" dirty="0" smtClean="0">
                <a:solidFill>
                  <a:schemeClr val="tx2">
                    <a:lumMod val="75000"/>
                    <a:lumOff val="25000"/>
                  </a:schemeClr>
                </a:solidFill>
                <a:latin typeface="Arial Rounded MT Bold" pitchFamily="34" charset="0"/>
              </a:rPr>
              <a:t>School and Bath Elementary, </a:t>
            </a:r>
            <a:r>
              <a:rPr lang="en-US" dirty="0">
                <a:solidFill>
                  <a:schemeClr val="tx2">
                    <a:lumMod val="75000"/>
                    <a:lumOff val="25000"/>
                  </a:schemeClr>
                </a:solidFill>
                <a:latin typeface="Arial Rounded MT Bold" pitchFamily="34" charset="0"/>
              </a:rPr>
              <a:t>where the grade 9-12 students transfer onto three </a:t>
            </a:r>
            <a:r>
              <a:rPr lang="en-US" dirty="0" smtClean="0">
                <a:solidFill>
                  <a:schemeClr val="tx2">
                    <a:lumMod val="75000"/>
                    <a:lumOff val="25000"/>
                  </a:schemeClr>
                </a:solidFill>
                <a:latin typeface="Arial Rounded MT Bold" pitchFamily="34" charset="0"/>
              </a:rPr>
              <a:t>busses </a:t>
            </a:r>
            <a:r>
              <a:rPr lang="en-US" dirty="0">
                <a:solidFill>
                  <a:schemeClr val="tx2">
                    <a:lumMod val="75000"/>
                    <a:lumOff val="25000"/>
                  </a:schemeClr>
                </a:solidFill>
                <a:latin typeface="Arial Rounded MT Bold" pitchFamily="34" charset="0"/>
              </a:rPr>
              <a:t>and proceed to Carleton North High School. </a:t>
            </a:r>
            <a:endParaRPr lang="en-CA" dirty="0">
              <a:solidFill>
                <a:schemeClr val="tx2">
                  <a:lumMod val="75000"/>
                  <a:lumOff val="25000"/>
                </a:schemeClr>
              </a:solidFill>
              <a:latin typeface="Arial Rounded MT Bold" pitchFamily="34" charset="0"/>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pPr/>
              <a:t>57</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1567861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solidFill>
                  <a:schemeClr val="tx2">
                    <a:lumMod val="75000"/>
                    <a:lumOff val="25000"/>
                  </a:schemeClr>
                </a:solidFill>
                <a:latin typeface="Arial Rounded MT Bold" pitchFamily="34" charset="0"/>
              </a:rPr>
              <a:t>Bus Transportation Study</a:t>
            </a:r>
            <a:endParaRPr lang="en-CA" sz="4400"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lstStyle/>
          <a:p>
            <a:r>
              <a:rPr lang="en-US" dirty="0" smtClean="0">
                <a:solidFill>
                  <a:schemeClr val="tx2">
                    <a:lumMod val="75000"/>
                    <a:lumOff val="25000"/>
                  </a:schemeClr>
                </a:solidFill>
                <a:latin typeface="Arial Rounded MT Bold" pitchFamily="34" charset="0"/>
              </a:rPr>
              <a:t>The </a:t>
            </a:r>
            <a:r>
              <a:rPr lang="en-US" dirty="0">
                <a:solidFill>
                  <a:schemeClr val="tx2">
                    <a:lumMod val="75000"/>
                    <a:lumOff val="25000"/>
                  </a:schemeClr>
                </a:solidFill>
                <a:latin typeface="Arial Rounded MT Bold" pitchFamily="34" charset="0"/>
              </a:rPr>
              <a:t>afternoon school bus system currently sees five school </a:t>
            </a:r>
            <a:r>
              <a:rPr lang="en-US" dirty="0" smtClean="0">
                <a:solidFill>
                  <a:schemeClr val="tx2">
                    <a:lumMod val="75000"/>
                    <a:lumOff val="25000"/>
                  </a:schemeClr>
                </a:solidFill>
                <a:latin typeface="Arial Rounded MT Bold" pitchFamily="34" charset="0"/>
              </a:rPr>
              <a:t>busses </a:t>
            </a:r>
            <a:r>
              <a:rPr lang="en-US" dirty="0">
                <a:solidFill>
                  <a:schemeClr val="tx2">
                    <a:lumMod val="75000"/>
                    <a:lumOff val="25000"/>
                  </a:schemeClr>
                </a:solidFill>
                <a:latin typeface="Arial Rounded MT Bold" pitchFamily="34" charset="0"/>
              </a:rPr>
              <a:t>transport the K-8 students home who attend Bath Elementary and Middle Schools. </a:t>
            </a:r>
            <a:r>
              <a:rPr lang="en-US" dirty="0" smtClean="0">
                <a:solidFill>
                  <a:schemeClr val="tx2">
                    <a:lumMod val="75000"/>
                    <a:lumOff val="25000"/>
                  </a:schemeClr>
                </a:solidFill>
                <a:latin typeface="Arial Rounded MT Bold" pitchFamily="34" charset="0"/>
              </a:rPr>
              <a:t>There </a:t>
            </a:r>
            <a:r>
              <a:rPr lang="en-US" dirty="0">
                <a:solidFill>
                  <a:schemeClr val="tx2">
                    <a:lumMod val="75000"/>
                    <a:lumOff val="25000"/>
                  </a:schemeClr>
                </a:solidFill>
                <a:latin typeface="Arial Rounded MT Bold" pitchFamily="34" charset="0"/>
              </a:rPr>
              <a:t>would not be any impact with regards to the number of school buses or </a:t>
            </a:r>
            <a:r>
              <a:rPr lang="en-US" dirty="0" smtClean="0">
                <a:solidFill>
                  <a:schemeClr val="tx2">
                    <a:lumMod val="75000"/>
                    <a:lumOff val="25000"/>
                  </a:schemeClr>
                </a:solidFill>
                <a:latin typeface="Arial Rounded MT Bold" pitchFamily="34" charset="0"/>
              </a:rPr>
              <a:t>drivers if there was a K-8 school.</a:t>
            </a:r>
            <a:endParaRPr lang="en-CA" dirty="0">
              <a:solidFill>
                <a:schemeClr val="tx2">
                  <a:lumMod val="75000"/>
                  <a:lumOff val="25000"/>
                </a:schemeClr>
              </a:solidFill>
              <a:latin typeface="Arial Rounded MT Bold" pitchFamily="34" charset="0"/>
            </a:endParaRPr>
          </a:p>
          <a:p>
            <a:endParaRPr lang="en-CA" dirty="0">
              <a:solidFill>
                <a:schemeClr val="tx2">
                  <a:lumMod val="75000"/>
                  <a:lumOff val="25000"/>
                </a:schemeClr>
              </a:solidFill>
            </a:endParaRPr>
          </a:p>
        </p:txBody>
      </p:sp>
      <p:sp>
        <p:nvSpPr>
          <p:cNvPr id="9" name="Slide Number Placeholder 8"/>
          <p:cNvSpPr>
            <a:spLocks noGrp="1"/>
          </p:cNvSpPr>
          <p:nvPr>
            <p:ph type="sldNum" sz="quarter" idx="12"/>
          </p:nvPr>
        </p:nvSpPr>
        <p:spPr/>
        <p:txBody>
          <a:bodyPr/>
          <a:lstStyle/>
          <a:p>
            <a:fld id="{7F5CE407-6216-4202-80E4-A30DC2F709B2}" type="slidenum">
              <a:rPr lang="en-US" smtClean="0"/>
              <a:pPr/>
              <a:t>58</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394248926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2">
                    <a:lumMod val="75000"/>
                    <a:lumOff val="25000"/>
                  </a:schemeClr>
                </a:solidFill>
                <a:latin typeface="Arial Rounded MT Bold" pitchFamily="34" charset="0"/>
              </a:rPr>
              <a:t>Current Student Address Distances (BMS)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37923283"/>
              </p:ext>
            </p:extLst>
          </p:nvPr>
        </p:nvGraphicFramePr>
        <p:xfrm>
          <a:off x="228600" y="1600200"/>
          <a:ext cx="8458200" cy="4653207"/>
        </p:xfrm>
        <a:graphic>
          <a:graphicData uri="http://schemas.openxmlformats.org/drawingml/2006/table">
            <a:tbl>
              <a:tblPr firstRow="1" bandRow="1">
                <a:tableStyleId>{5C22544A-7EE6-4342-B048-85BDC9FD1C3A}</a:tableStyleId>
              </a:tblPr>
              <a:tblGrid>
                <a:gridCol w="2114550"/>
                <a:gridCol w="2192867"/>
                <a:gridCol w="2036233"/>
                <a:gridCol w="2114550"/>
              </a:tblGrid>
              <a:tr h="1087047">
                <a:tc>
                  <a:txBody>
                    <a:bodyPr/>
                    <a:lstStyle/>
                    <a:p>
                      <a:endParaRPr lang="en-US" dirty="0" smtClean="0"/>
                    </a:p>
                    <a:p>
                      <a:endParaRPr lang="en-US" dirty="0" smtClean="0"/>
                    </a:p>
                    <a:p>
                      <a:endParaRPr lang="en-US" dirty="0"/>
                    </a:p>
                  </a:txBody>
                  <a:tcPr/>
                </a:tc>
                <a:tc>
                  <a:txBody>
                    <a:bodyPr/>
                    <a:lstStyle/>
                    <a:p>
                      <a:pPr algn="ctr" fontAlgn="b"/>
                      <a:r>
                        <a:rPr lang="en-CA" sz="1400" b="0" i="0" u="none" strike="noStrike" dirty="0" smtClean="0">
                          <a:solidFill>
                            <a:schemeClr val="tx1"/>
                          </a:solidFill>
                          <a:effectLst/>
                          <a:latin typeface="+mn-lt"/>
                        </a:rPr>
                        <a:t>Distance to BMS (KM)</a:t>
                      </a:r>
                    </a:p>
                    <a:p>
                      <a:pPr algn="ctr" fontAlgn="b"/>
                      <a:endParaRPr lang="en-CA" sz="1400" b="0" i="0" u="none" strike="noStrike" dirty="0" smtClean="0">
                        <a:solidFill>
                          <a:schemeClr val="tx1"/>
                        </a:solidFill>
                        <a:effectLst/>
                        <a:latin typeface="+mn-lt"/>
                      </a:endParaRPr>
                    </a:p>
                  </a:txBody>
                  <a:tcPr marL="9525" marR="9525" marT="9525" marB="0" anchor="b"/>
                </a:tc>
                <a:tc>
                  <a:txBody>
                    <a:bodyPr/>
                    <a:lstStyle/>
                    <a:p>
                      <a:pPr algn="ctr" fontAlgn="b"/>
                      <a:endParaRPr lang="en-CA" sz="1400" b="0" i="0" u="none" strike="noStrike" dirty="0" smtClean="0">
                        <a:solidFill>
                          <a:schemeClr val="tx1"/>
                        </a:solidFill>
                        <a:effectLst/>
                        <a:latin typeface="+mn-lt"/>
                      </a:endParaRPr>
                    </a:p>
                    <a:p>
                      <a:pPr algn="ctr" fontAlgn="b"/>
                      <a:endParaRPr lang="en-CA" sz="1400" b="0" i="0" u="none" strike="noStrike" dirty="0" smtClean="0">
                        <a:solidFill>
                          <a:schemeClr val="tx1"/>
                        </a:solidFill>
                        <a:effectLst/>
                        <a:latin typeface="+mn-lt"/>
                      </a:endParaRPr>
                    </a:p>
                    <a:p>
                      <a:pPr algn="ctr" fontAlgn="b"/>
                      <a:r>
                        <a:rPr lang="en-CA" sz="1400" b="0" i="0" u="none" strike="noStrike" dirty="0" smtClean="0">
                          <a:solidFill>
                            <a:schemeClr val="tx1"/>
                          </a:solidFill>
                          <a:effectLst/>
                          <a:latin typeface="+mn-lt"/>
                        </a:rPr>
                        <a:t>Distance to BES (KM)</a:t>
                      </a:r>
                    </a:p>
                    <a:p>
                      <a:pPr algn="ctr" fontAlgn="b"/>
                      <a:endParaRPr lang="en-CA" sz="1400" b="0" i="0" u="none" strike="noStrike" dirty="0" smtClean="0">
                        <a:solidFill>
                          <a:schemeClr val="tx1"/>
                        </a:solidFill>
                        <a:effectLst/>
                        <a:latin typeface="+mn-lt"/>
                      </a:endParaRPr>
                    </a:p>
                  </a:txBody>
                  <a:tcPr marL="9525" marR="9525" marT="9525" marB="0" anchor="b"/>
                </a:tc>
                <a:tc>
                  <a:txBody>
                    <a:bodyPr/>
                    <a:lstStyle/>
                    <a:p>
                      <a:pPr algn="ctr" fontAlgn="b"/>
                      <a:r>
                        <a:rPr lang="en-CA" sz="1400" b="0" i="0" u="none" strike="noStrike" dirty="0" smtClean="0">
                          <a:solidFill>
                            <a:schemeClr val="tx1"/>
                          </a:solidFill>
                          <a:effectLst/>
                          <a:latin typeface="+mn-lt"/>
                        </a:rPr>
                        <a:t>Distance to FMS(KM)</a:t>
                      </a:r>
                    </a:p>
                    <a:p>
                      <a:pPr algn="ctr" fontAlgn="b"/>
                      <a:endParaRPr lang="en-CA" sz="1400" b="0" i="0" u="none" strike="noStrike" dirty="0" smtClean="0">
                        <a:solidFill>
                          <a:schemeClr val="tx1"/>
                        </a:solidFill>
                        <a:effectLst/>
                        <a:latin typeface="+mn-lt"/>
                      </a:endParaRPr>
                    </a:p>
                  </a:txBody>
                  <a:tcPr marL="9525" marR="9525" marT="9525" marB="0" anchor="b"/>
                </a:tc>
              </a:tr>
              <a:tr h="1009251">
                <a:tc>
                  <a:txBody>
                    <a:bodyPr/>
                    <a:lstStyle/>
                    <a:p>
                      <a:endParaRPr lang="en-US" dirty="0" smtClean="0">
                        <a:solidFill>
                          <a:schemeClr val="tx2">
                            <a:lumMod val="75000"/>
                            <a:lumOff val="25000"/>
                          </a:schemeClr>
                        </a:solidFill>
                        <a:latin typeface="Arial Rounded MT Bold" panose="020F0704030504030204" pitchFamily="34" charset="0"/>
                      </a:endParaRPr>
                    </a:p>
                    <a:p>
                      <a:endParaRPr lang="en-US" dirty="0" smtClean="0">
                        <a:solidFill>
                          <a:schemeClr val="tx2">
                            <a:lumMod val="75000"/>
                            <a:lumOff val="25000"/>
                          </a:schemeClr>
                        </a:solidFill>
                        <a:latin typeface="Arial Rounded MT Bold" panose="020F0704030504030204" pitchFamily="34" charset="0"/>
                      </a:endParaRPr>
                    </a:p>
                    <a:p>
                      <a:r>
                        <a:rPr lang="en-US" dirty="0" smtClean="0">
                          <a:solidFill>
                            <a:schemeClr val="tx2">
                              <a:lumMod val="75000"/>
                              <a:lumOff val="25000"/>
                            </a:schemeClr>
                          </a:solidFill>
                          <a:latin typeface="Arial Rounded MT Bold" panose="020F0704030504030204" pitchFamily="34" charset="0"/>
                        </a:rPr>
                        <a:t>Average Distance</a:t>
                      </a:r>
                      <a:endParaRPr lang="en-US" dirty="0">
                        <a:solidFill>
                          <a:schemeClr val="tx2">
                            <a:lumMod val="75000"/>
                            <a:lumOff val="25000"/>
                          </a:schemeClr>
                        </a:solidFill>
                        <a:latin typeface="Arial Rounded MT Bold" panose="020F0704030504030204" pitchFamily="34" charset="0"/>
                      </a:endParaRPr>
                    </a:p>
                  </a:txBody>
                  <a:tcPr/>
                </a:tc>
                <a:tc>
                  <a:txBody>
                    <a:bodyPr/>
                    <a:lstStyle/>
                    <a:p>
                      <a:pPr algn="ctr"/>
                      <a:endParaRPr lang="en-US" dirty="0" smtClean="0">
                        <a:solidFill>
                          <a:schemeClr val="tx2">
                            <a:lumMod val="75000"/>
                            <a:lumOff val="25000"/>
                          </a:schemeClr>
                        </a:solidFill>
                        <a:latin typeface="Arial Rounded MT Bold" panose="020F0704030504030204" pitchFamily="34" charset="0"/>
                      </a:endParaRPr>
                    </a:p>
                    <a:p>
                      <a:pPr algn="ctr"/>
                      <a:endParaRPr lang="en-US" dirty="0" smtClean="0">
                        <a:solidFill>
                          <a:schemeClr val="tx2">
                            <a:lumMod val="75000"/>
                            <a:lumOff val="25000"/>
                          </a:schemeClr>
                        </a:solidFill>
                        <a:latin typeface="Arial Rounded MT Bold" panose="020F0704030504030204" pitchFamily="34" charset="0"/>
                      </a:endParaRPr>
                    </a:p>
                    <a:p>
                      <a:pPr algn="ctr"/>
                      <a:r>
                        <a:rPr lang="en-US" dirty="0" smtClean="0">
                          <a:solidFill>
                            <a:schemeClr val="tx2">
                              <a:lumMod val="75000"/>
                              <a:lumOff val="25000"/>
                            </a:schemeClr>
                          </a:solidFill>
                          <a:latin typeface="Arial Rounded MT Bold" panose="020F0704030504030204" pitchFamily="34" charset="0"/>
                        </a:rPr>
                        <a:t>7.5</a:t>
                      </a:r>
                      <a:endParaRPr lang="en-US" dirty="0">
                        <a:solidFill>
                          <a:schemeClr val="tx2">
                            <a:lumMod val="75000"/>
                            <a:lumOff val="25000"/>
                          </a:schemeClr>
                        </a:solidFill>
                        <a:latin typeface="Arial Rounded MT Bold" panose="020F0704030504030204" pitchFamily="34" charset="0"/>
                      </a:endParaRPr>
                    </a:p>
                  </a:txBody>
                  <a:tcPr/>
                </a:tc>
                <a:tc>
                  <a:txBody>
                    <a:bodyPr/>
                    <a:lstStyle/>
                    <a:p>
                      <a:pPr algn="ctr"/>
                      <a:endParaRPr lang="en-US" dirty="0" smtClean="0">
                        <a:solidFill>
                          <a:schemeClr val="tx2">
                            <a:lumMod val="75000"/>
                            <a:lumOff val="25000"/>
                          </a:schemeClr>
                        </a:solidFill>
                        <a:latin typeface="Arial Rounded MT Bold" panose="020F0704030504030204" pitchFamily="34" charset="0"/>
                      </a:endParaRPr>
                    </a:p>
                    <a:p>
                      <a:pPr algn="ctr"/>
                      <a:endParaRPr lang="en-US" dirty="0" smtClean="0">
                        <a:solidFill>
                          <a:schemeClr val="tx2">
                            <a:lumMod val="75000"/>
                            <a:lumOff val="25000"/>
                          </a:schemeClr>
                        </a:solidFill>
                        <a:latin typeface="Arial Rounded MT Bold" panose="020F0704030504030204" pitchFamily="34" charset="0"/>
                      </a:endParaRPr>
                    </a:p>
                    <a:p>
                      <a:pPr algn="ctr"/>
                      <a:r>
                        <a:rPr lang="en-US" dirty="0" smtClean="0">
                          <a:solidFill>
                            <a:schemeClr val="tx2">
                              <a:lumMod val="75000"/>
                              <a:lumOff val="25000"/>
                            </a:schemeClr>
                          </a:solidFill>
                          <a:latin typeface="Arial Rounded MT Bold" panose="020F0704030504030204" pitchFamily="34" charset="0"/>
                        </a:rPr>
                        <a:t>7.5</a:t>
                      </a:r>
                      <a:endParaRPr lang="en-US" dirty="0">
                        <a:solidFill>
                          <a:schemeClr val="tx2">
                            <a:lumMod val="75000"/>
                            <a:lumOff val="25000"/>
                          </a:schemeClr>
                        </a:solidFill>
                        <a:latin typeface="Arial Rounded MT Bold" panose="020F0704030504030204" pitchFamily="34" charset="0"/>
                      </a:endParaRPr>
                    </a:p>
                  </a:txBody>
                  <a:tcPr/>
                </a:tc>
                <a:tc>
                  <a:txBody>
                    <a:bodyPr/>
                    <a:lstStyle/>
                    <a:p>
                      <a:pPr algn="ctr"/>
                      <a:endParaRPr lang="en-US" dirty="0" smtClean="0">
                        <a:solidFill>
                          <a:schemeClr val="tx2">
                            <a:lumMod val="75000"/>
                            <a:lumOff val="25000"/>
                          </a:schemeClr>
                        </a:solidFill>
                        <a:latin typeface="Arial Rounded MT Bold" panose="020F0704030504030204" pitchFamily="34" charset="0"/>
                      </a:endParaRPr>
                    </a:p>
                    <a:p>
                      <a:pPr algn="ctr"/>
                      <a:endParaRPr lang="en-US" dirty="0" smtClean="0">
                        <a:solidFill>
                          <a:schemeClr val="tx2">
                            <a:lumMod val="75000"/>
                            <a:lumOff val="25000"/>
                          </a:schemeClr>
                        </a:solidFill>
                        <a:latin typeface="Arial Rounded MT Bold" panose="020F0704030504030204" pitchFamily="34" charset="0"/>
                      </a:endParaRPr>
                    </a:p>
                    <a:p>
                      <a:pPr algn="ctr"/>
                      <a:r>
                        <a:rPr lang="en-US" dirty="0" smtClean="0">
                          <a:solidFill>
                            <a:schemeClr val="tx2">
                              <a:lumMod val="75000"/>
                              <a:lumOff val="25000"/>
                            </a:schemeClr>
                          </a:solidFill>
                          <a:latin typeface="Arial Rounded MT Bold" panose="020F0704030504030204" pitchFamily="34" charset="0"/>
                        </a:rPr>
                        <a:t>15.8</a:t>
                      </a:r>
                      <a:endParaRPr lang="en-US" dirty="0">
                        <a:solidFill>
                          <a:schemeClr val="tx2">
                            <a:lumMod val="75000"/>
                            <a:lumOff val="25000"/>
                          </a:schemeClr>
                        </a:solidFill>
                        <a:latin typeface="Arial Rounded MT Bold" panose="020F0704030504030204" pitchFamily="34" charset="0"/>
                      </a:endParaRPr>
                    </a:p>
                  </a:txBody>
                  <a:tcPr/>
                </a:tc>
              </a:tr>
              <a:tr h="1009251">
                <a:tc>
                  <a:txBody>
                    <a:bodyPr/>
                    <a:lstStyle/>
                    <a:p>
                      <a:endParaRPr lang="en-US" dirty="0" smtClean="0">
                        <a:solidFill>
                          <a:schemeClr val="tx2">
                            <a:lumMod val="75000"/>
                            <a:lumOff val="25000"/>
                          </a:schemeClr>
                        </a:solidFill>
                        <a:latin typeface="Arial Rounded MT Bold" panose="020F0704030504030204" pitchFamily="34" charset="0"/>
                      </a:endParaRPr>
                    </a:p>
                    <a:p>
                      <a:r>
                        <a:rPr lang="en-US" dirty="0" smtClean="0">
                          <a:solidFill>
                            <a:schemeClr val="tx2">
                              <a:lumMod val="75000"/>
                              <a:lumOff val="25000"/>
                            </a:schemeClr>
                          </a:solidFill>
                          <a:latin typeface="Arial Rounded MT Bold" panose="020F0704030504030204" pitchFamily="34" charset="0"/>
                        </a:rPr>
                        <a:t>Maximum Distance</a:t>
                      </a:r>
                    </a:p>
                    <a:p>
                      <a:endParaRPr lang="en-US" dirty="0">
                        <a:solidFill>
                          <a:schemeClr val="tx2">
                            <a:lumMod val="75000"/>
                            <a:lumOff val="25000"/>
                          </a:schemeClr>
                        </a:solidFill>
                        <a:latin typeface="Arial Rounded MT Bold" panose="020F0704030504030204" pitchFamily="34" charset="0"/>
                      </a:endParaRPr>
                    </a:p>
                  </a:txBody>
                  <a:tcPr/>
                </a:tc>
                <a:tc>
                  <a:txBody>
                    <a:bodyPr/>
                    <a:lstStyle/>
                    <a:p>
                      <a:pPr algn="ctr"/>
                      <a:endParaRPr lang="en-US" dirty="0" smtClean="0">
                        <a:solidFill>
                          <a:schemeClr val="tx2">
                            <a:lumMod val="75000"/>
                            <a:lumOff val="25000"/>
                          </a:schemeClr>
                        </a:solidFill>
                        <a:latin typeface="Arial Rounded MT Bold" panose="020F0704030504030204" pitchFamily="34" charset="0"/>
                      </a:endParaRPr>
                    </a:p>
                    <a:p>
                      <a:pPr algn="ctr"/>
                      <a:r>
                        <a:rPr lang="en-US" dirty="0" smtClean="0">
                          <a:solidFill>
                            <a:schemeClr val="tx2">
                              <a:lumMod val="75000"/>
                              <a:lumOff val="25000"/>
                            </a:schemeClr>
                          </a:solidFill>
                          <a:latin typeface="Arial Rounded MT Bold" panose="020F0704030504030204" pitchFamily="34" charset="0"/>
                        </a:rPr>
                        <a:t>15.9</a:t>
                      </a:r>
                      <a:endParaRPr lang="en-US" dirty="0">
                        <a:solidFill>
                          <a:schemeClr val="tx2">
                            <a:lumMod val="75000"/>
                            <a:lumOff val="25000"/>
                          </a:schemeClr>
                        </a:solidFill>
                        <a:latin typeface="Arial Rounded MT Bold" panose="020F0704030504030204" pitchFamily="34" charset="0"/>
                      </a:endParaRPr>
                    </a:p>
                  </a:txBody>
                  <a:tcPr/>
                </a:tc>
                <a:tc>
                  <a:txBody>
                    <a:bodyPr/>
                    <a:lstStyle/>
                    <a:p>
                      <a:pPr algn="ctr"/>
                      <a:endParaRPr lang="en-US" dirty="0" smtClean="0">
                        <a:solidFill>
                          <a:schemeClr val="tx2">
                            <a:lumMod val="75000"/>
                            <a:lumOff val="25000"/>
                          </a:schemeClr>
                        </a:solidFill>
                        <a:latin typeface="Arial Rounded MT Bold" panose="020F0704030504030204" pitchFamily="34" charset="0"/>
                      </a:endParaRPr>
                    </a:p>
                    <a:p>
                      <a:pPr algn="ctr"/>
                      <a:r>
                        <a:rPr lang="en-US" dirty="0" smtClean="0">
                          <a:solidFill>
                            <a:schemeClr val="tx2">
                              <a:lumMod val="75000"/>
                              <a:lumOff val="25000"/>
                            </a:schemeClr>
                          </a:solidFill>
                          <a:latin typeface="Arial Rounded MT Bold" panose="020F0704030504030204" pitchFamily="34" charset="0"/>
                        </a:rPr>
                        <a:t>15.9</a:t>
                      </a:r>
                      <a:endParaRPr lang="en-US" dirty="0">
                        <a:solidFill>
                          <a:schemeClr val="tx2">
                            <a:lumMod val="75000"/>
                            <a:lumOff val="25000"/>
                          </a:schemeClr>
                        </a:solidFill>
                        <a:latin typeface="Arial Rounded MT Bold" panose="020F0704030504030204" pitchFamily="34" charset="0"/>
                      </a:endParaRPr>
                    </a:p>
                  </a:txBody>
                  <a:tcPr/>
                </a:tc>
                <a:tc>
                  <a:txBody>
                    <a:bodyPr/>
                    <a:lstStyle/>
                    <a:p>
                      <a:pPr algn="ctr"/>
                      <a:endParaRPr lang="en-US" dirty="0" smtClean="0">
                        <a:solidFill>
                          <a:schemeClr val="tx2">
                            <a:lumMod val="75000"/>
                            <a:lumOff val="25000"/>
                          </a:schemeClr>
                        </a:solidFill>
                        <a:latin typeface="Arial Rounded MT Bold" panose="020F0704030504030204" pitchFamily="34" charset="0"/>
                      </a:endParaRPr>
                    </a:p>
                    <a:p>
                      <a:pPr algn="ctr"/>
                      <a:r>
                        <a:rPr lang="en-US" dirty="0" smtClean="0">
                          <a:solidFill>
                            <a:schemeClr val="tx2">
                              <a:lumMod val="75000"/>
                              <a:lumOff val="25000"/>
                            </a:schemeClr>
                          </a:solidFill>
                          <a:latin typeface="Arial Rounded MT Bold" panose="020F0704030504030204" pitchFamily="34" charset="0"/>
                        </a:rPr>
                        <a:t>24.3</a:t>
                      </a:r>
                      <a:endParaRPr lang="en-US" dirty="0">
                        <a:solidFill>
                          <a:schemeClr val="tx2">
                            <a:lumMod val="75000"/>
                            <a:lumOff val="25000"/>
                          </a:schemeClr>
                        </a:solidFill>
                        <a:latin typeface="Arial Rounded MT Bold" panose="020F0704030504030204" pitchFamily="34" charset="0"/>
                      </a:endParaRPr>
                    </a:p>
                  </a:txBody>
                  <a:tcPr/>
                </a:tc>
              </a:tr>
              <a:tr h="1009251">
                <a:tc>
                  <a:txBody>
                    <a:bodyPr/>
                    <a:lstStyle/>
                    <a:p>
                      <a:endParaRPr lang="en-US" dirty="0" smtClean="0">
                        <a:solidFill>
                          <a:schemeClr val="tx2">
                            <a:lumMod val="75000"/>
                            <a:lumOff val="25000"/>
                          </a:schemeClr>
                        </a:solidFill>
                        <a:latin typeface="Arial Rounded MT Bold" panose="020F0704030504030204" pitchFamily="34" charset="0"/>
                      </a:endParaRPr>
                    </a:p>
                    <a:p>
                      <a:r>
                        <a:rPr lang="en-US" dirty="0" smtClean="0">
                          <a:solidFill>
                            <a:schemeClr val="tx2">
                              <a:lumMod val="75000"/>
                              <a:lumOff val="25000"/>
                            </a:schemeClr>
                          </a:solidFill>
                          <a:latin typeface="Arial Rounded MT Bold" panose="020F0704030504030204" pitchFamily="34" charset="0"/>
                        </a:rPr>
                        <a:t>Minimum Distance</a:t>
                      </a:r>
                    </a:p>
                    <a:p>
                      <a:endParaRPr lang="en-US" dirty="0">
                        <a:solidFill>
                          <a:schemeClr val="tx2">
                            <a:lumMod val="75000"/>
                            <a:lumOff val="25000"/>
                          </a:schemeClr>
                        </a:solidFill>
                        <a:latin typeface="Arial Rounded MT Bold" panose="020F0704030504030204" pitchFamily="34" charset="0"/>
                      </a:endParaRPr>
                    </a:p>
                  </a:txBody>
                  <a:tcPr/>
                </a:tc>
                <a:tc>
                  <a:txBody>
                    <a:bodyPr/>
                    <a:lstStyle/>
                    <a:p>
                      <a:pPr algn="ctr"/>
                      <a:endParaRPr lang="en-US" dirty="0" smtClean="0">
                        <a:solidFill>
                          <a:schemeClr val="tx2">
                            <a:lumMod val="75000"/>
                            <a:lumOff val="25000"/>
                          </a:schemeClr>
                        </a:solidFill>
                        <a:latin typeface="Arial Rounded MT Bold" panose="020F0704030504030204" pitchFamily="34" charset="0"/>
                      </a:endParaRPr>
                    </a:p>
                    <a:p>
                      <a:pPr algn="ctr"/>
                      <a:r>
                        <a:rPr lang="en-US" dirty="0" smtClean="0">
                          <a:solidFill>
                            <a:schemeClr val="tx2">
                              <a:lumMod val="75000"/>
                              <a:lumOff val="25000"/>
                            </a:schemeClr>
                          </a:solidFill>
                          <a:latin typeface="Arial Rounded MT Bold" panose="020F0704030504030204" pitchFamily="34" charset="0"/>
                        </a:rPr>
                        <a:t>0.5</a:t>
                      </a:r>
                      <a:endParaRPr lang="en-US" dirty="0">
                        <a:solidFill>
                          <a:schemeClr val="tx2">
                            <a:lumMod val="75000"/>
                            <a:lumOff val="25000"/>
                          </a:schemeClr>
                        </a:solidFill>
                        <a:latin typeface="Arial Rounded MT Bold" panose="020F0704030504030204" pitchFamily="34" charset="0"/>
                      </a:endParaRPr>
                    </a:p>
                  </a:txBody>
                  <a:tcPr/>
                </a:tc>
                <a:tc>
                  <a:txBody>
                    <a:bodyPr/>
                    <a:lstStyle/>
                    <a:p>
                      <a:pPr algn="ctr"/>
                      <a:endParaRPr lang="en-US" dirty="0" smtClean="0">
                        <a:solidFill>
                          <a:schemeClr val="tx2">
                            <a:lumMod val="75000"/>
                            <a:lumOff val="25000"/>
                          </a:schemeClr>
                        </a:solidFill>
                        <a:latin typeface="Arial Rounded MT Bold" panose="020F0704030504030204" pitchFamily="34" charset="0"/>
                      </a:endParaRPr>
                    </a:p>
                    <a:p>
                      <a:pPr algn="ctr"/>
                      <a:r>
                        <a:rPr lang="en-US" dirty="0" smtClean="0">
                          <a:solidFill>
                            <a:schemeClr val="tx2">
                              <a:lumMod val="75000"/>
                              <a:lumOff val="25000"/>
                            </a:schemeClr>
                          </a:solidFill>
                          <a:latin typeface="Arial Rounded MT Bold" panose="020F0704030504030204" pitchFamily="34" charset="0"/>
                        </a:rPr>
                        <a:t>0.5</a:t>
                      </a:r>
                      <a:endParaRPr lang="en-US" dirty="0">
                        <a:solidFill>
                          <a:schemeClr val="tx2">
                            <a:lumMod val="75000"/>
                            <a:lumOff val="25000"/>
                          </a:schemeClr>
                        </a:solidFill>
                        <a:latin typeface="Arial Rounded MT Bold" panose="020F0704030504030204" pitchFamily="34" charset="0"/>
                      </a:endParaRPr>
                    </a:p>
                  </a:txBody>
                  <a:tcPr/>
                </a:tc>
                <a:tc>
                  <a:txBody>
                    <a:bodyPr/>
                    <a:lstStyle/>
                    <a:p>
                      <a:pPr algn="ctr"/>
                      <a:endParaRPr lang="en-US" dirty="0" smtClean="0">
                        <a:solidFill>
                          <a:schemeClr val="tx2">
                            <a:lumMod val="75000"/>
                            <a:lumOff val="25000"/>
                          </a:schemeClr>
                        </a:solidFill>
                        <a:latin typeface="Arial Rounded MT Bold" panose="020F0704030504030204" pitchFamily="34" charset="0"/>
                      </a:endParaRPr>
                    </a:p>
                    <a:p>
                      <a:pPr algn="ctr"/>
                      <a:r>
                        <a:rPr lang="en-US" dirty="0" smtClean="0">
                          <a:solidFill>
                            <a:schemeClr val="tx2">
                              <a:lumMod val="75000"/>
                              <a:lumOff val="25000"/>
                            </a:schemeClr>
                          </a:solidFill>
                          <a:latin typeface="Arial Rounded MT Bold" panose="020F0704030504030204" pitchFamily="34" charset="0"/>
                        </a:rPr>
                        <a:t>7.6</a:t>
                      </a:r>
                      <a:endParaRPr lang="en-US" dirty="0">
                        <a:solidFill>
                          <a:schemeClr val="tx2">
                            <a:lumMod val="75000"/>
                            <a:lumOff val="25000"/>
                          </a:schemeClr>
                        </a:solidFill>
                        <a:latin typeface="Arial Rounded MT Bold" panose="020F0704030504030204" pitchFamily="34" charset="0"/>
                      </a:endParaRPr>
                    </a:p>
                  </a:txBody>
                  <a:tcPr/>
                </a:tc>
              </a:tr>
            </a:tbl>
          </a:graphicData>
        </a:graphic>
      </p:graphicFrame>
      <p:sp>
        <p:nvSpPr>
          <p:cNvPr id="5"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
        <p:nvSpPr>
          <p:cNvPr id="6" name="Slide Number Placeholder 8"/>
          <p:cNvSpPr>
            <a:spLocks noGrp="1"/>
          </p:cNvSpPr>
          <p:nvPr>
            <p:ph type="sldNum" sz="quarter" idx="12"/>
          </p:nvPr>
        </p:nvSpPr>
        <p:spPr>
          <a:xfrm>
            <a:off x="7897906" y="6275668"/>
            <a:ext cx="990600" cy="365125"/>
          </a:xfrm>
        </p:spPr>
        <p:txBody>
          <a:bodyPr/>
          <a:lstStyle/>
          <a:p>
            <a:fld id="{7F5CE407-6216-4202-80E4-A30DC2F709B2}" type="slidenum">
              <a:rPr lang="en-US" smtClean="0"/>
              <a:pPr/>
              <a:t>59</a:t>
            </a:fld>
            <a:endParaRPr lang="en-US" dirty="0"/>
          </a:p>
        </p:txBody>
      </p:sp>
    </p:spTree>
    <p:extLst>
      <p:ext uri="{BB962C8B-B14F-4D97-AF65-F5344CB8AC3E}">
        <p14:creationId xmlns:p14="http://schemas.microsoft.com/office/powerpoint/2010/main" val="2444789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Enrolment by Grade Level</a:t>
            </a:r>
            <a:endParaRPr lang="en-US" b="1" dirty="0"/>
          </a:p>
        </p:txBody>
      </p:sp>
      <p:graphicFrame>
        <p:nvGraphicFramePr>
          <p:cNvPr id="3" name="Chart 2"/>
          <p:cNvGraphicFramePr>
            <a:graphicFrameLocks/>
          </p:cNvGraphicFramePr>
          <p:nvPr>
            <p:extLst>
              <p:ext uri="{D42A27DB-BD31-4B8C-83A1-F6EECF244321}">
                <p14:modId xmlns:p14="http://schemas.microsoft.com/office/powerpoint/2010/main" val="3270539244"/>
              </p:ext>
            </p:extLst>
          </p:nvPr>
        </p:nvGraphicFramePr>
        <p:xfrm>
          <a:off x="609600" y="1447800"/>
          <a:ext cx="8000999" cy="5029200"/>
        </p:xfrm>
        <a:graphic>
          <a:graphicData uri="http://schemas.openxmlformats.org/drawingml/2006/chart">
            <c:chart xmlns:c="http://schemas.openxmlformats.org/drawingml/2006/chart" xmlns:r="http://schemas.openxmlformats.org/officeDocument/2006/relationships" r:id="rId2"/>
          </a:graphicData>
        </a:graphic>
      </p:graphicFrame>
      <p:sp>
        <p:nvSpPr>
          <p:cNvPr id="4" name="Footer Placeholder 10"/>
          <p:cNvSpPr>
            <a:spLocks noGrp="1"/>
          </p:cNvSpPr>
          <p:nvPr>
            <p:ph type="ftr" sz="quarter" idx="11"/>
          </p:nvPr>
        </p:nvSpPr>
        <p:spPr>
          <a:xfrm>
            <a:off x="264458" y="6381993"/>
            <a:ext cx="4840941" cy="365125"/>
          </a:xfrm>
        </p:spPr>
        <p:txBody>
          <a:bodyPr/>
          <a:lstStyle/>
          <a:p>
            <a:r>
              <a:rPr lang="en-US" dirty="0" smtClean="0"/>
              <a:t>February 12</a:t>
            </a:r>
            <a:r>
              <a:rPr lang="en-US" baseline="30000" dirty="0" smtClean="0"/>
              <a:t>th</a:t>
            </a:r>
            <a:r>
              <a:rPr lang="en-US" dirty="0" smtClean="0"/>
              <a:t> , 2015</a:t>
            </a:r>
            <a:endParaRPr lang="en-US" dirty="0"/>
          </a:p>
        </p:txBody>
      </p:sp>
      <p:sp>
        <p:nvSpPr>
          <p:cNvPr id="5" name="Slide Number Placeholder 8"/>
          <p:cNvSpPr>
            <a:spLocks noGrp="1"/>
          </p:cNvSpPr>
          <p:nvPr>
            <p:ph type="sldNum" sz="quarter" idx="12"/>
          </p:nvPr>
        </p:nvSpPr>
        <p:spPr>
          <a:xfrm>
            <a:off x="7897906" y="6426982"/>
            <a:ext cx="990600" cy="365125"/>
          </a:xfrm>
        </p:spPr>
        <p:txBody>
          <a:bodyPr/>
          <a:lstStyle/>
          <a:p>
            <a:fld id="{7F5CE407-6216-4202-80E4-A30DC2F709B2}" type="slidenum">
              <a:rPr lang="en-US" smtClean="0"/>
              <a:pPr/>
              <a:t>6</a:t>
            </a:fld>
            <a:endParaRPr lang="en-US" dirty="0"/>
          </a:p>
        </p:txBody>
      </p:sp>
    </p:spTree>
    <p:extLst>
      <p:ext uri="{BB962C8B-B14F-4D97-AF65-F5344CB8AC3E}">
        <p14:creationId xmlns:p14="http://schemas.microsoft.com/office/powerpoint/2010/main" val="3323285954"/>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98264"/>
          </a:xfrm>
        </p:spPr>
        <p:txBody>
          <a:bodyPr/>
          <a:lstStyle/>
          <a:p>
            <a:r>
              <a:rPr lang="en-US" b="1" dirty="0" smtClean="0">
                <a:solidFill>
                  <a:schemeClr val="tx2">
                    <a:lumMod val="75000"/>
                    <a:lumOff val="25000"/>
                  </a:schemeClr>
                </a:solidFill>
                <a:latin typeface="Arial Rounded MT Bold" pitchFamily="34" charset="0"/>
              </a:rPr>
              <a:t>Bus Transportation Study</a:t>
            </a:r>
            <a:endParaRPr lang="en-CA" b="1" dirty="0">
              <a:solidFill>
                <a:schemeClr val="tx2">
                  <a:lumMod val="75000"/>
                  <a:lumOff val="25000"/>
                </a:schemeClr>
              </a:solidFill>
              <a:latin typeface="Arial Rounded MT Bold" pitchFamily="34" charset="0"/>
            </a:endParaRPr>
          </a:p>
        </p:txBody>
      </p:sp>
      <p:pic>
        <p:nvPicPr>
          <p:cNvPr id="4" name="Content Placeholder 3"/>
          <p:cNvPicPr>
            <a:picLocks noGrp="1"/>
          </p:cNvPicPr>
          <p:nvPr>
            <p:ph idx="1"/>
          </p:nvPr>
        </p:nvPicPr>
        <p:blipFill>
          <a:blip r:embed="rId2"/>
          <a:stretch>
            <a:fillRect/>
          </a:stretch>
        </p:blipFill>
        <p:spPr>
          <a:xfrm>
            <a:off x="274320" y="1005840"/>
            <a:ext cx="8595359" cy="5364480"/>
          </a:xfrm>
          <a:prstGeom prst="rect">
            <a:avLst/>
          </a:prstGeom>
        </p:spPr>
      </p:pic>
      <p:sp>
        <p:nvSpPr>
          <p:cNvPr id="10" name="Slide Number Placeholder 9"/>
          <p:cNvSpPr>
            <a:spLocks noGrp="1"/>
          </p:cNvSpPr>
          <p:nvPr>
            <p:ph type="sldNum" sz="quarter" idx="12"/>
          </p:nvPr>
        </p:nvSpPr>
        <p:spPr/>
        <p:txBody>
          <a:bodyPr/>
          <a:lstStyle/>
          <a:p>
            <a:fld id="{7F5CE407-6216-4202-80E4-A30DC2F709B2}" type="slidenum">
              <a:rPr lang="en-US" smtClean="0"/>
              <a:pPr/>
              <a:t>60</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358007975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Finances</a:t>
            </a:r>
            <a:endParaRPr lang="en-CA" b="1" dirty="0">
              <a:solidFill>
                <a:schemeClr val="tx2">
                  <a:lumMod val="75000"/>
                  <a:lumOff val="25000"/>
                </a:schemeClr>
              </a:solidFill>
              <a:latin typeface="Arial Rounded MT Bold" pitchFamily="34" charset="0"/>
            </a:endParaRPr>
          </a:p>
        </p:txBody>
      </p:sp>
      <p:pic>
        <p:nvPicPr>
          <p:cNvPr id="6" name="Picture 5"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325880"/>
            <a:ext cx="6498158" cy="1539239"/>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96530806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Salaries</a:t>
            </a:r>
            <a:endParaRPr lang="en-CA" b="1" dirty="0">
              <a:solidFill>
                <a:schemeClr val="tx2">
                  <a:lumMod val="75000"/>
                  <a:lumOff val="25000"/>
                </a:schemeClr>
              </a:solidFill>
              <a:latin typeface="Arial Rounded MT Bold" pitchFamily="34" charset="0"/>
            </a:endParaRPr>
          </a:p>
        </p:txBody>
      </p:sp>
      <p:sp>
        <p:nvSpPr>
          <p:cNvPr id="4" name="Slide Number Placeholder 3"/>
          <p:cNvSpPr>
            <a:spLocks noGrp="1"/>
          </p:cNvSpPr>
          <p:nvPr>
            <p:ph type="sldNum" sz="quarter" idx="12"/>
          </p:nvPr>
        </p:nvSpPr>
        <p:spPr>
          <a:xfrm>
            <a:off x="7897908" y="6396991"/>
            <a:ext cx="990600" cy="365125"/>
          </a:xfrm>
        </p:spPr>
        <p:txBody>
          <a:bodyPr/>
          <a:lstStyle/>
          <a:p>
            <a:fld id="{7F5CE407-6216-4202-80E4-A30DC2F709B2}" type="slidenum">
              <a:rPr lang="en-US" smtClean="0"/>
              <a:pPr/>
              <a:t>62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408900846"/>
              </p:ext>
            </p:extLst>
          </p:nvPr>
        </p:nvGraphicFramePr>
        <p:xfrm>
          <a:off x="264456" y="1361440"/>
          <a:ext cx="8624052" cy="1457960"/>
        </p:xfrm>
        <a:graphic>
          <a:graphicData uri="http://schemas.openxmlformats.org/drawingml/2006/table">
            <a:tbl>
              <a:tblPr firstRow="1" bandRow="1">
                <a:tableStyleId>{5C22544A-7EE6-4342-B048-85BDC9FD1C3A}</a:tableStyleId>
              </a:tblPr>
              <a:tblGrid>
                <a:gridCol w="2295864"/>
                <a:gridCol w="2016162"/>
                <a:gridCol w="2156013"/>
                <a:gridCol w="2156013"/>
              </a:tblGrid>
              <a:tr h="585470">
                <a:tc>
                  <a:txBody>
                    <a:bodyPr/>
                    <a:lstStyle/>
                    <a:p>
                      <a:endParaRPr lang="en-CA" dirty="0"/>
                    </a:p>
                  </a:txBody>
                  <a:tcPr/>
                </a:tc>
                <a:tc gridSpan="3">
                  <a:txBody>
                    <a:bodyPr/>
                    <a:lstStyle/>
                    <a:p>
                      <a:pPr algn="ctr"/>
                      <a:r>
                        <a:rPr lang="en-US" dirty="0" smtClean="0">
                          <a:latin typeface="Arial Rounded MT Bold" pitchFamily="34" charset="0"/>
                        </a:rPr>
                        <a:t>Actual Costs</a:t>
                      </a:r>
                      <a:endParaRPr lang="en-CA" dirty="0">
                        <a:latin typeface="Arial Rounded MT Bold" pitchFamily="34" charset="0"/>
                      </a:endParaRPr>
                    </a:p>
                  </a:txBody>
                  <a:tcPr/>
                </a:tc>
                <a:tc hMerge="1">
                  <a:txBody>
                    <a:bodyPr/>
                    <a:lstStyle/>
                    <a:p>
                      <a:endParaRPr lang="en-CA" dirty="0"/>
                    </a:p>
                  </a:txBody>
                  <a:tcPr/>
                </a:tc>
                <a:tc hMerge="1">
                  <a:txBody>
                    <a:bodyPr/>
                    <a:lstStyle/>
                    <a:p>
                      <a:endParaRPr lang="en-CA" dirty="0"/>
                    </a:p>
                  </a:txBody>
                  <a:tcPr/>
                </a:tc>
              </a:tr>
              <a:tr h="585470">
                <a:tc>
                  <a:txBody>
                    <a:bodyPr/>
                    <a:lstStyle/>
                    <a:p>
                      <a:pPr algn="l" fontAlgn="b"/>
                      <a:r>
                        <a:rPr lang="en-US" sz="1800" b="1" i="0" u="none" strike="noStrike" dirty="0">
                          <a:solidFill>
                            <a:schemeClr val="tx2">
                              <a:lumMod val="75000"/>
                              <a:lumOff val="25000"/>
                            </a:schemeClr>
                          </a:solidFill>
                          <a:effectLst/>
                          <a:latin typeface="Arial Rounded MT Bold" pitchFamily="34" charset="0"/>
                        </a:rPr>
                        <a:t>Cost Centers</a:t>
                      </a:r>
                    </a:p>
                  </a:txBody>
                  <a:tcPr marL="12700" marR="12700" marT="12700" marB="0" anchor="b"/>
                </a:tc>
                <a:tc>
                  <a:txBody>
                    <a:bodyPr/>
                    <a:lstStyle/>
                    <a:p>
                      <a:pPr algn="ctr" fontAlgn="b"/>
                      <a:r>
                        <a:rPr lang="en-US" sz="1800" b="1" i="0" u="none" strike="noStrike" dirty="0" smtClean="0">
                          <a:solidFill>
                            <a:schemeClr val="tx2">
                              <a:lumMod val="75000"/>
                              <a:lumOff val="25000"/>
                            </a:schemeClr>
                          </a:solidFill>
                          <a:effectLst/>
                          <a:latin typeface="Arial Rounded MT Bold" pitchFamily="34" charset="0"/>
                        </a:rPr>
                        <a:t>Fiscal Year</a:t>
                      </a:r>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8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c>
                  <a:txBody>
                    <a:bodyPr/>
                    <a:lstStyle/>
                    <a:p>
                      <a:pPr algn="ctr" fontAlgn="b"/>
                      <a:r>
                        <a:rPr lang="en-US" sz="18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r>
              <a:tr h="251460">
                <a:tc>
                  <a:txBody>
                    <a:bodyPr/>
                    <a:lstStyle/>
                    <a:p>
                      <a:pPr algn="l" fontAlgn="b"/>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800" b="1" i="0" u="none" strike="noStrike" dirty="0" smtClean="0">
                          <a:solidFill>
                            <a:schemeClr val="tx2">
                              <a:lumMod val="75000"/>
                              <a:lumOff val="25000"/>
                            </a:schemeClr>
                          </a:solidFill>
                          <a:effectLst/>
                          <a:latin typeface="Arial Rounded MT Bold" pitchFamily="34" charset="0"/>
                        </a:rPr>
                        <a:t>2013-2014</a:t>
                      </a:r>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800" b="1" i="0" u="none" strike="noStrike" dirty="0" smtClean="0">
                          <a:solidFill>
                            <a:schemeClr val="tx2">
                              <a:lumMod val="75000"/>
                              <a:lumOff val="25000"/>
                            </a:schemeClr>
                          </a:solidFill>
                          <a:effectLst/>
                          <a:latin typeface="Arial Rounded MT Bold" pitchFamily="34" charset="0"/>
                        </a:rPr>
                        <a:t>2012-2013</a:t>
                      </a:r>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800" b="1" i="0" u="none" strike="noStrike" dirty="0" smtClean="0">
                          <a:solidFill>
                            <a:schemeClr val="tx2">
                              <a:lumMod val="75000"/>
                              <a:lumOff val="25000"/>
                            </a:schemeClr>
                          </a:solidFill>
                          <a:effectLst/>
                          <a:latin typeface="Arial Rounded MT Bold" pitchFamily="34" charset="0"/>
                        </a:rPr>
                        <a:t>2011-2012</a:t>
                      </a:r>
                      <a:endParaRPr lang="en-US" sz="1800" b="1" i="0" u="none" strike="noStrike" dirty="0">
                        <a:solidFill>
                          <a:schemeClr val="tx2">
                            <a:lumMod val="75000"/>
                            <a:lumOff val="25000"/>
                          </a:schemeClr>
                        </a:solidFill>
                        <a:effectLst/>
                        <a:latin typeface="Arial Rounded MT Bold" pitchFamily="34" charset="0"/>
                      </a:endParaRPr>
                    </a:p>
                  </a:txBody>
                  <a:tcPr marL="12700" marR="12700" marT="12700"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4168734709"/>
              </p:ext>
            </p:extLst>
          </p:nvPr>
        </p:nvGraphicFramePr>
        <p:xfrm>
          <a:off x="228600" y="3368040"/>
          <a:ext cx="8659907" cy="3028952"/>
        </p:xfrm>
        <a:graphic>
          <a:graphicData uri="http://schemas.openxmlformats.org/drawingml/2006/table">
            <a:tbl>
              <a:tblPr firstRow="1" bandRow="1">
                <a:tableStyleId>{5C22544A-7EE6-4342-B048-85BDC9FD1C3A}</a:tableStyleId>
              </a:tblPr>
              <a:tblGrid>
                <a:gridCol w="2308568"/>
                <a:gridCol w="1874445"/>
                <a:gridCol w="2194964"/>
                <a:gridCol w="2281930"/>
              </a:tblGrid>
              <a:tr h="442223">
                <a:tc>
                  <a:txBody>
                    <a:bodyPr/>
                    <a:lstStyle/>
                    <a:p>
                      <a:pPr algn="l" fontAlgn="b"/>
                      <a:r>
                        <a:rPr lang="en-US" sz="1800" b="1" i="0" u="none" strike="noStrike" dirty="0">
                          <a:solidFill>
                            <a:schemeClr val="bg1"/>
                          </a:solidFill>
                          <a:effectLst/>
                          <a:latin typeface="Arial Rounded MT Bold" pitchFamily="34" charset="0"/>
                        </a:rPr>
                        <a:t>Salaries</a:t>
                      </a:r>
                    </a:p>
                  </a:txBody>
                  <a:tcPr marL="12700" marR="12700" marT="12700" marB="0" anchor="b"/>
                </a:tc>
                <a:tc>
                  <a:txBody>
                    <a:bodyPr/>
                    <a:lstStyle/>
                    <a:p>
                      <a:pPr algn="l" fontAlgn="b"/>
                      <a:endParaRPr lang="en-US" sz="1800" b="0" i="0" u="none" strike="noStrike" dirty="0">
                        <a:solidFill>
                          <a:srgbClr val="000000"/>
                        </a:solidFill>
                        <a:effectLst/>
                        <a:latin typeface="Arial Rounded MT Bold" pitchFamily="34" charset="0"/>
                      </a:endParaRPr>
                    </a:p>
                  </a:txBody>
                  <a:tcPr marL="12700" marR="12700" marT="12700" marB="0" anchor="b"/>
                </a:tc>
                <a:tc>
                  <a:txBody>
                    <a:bodyPr/>
                    <a:lstStyle/>
                    <a:p>
                      <a:pPr algn="l" fontAlgn="b"/>
                      <a:endParaRPr lang="en-US" sz="1800" b="0" i="0" u="none" strike="noStrike" dirty="0">
                        <a:solidFill>
                          <a:srgbClr val="000000"/>
                        </a:solidFill>
                        <a:effectLst/>
                        <a:latin typeface="Arial Rounded MT Bold" pitchFamily="34" charset="0"/>
                      </a:endParaRPr>
                    </a:p>
                  </a:txBody>
                  <a:tcPr marL="12700" marR="12700" marT="12700" marB="0" anchor="b"/>
                </a:tc>
                <a:tc>
                  <a:txBody>
                    <a:bodyPr/>
                    <a:lstStyle/>
                    <a:p>
                      <a:pPr algn="l" fontAlgn="b"/>
                      <a:endParaRPr lang="en-US" sz="1800" b="0" i="0" u="none" strike="noStrike" dirty="0">
                        <a:solidFill>
                          <a:srgbClr val="000000"/>
                        </a:solidFill>
                        <a:effectLst/>
                        <a:latin typeface="Arial Rounded MT Bold" pitchFamily="34" charset="0"/>
                      </a:endParaRPr>
                    </a:p>
                  </a:txBody>
                  <a:tcPr marL="12700" marR="12700" marT="12700" marB="0" anchor="b"/>
                </a:tc>
              </a:tr>
              <a:tr h="453393">
                <a:tc>
                  <a:txBody>
                    <a:bodyPr/>
                    <a:lstStyle/>
                    <a:p>
                      <a:pPr algn="l" fontAlgn="b"/>
                      <a:r>
                        <a:rPr lang="en-US" sz="1600" b="1" i="0" u="none" strike="noStrike" dirty="0">
                          <a:solidFill>
                            <a:schemeClr val="tx2">
                              <a:lumMod val="75000"/>
                              <a:lumOff val="25000"/>
                            </a:schemeClr>
                          </a:solidFill>
                          <a:effectLst/>
                          <a:latin typeface="Arial Rounded MT Bold" pitchFamily="34" charset="0"/>
                        </a:rPr>
                        <a:t>Administration</a:t>
                      </a:r>
                    </a:p>
                  </a:txBody>
                  <a:tcPr marL="12700" marR="12700" marT="12700" marB="0" anchor="b"/>
                </a:tc>
                <a:tc>
                  <a:txBody>
                    <a:bodyPr/>
                    <a:lstStyle/>
                    <a:p>
                      <a:pPr algn="just" fontAlgn="b"/>
                      <a:r>
                        <a:rPr lang="en-CA" sz="1800" b="1" i="0" u="none" strike="noStrike" dirty="0">
                          <a:solidFill>
                            <a:schemeClr val="tx2">
                              <a:lumMod val="75000"/>
                              <a:lumOff val="25000"/>
                            </a:schemeClr>
                          </a:solidFill>
                          <a:effectLst/>
                          <a:latin typeface="Arial Rounded MT Bold" pitchFamily="34" charset="0"/>
                        </a:rPr>
                        <a:t>         12,309 </a:t>
                      </a:r>
                    </a:p>
                  </a:txBody>
                  <a:tcPr marL="9525" marR="9525" marT="9525" marB="0" anchor="ctr"/>
                </a:tc>
                <a:tc>
                  <a:txBody>
                    <a:bodyPr/>
                    <a:lstStyle/>
                    <a:p>
                      <a:pPr algn="just" fontAlgn="b"/>
                      <a:r>
                        <a:rPr lang="en-CA" sz="1800" b="1" i="0" u="none" strike="noStrike" dirty="0">
                          <a:solidFill>
                            <a:schemeClr val="tx2">
                              <a:lumMod val="75000"/>
                              <a:lumOff val="25000"/>
                            </a:schemeClr>
                          </a:solidFill>
                          <a:effectLst/>
                          <a:latin typeface="Arial Rounded MT Bold" pitchFamily="34" charset="0"/>
                        </a:rPr>
                        <a:t>        12,252 </a:t>
                      </a:r>
                    </a:p>
                  </a:txBody>
                  <a:tcPr marL="9525" marR="9525" marT="9525" marB="0" anchor="b"/>
                </a:tc>
                <a:tc>
                  <a:txBody>
                    <a:bodyPr/>
                    <a:lstStyle/>
                    <a:p>
                      <a:pPr algn="l" fontAlgn="b"/>
                      <a:r>
                        <a:rPr lang="en-CA" sz="1800" b="1" i="0" u="none" strike="noStrike">
                          <a:solidFill>
                            <a:schemeClr val="tx2">
                              <a:lumMod val="75000"/>
                              <a:lumOff val="25000"/>
                            </a:schemeClr>
                          </a:solidFill>
                          <a:effectLst/>
                          <a:latin typeface="Arial Rounded MT Bold" pitchFamily="34" charset="0"/>
                        </a:rPr>
                        <a:t>       12,254 </a:t>
                      </a:r>
                    </a:p>
                  </a:txBody>
                  <a:tcPr marL="9525" marR="9525" marT="9525" marB="0" anchor="b"/>
                </a:tc>
              </a:tr>
              <a:tr h="355556">
                <a:tc>
                  <a:txBody>
                    <a:bodyPr/>
                    <a:lstStyle/>
                    <a:p>
                      <a:pPr algn="l" fontAlgn="b"/>
                      <a:r>
                        <a:rPr lang="en-US" sz="1600" b="1" i="0" u="none" strike="noStrike" dirty="0">
                          <a:solidFill>
                            <a:schemeClr val="tx2">
                              <a:lumMod val="75000"/>
                              <a:lumOff val="25000"/>
                            </a:schemeClr>
                          </a:solidFill>
                          <a:effectLst/>
                          <a:latin typeface="Arial Rounded MT Bold" pitchFamily="34" charset="0"/>
                        </a:rPr>
                        <a:t>Teacher</a:t>
                      </a:r>
                    </a:p>
                  </a:txBody>
                  <a:tcPr marL="12700" marR="12700" marT="12700" marB="0" anchor="b"/>
                </a:tc>
                <a:tc>
                  <a:txBody>
                    <a:bodyPr/>
                    <a:lstStyle/>
                    <a:p>
                      <a:pPr algn="just" fontAlgn="b"/>
                      <a:r>
                        <a:rPr lang="en-CA" sz="1800" b="1" i="0" u="none" strike="noStrike" dirty="0" smtClean="0">
                          <a:solidFill>
                            <a:schemeClr val="tx2">
                              <a:lumMod val="75000"/>
                              <a:lumOff val="25000"/>
                            </a:schemeClr>
                          </a:solidFill>
                          <a:effectLst/>
                          <a:latin typeface="Arial Rounded MT Bold" pitchFamily="34" charset="0"/>
                        </a:rPr>
                        <a:t>        753,526</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ctr"/>
                </a:tc>
                <a:tc>
                  <a:txBody>
                    <a:bodyPr/>
                    <a:lstStyle/>
                    <a:p>
                      <a:pPr algn="just" fontAlgn="b"/>
                      <a:r>
                        <a:rPr lang="en-CA" sz="1800" b="1" i="0" u="none" strike="noStrike" dirty="0" smtClean="0">
                          <a:solidFill>
                            <a:schemeClr val="tx2">
                              <a:lumMod val="75000"/>
                              <a:lumOff val="25000"/>
                            </a:schemeClr>
                          </a:solidFill>
                          <a:effectLst/>
                          <a:latin typeface="Arial Rounded MT Bold" pitchFamily="34" charset="0"/>
                        </a:rPr>
                        <a:t>       700,822</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just" fontAlgn="b"/>
                      <a:r>
                        <a:rPr lang="en-CA" sz="1800" b="1" i="0" u="none" strike="noStrike" dirty="0" smtClean="0">
                          <a:solidFill>
                            <a:schemeClr val="tx2">
                              <a:lumMod val="75000"/>
                              <a:lumOff val="25000"/>
                            </a:schemeClr>
                          </a:solidFill>
                          <a:effectLst/>
                          <a:latin typeface="Arial Rounded MT Bold" pitchFamily="34" charset="0"/>
                        </a:rPr>
                        <a:t>      723,842</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tc>
              </a:tr>
              <a:tr h="355556">
                <a:tc>
                  <a:txBody>
                    <a:bodyPr/>
                    <a:lstStyle/>
                    <a:p>
                      <a:pPr algn="l" fontAlgn="b"/>
                      <a:r>
                        <a:rPr lang="en-US" sz="1600" b="1" i="0" u="none" strike="noStrike" dirty="0" smtClean="0">
                          <a:solidFill>
                            <a:schemeClr val="tx2">
                              <a:lumMod val="75000"/>
                              <a:lumOff val="25000"/>
                            </a:schemeClr>
                          </a:solidFill>
                          <a:effectLst/>
                          <a:latin typeface="Arial Rounded MT Bold" pitchFamily="34" charset="0"/>
                        </a:rPr>
                        <a:t>Admin. Assistant</a:t>
                      </a:r>
                      <a:endParaRPr lang="en-US" sz="16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just"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24,603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ctr"/>
                </a:tc>
                <a:tc>
                  <a:txBody>
                    <a:bodyPr/>
                    <a:lstStyle/>
                    <a:p>
                      <a:pPr algn="just"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25.036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24,038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tc>
              </a:tr>
              <a:tr h="355556">
                <a:tc>
                  <a:txBody>
                    <a:bodyPr/>
                    <a:lstStyle/>
                    <a:p>
                      <a:pPr algn="l" fontAlgn="b"/>
                      <a:r>
                        <a:rPr lang="en-US" sz="1600" b="1" i="0" u="none" strike="noStrike" dirty="0" smtClean="0">
                          <a:solidFill>
                            <a:schemeClr val="tx2">
                              <a:lumMod val="75000"/>
                              <a:lumOff val="25000"/>
                            </a:schemeClr>
                          </a:solidFill>
                          <a:effectLst/>
                          <a:latin typeface="Arial Rounded MT Bold" pitchFamily="34" charset="0"/>
                        </a:rPr>
                        <a:t>Educational Assistant</a:t>
                      </a:r>
                      <a:endParaRPr lang="en-US" sz="16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just"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64,482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ctr"/>
                </a:tc>
                <a:tc>
                  <a:txBody>
                    <a:bodyPr/>
                    <a:lstStyle/>
                    <a:p>
                      <a:pPr algn="just"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61,475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76,063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tc>
              </a:tr>
              <a:tr h="355556">
                <a:tc>
                  <a:txBody>
                    <a:bodyPr/>
                    <a:lstStyle/>
                    <a:p>
                      <a:pPr algn="l" fontAlgn="b"/>
                      <a:r>
                        <a:rPr lang="en-US" sz="1600" b="1" i="0" u="none" strike="noStrike" dirty="0" smtClean="0">
                          <a:solidFill>
                            <a:schemeClr val="tx2">
                              <a:lumMod val="75000"/>
                              <a:lumOff val="25000"/>
                            </a:schemeClr>
                          </a:solidFill>
                          <a:effectLst/>
                          <a:latin typeface="Arial Rounded MT Bold" pitchFamily="34" charset="0"/>
                        </a:rPr>
                        <a:t>Library</a:t>
                      </a:r>
                      <a:r>
                        <a:rPr lang="en-US" sz="1600" b="1" i="0" u="none" strike="noStrike" baseline="0" dirty="0" smtClean="0">
                          <a:solidFill>
                            <a:schemeClr val="tx2">
                              <a:lumMod val="75000"/>
                              <a:lumOff val="25000"/>
                            </a:schemeClr>
                          </a:solidFill>
                          <a:effectLst/>
                          <a:latin typeface="Arial Rounded MT Bold" pitchFamily="34" charset="0"/>
                        </a:rPr>
                        <a:t> Assist</a:t>
                      </a:r>
                      <a:endParaRPr lang="en-US" sz="16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just" fontAlgn="b"/>
                      <a:r>
                        <a:rPr lang="en-CA" sz="1800" b="1" i="0" u="none" strike="noStrike" dirty="0" smtClean="0">
                          <a:solidFill>
                            <a:schemeClr val="tx2">
                              <a:lumMod val="75000"/>
                              <a:lumOff val="25000"/>
                            </a:schemeClr>
                          </a:solidFill>
                          <a:effectLst/>
                          <a:latin typeface="Arial Rounded MT Bold" pitchFamily="34" charset="0"/>
                        </a:rPr>
                        <a:t>         4,479</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ctr"/>
                </a:tc>
                <a:tc>
                  <a:txBody>
                    <a:bodyPr/>
                    <a:lstStyle/>
                    <a:p>
                      <a:pPr algn="just" fontAlgn="b"/>
                      <a:r>
                        <a:rPr lang="en-CA" sz="1800" b="1" i="0" u="none" strike="noStrike" dirty="0" smtClean="0">
                          <a:solidFill>
                            <a:schemeClr val="tx2">
                              <a:lumMod val="75000"/>
                              <a:lumOff val="25000"/>
                            </a:schemeClr>
                          </a:solidFill>
                          <a:effectLst/>
                          <a:latin typeface="Arial Rounded MT Bold" pitchFamily="34" charset="0"/>
                        </a:rPr>
                        <a:t>           4,734</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800" b="1" i="0" u="none" strike="noStrike" dirty="0" smtClean="0">
                          <a:solidFill>
                            <a:schemeClr val="tx2">
                              <a:lumMod val="75000"/>
                              <a:lumOff val="25000"/>
                            </a:schemeClr>
                          </a:solidFill>
                          <a:effectLst/>
                          <a:latin typeface="Arial Rounded MT Bold" pitchFamily="34" charset="0"/>
                        </a:rPr>
                        <a:t>         2,950</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tc>
              </a:tr>
              <a:tr h="355556">
                <a:tc>
                  <a:txBody>
                    <a:bodyPr/>
                    <a:lstStyle/>
                    <a:p>
                      <a:pPr algn="l" fontAlgn="b"/>
                      <a:r>
                        <a:rPr lang="en-US" sz="1600" b="1" i="0" u="none" strike="noStrike" dirty="0" smtClean="0">
                          <a:solidFill>
                            <a:schemeClr val="tx2">
                              <a:lumMod val="75000"/>
                              <a:lumOff val="25000"/>
                            </a:schemeClr>
                          </a:solidFill>
                          <a:effectLst/>
                          <a:latin typeface="Arial Rounded MT Bold" pitchFamily="34" charset="0"/>
                        </a:rPr>
                        <a:t>Custodian</a:t>
                      </a:r>
                      <a:endParaRPr lang="en-US" sz="1600" b="1" i="0" u="none" strike="noStrike" dirty="0">
                        <a:solidFill>
                          <a:schemeClr val="tx2">
                            <a:lumMod val="75000"/>
                            <a:lumOff val="25000"/>
                          </a:schemeClr>
                        </a:solidFill>
                        <a:effectLst/>
                        <a:latin typeface="Arial Rounded MT Bold" pitchFamily="34" charset="0"/>
                      </a:endParaRPr>
                    </a:p>
                  </a:txBody>
                  <a:tcPr marL="12700" marR="12700" marT="12700" marB="0" anchor="b">
                    <a:lnB w="12700" cap="flat" cmpd="sng" algn="ctr">
                      <a:solidFill>
                        <a:schemeClr val="tx1"/>
                      </a:solidFill>
                      <a:prstDash val="solid"/>
                      <a:round/>
                      <a:headEnd type="none" w="med" len="med"/>
                      <a:tailEnd type="none" w="med" len="med"/>
                    </a:lnB>
                  </a:tcPr>
                </a:tc>
                <a:tc>
                  <a:txBody>
                    <a:bodyPr/>
                    <a:lstStyle/>
                    <a:p>
                      <a:pPr algn="just"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39,336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ctr">
                    <a:lnB w="12700" cap="flat" cmpd="sng" algn="ctr">
                      <a:solidFill>
                        <a:schemeClr val="tx1"/>
                      </a:solidFill>
                      <a:prstDash val="solid"/>
                      <a:round/>
                      <a:headEnd type="none" w="med" len="med"/>
                      <a:tailEnd type="none" w="med" len="med"/>
                    </a:lnB>
                  </a:tcPr>
                </a:tc>
                <a:tc>
                  <a:txBody>
                    <a:bodyPr/>
                    <a:lstStyle/>
                    <a:p>
                      <a:pPr algn="just"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37,959</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37,144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lnB w="12700" cap="flat" cmpd="sng" algn="ctr">
                      <a:solidFill>
                        <a:schemeClr val="tx1"/>
                      </a:solidFill>
                      <a:prstDash val="solid"/>
                      <a:round/>
                      <a:headEnd type="none" w="med" len="med"/>
                      <a:tailEnd type="none" w="med" len="med"/>
                    </a:lnB>
                  </a:tcPr>
                </a:tc>
              </a:tr>
              <a:tr h="355556">
                <a:tc>
                  <a:txBody>
                    <a:bodyPr/>
                    <a:lstStyle/>
                    <a:p>
                      <a:pPr algn="l" fontAlgn="b"/>
                      <a:r>
                        <a:rPr lang="en-US" sz="1600" b="1" i="0" u="none" strike="noStrike" dirty="0">
                          <a:solidFill>
                            <a:schemeClr val="tx2">
                              <a:lumMod val="75000"/>
                              <a:lumOff val="25000"/>
                            </a:schemeClr>
                          </a:solidFill>
                          <a:effectLst/>
                          <a:latin typeface="Arial Rounded MT Bold" pitchFamily="34" charset="0"/>
                        </a:rPr>
                        <a:t>Total</a:t>
                      </a:r>
                    </a:p>
                  </a:txBody>
                  <a:tcPr marL="12700" marR="12700" marT="12700"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899,136</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842,257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800" b="1" i="0" u="none" strike="noStrike" dirty="0">
                          <a:solidFill>
                            <a:schemeClr val="tx2">
                              <a:lumMod val="75000"/>
                              <a:lumOff val="25000"/>
                            </a:schemeClr>
                          </a:solidFill>
                          <a:effectLst/>
                          <a:latin typeface="Arial Rounded MT Bold" pitchFamily="34" charset="0"/>
                        </a:rPr>
                        <a:t>     </a:t>
                      </a:r>
                      <a:r>
                        <a:rPr lang="en-CA" sz="1800" b="1" i="0" u="none" strike="noStrike" dirty="0" smtClean="0">
                          <a:solidFill>
                            <a:schemeClr val="tx2">
                              <a:lumMod val="75000"/>
                              <a:lumOff val="25000"/>
                            </a:schemeClr>
                          </a:solidFill>
                          <a:effectLst/>
                          <a:latin typeface="Arial Rounded MT Bold" pitchFamily="34" charset="0"/>
                        </a:rPr>
                        <a:t>876,292 </a:t>
                      </a:r>
                      <a:endParaRPr lang="en-CA" sz="18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75196855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700144"/>
          </a:xfrm>
        </p:spPr>
        <p:txBody>
          <a:bodyPr/>
          <a:lstStyle/>
          <a:p>
            <a:r>
              <a:rPr lang="en-US" b="1" dirty="0" smtClean="0">
                <a:solidFill>
                  <a:schemeClr val="tx2">
                    <a:lumMod val="75000"/>
                    <a:lumOff val="25000"/>
                  </a:schemeClr>
                </a:solidFill>
                <a:latin typeface="Arial Rounded MT Bold" pitchFamily="34" charset="0"/>
              </a:rPr>
              <a:t>Assigned Budgets</a:t>
            </a:r>
            <a:endParaRPr lang="en-CA" b="1" dirty="0">
              <a:solidFill>
                <a:schemeClr val="tx2">
                  <a:lumMod val="75000"/>
                  <a:lumOff val="25000"/>
                </a:schemeClr>
              </a:solidFill>
              <a:latin typeface="Arial Rounded MT Bold" pitchFamily="34" charset="0"/>
            </a:endParaRPr>
          </a:p>
        </p:txBody>
      </p:sp>
      <p:sp>
        <p:nvSpPr>
          <p:cNvPr id="4" name="Slide Number Placeholder 3"/>
          <p:cNvSpPr>
            <a:spLocks noGrp="1"/>
          </p:cNvSpPr>
          <p:nvPr>
            <p:ph type="sldNum" sz="quarter" idx="12"/>
          </p:nvPr>
        </p:nvSpPr>
        <p:spPr/>
        <p:txBody>
          <a:bodyPr/>
          <a:lstStyle/>
          <a:p>
            <a:fld id="{7F5CE407-6216-4202-80E4-A30DC2F709B2}" type="slidenum">
              <a:rPr lang="en-US" smtClean="0"/>
              <a:pPr/>
              <a:t>63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35013324"/>
              </p:ext>
            </p:extLst>
          </p:nvPr>
        </p:nvGraphicFramePr>
        <p:xfrm>
          <a:off x="198120" y="2259443"/>
          <a:ext cx="8690388" cy="3912757"/>
        </p:xfrm>
        <a:graphic>
          <a:graphicData uri="http://schemas.openxmlformats.org/drawingml/2006/table">
            <a:tbl>
              <a:tblPr firstRow="1" bandRow="1">
                <a:tableStyleId>{5C22544A-7EE6-4342-B048-85BDC9FD1C3A}</a:tableStyleId>
              </a:tblPr>
              <a:tblGrid>
                <a:gridCol w="2222349"/>
                <a:gridCol w="2156013"/>
                <a:gridCol w="2156013"/>
                <a:gridCol w="2156013"/>
              </a:tblGrid>
              <a:tr h="0">
                <a:tc>
                  <a:txBody>
                    <a:bodyPr/>
                    <a:lstStyle/>
                    <a:p>
                      <a:pPr algn="l" fontAlgn="b"/>
                      <a:r>
                        <a:rPr lang="en-CA" sz="1400" b="1" i="0" u="none" strike="noStrike" dirty="0">
                          <a:solidFill>
                            <a:schemeClr val="bg1"/>
                          </a:solidFill>
                          <a:effectLst/>
                          <a:latin typeface="Arial Rounded MT Bold" pitchFamily="34" charset="0"/>
                        </a:rPr>
                        <a:t>Assigned Budgets</a:t>
                      </a:r>
                    </a:p>
                  </a:txBody>
                  <a:tcPr marL="9525" marR="9525" marT="9525" marB="0" anchor="b"/>
                </a:tc>
                <a:tc>
                  <a:txBody>
                    <a:bodyPr/>
                    <a:lstStyle/>
                    <a:p>
                      <a:pPr algn="l" fontAlgn="b"/>
                      <a:endParaRPr lang="en-CA" sz="1400" b="1" i="0" u="none" strike="noStrike">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endParaRPr lang="en-CA" sz="1400" b="1" i="0" u="none" strike="noStrike">
                        <a:solidFill>
                          <a:schemeClr val="tx2">
                            <a:lumMod val="75000"/>
                            <a:lumOff val="25000"/>
                          </a:schemeClr>
                        </a:solidFill>
                        <a:effectLst/>
                        <a:latin typeface="Arial Rounded MT Bold" pitchFamily="34" charset="0"/>
                      </a:endParaRPr>
                    </a:p>
                  </a:txBody>
                  <a:tcPr marL="9525" marR="9525" marT="9525" marB="0" anchor="b"/>
                </a:tc>
              </a:tr>
              <a:tr h="290072">
                <a:tc>
                  <a:txBody>
                    <a:bodyPr/>
                    <a:lstStyle/>
                    <a:p>
                      <a:pPr algn="l" fontAlgn="b"/>
                      <a:r>
                        <a:rPr lang="en-CA" sz="1400" b="1" i="0" u="none" strike="noStrike" dirty="0">
                          <a:solidFill>
                            <a:schemeClr val="tx2">
                              <a:lumMod val="75000"/>
                              <a:lumOff val="25000"/>
                            </a:schemeClr>
                          </a:solidFill>
                          <a:effectLst/>
                          <a:latin typeface="Arial Rounded MT Bold" pitchFamily="34" charset="0"/>
                        </a:rPr>
                        <a:t>Regular Instruction</a:t>
                      </a:r>
                    </a:p>
                  </a:txBody>
                  <a:tcPr marL="9525" marR="9525" marT="9525" marB="0" anchor="b"/>
                </a:tc>
                <a:tc>
                  <a:txBody>
                    <a:bodyPr/>
                    <a:lstStyle/>
                    <a:p>
                      <a:pPr algn="l" fontAlgn="b"/>
                      <a:r>
                        <a:rPr lang="en-CA" sz="1400" b="1" i="0" u="none" strike="noStrike" dirty="0" smtClean="0">
                          <a:solidFill>
                            <a:schemeClr val="tx2">
                              <a:lumMod val="75000"/>
                              <a:lumOff val="25000"/>
                            </a:schemeClr>
                          </a:solidFill>
                          <a:effectLst/>
                          <a:latin typeface="Arial Rounded MT Bold" pitchFamily="34" charset="0"/>
                        </a:rPr>
                        <a:t>           12,290</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12,450</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10,355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r>
              <a:tr h="276319">
                <a:tc>
                  <a:txBody>
                    <a:bodyPr/>
                    <a:lstStyle/>
                    <a:p>
                      <a:pPr algn="l" fontAlgn="b"/>
                      <a:r>
                        <a:rPr lang="en-CA" sz="1400" b="1" i="0" u="none" strike="noStrike">
                          <a:solidFill>
                            <a:schemeClr val="tx2">
                              <a:lumMod val="75000"/>
                              <a:lumOff val="25000"/>
                            </a:schemeClr>
                          </a:solidFill>
                          <a:effectLst/>
                          <a:latin typeface="Arial Rounded MT Bold" pitchFamily="34" charset="0"/>
                        </a:rPr>
                        <a:t>Admin.Support</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3,033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2,952</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2,934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r>
              <a:tr h="276319">
                <a:tc>
                  <a:txBody>
                    <a:bodyPr/>
                    <a:lstStyle/>
                    <a:p>
                      <a:pPr algn="l" fontAlgn="b"/>
                      <a:r>
                        <a:rPr lang="en-CA" sz="1400" b="1" i="0" u="none" strike="noStrike" dirty="0">
                          <a:solidFill>
                            <a:schemeClr val="tx2">
                              <a:lumMod val="75000"/>
                              <a:lumOff val="25000"/>
                            </a:schemeClr>
                          </a:solidFill>
                          <a:effectLst/>
                          <a:latin typeface="Arial Rounded MT Bold" pitchFamily="34" charset="0"/>
                        </a:rPr>
                        <a:t>Library</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884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r>
              <a:tr h="540835">
                <a:tc>
                  <a:txBody>
                    <a:bodyPr/>
                    <a:lstStyle/>
                    <a:p>
                      <a:pPr algn="l" fontAlgn="b"/>
                      <a:r>
                        <a:rPr lang="en-CA" sz="1400" b="1" i="0" u="none" strike="noStrike" dirty="0">
                          <a:solidFill>
                            <a:schemeClr val="tx2">
                              <a:lumMod val="75000"/>
                              <a:lumOff val="25000"/>
                            </a:schemeClr>
                          </a:solidFill>
                          <a:effectLst/>
                          <a:latin typeface="Arial Rounded MT Bold" pitchFamily="34" charset="0"/>
                        </a:rPr>
                        <a:t>Teachers Working Conditions</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2,146</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2,743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4,672</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r>
              <a:tr h="296857">
                <a:tc>
                  <a:txBody>
                    <a:bodyPr/>
                    <a:lstStyle/>
                    <a:p>
                      <a:pPr algn="l" fontAlgn="b"/>
                      <a:r>
                        <a:rPr lang="en-CA" sz="1400" b="1" i="0" u="none" strike="noStrike">
                          <a:solidFill>
                            <a:schemeClr val="tx2">
                              <a:lumMod val="75000"/>
                              <a:lumOff val="25000"/>
                            </a:schemeClr>
                          </a:solidFill>
                          <a:effectLst/>
                          <a:latin typeface="Arial Rounded MT Bold" pitchFamily="34" charset="0"/>
                        </a:rPr>
                        <a:t>Tutor Support</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1,200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r>
              <a:tr h="279073">
                <a:tc>
                  <a:txBody>
                    <a:bodyPr/>
                    <a:lstStyle/>
                    <a:p>
                      <a:pPr algn="l" fontAlgn="b"/>
                      <a:r>
                        <a:rPr lang="en-CA" sz="1400" b="1" i="0" u="none" strike="noStrike">
                          <a:solidFill>
                            <a:schemeClr val="tx2">
                              <a:lumMod val="75000"/>
                              <a:lumOff val="25000"/>
                            </a:schemeClr>
                          </a:solidFill>
                          <a:effectLst/>
                          <a:latin typeface="Arial Rounded MT Bold" pitchFamily="34" charset="0"/>
                        </a:rPr>
                        <a:t>Nutrition</a:t>
                      </a:r>
                    </a:p>
                  </a:txBody>
                  <a:tcPr marL="9525" marR="9525" marT="9525" marB="0" anchor="b"/>
                </a:tc>
                <a:tc>
                  <a:txBody>
                    <a:bodyPr/>
                    <a:lstStyle/>
                    <a:p>
                      <a:pPr algn="l" fontAlgn="b"/>
                      <a:r>
                        <a:rPr lang="en-CA" sz="1400" b="1" i="0" u="none" strike="noStrike" dirty="0" smtClean="0">
                          <a:solidFill>
                            <a:schemeClr val="tx2">
                              <a:lumMod val="75000"/>
                              <a:lumOff val="25000"/>
                            </a:schemeClr>
                          </a:solidFill>
                          <a:effectLst/>
                          <a:latin typeface="Arial Rounded MT Bold" pitchFamily="34" charset="0"/>
                        </a:rPr>
                        <a:t>           1,335</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   2,322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2,866</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r>
              <a:tr h="276319">
                <a:tc>
                  <a:txBody>
                    <a:bodyPr/>
                    <a:lstStyle/>
                    <a:p>
                      <a:pPr algn="l" fontAlgn="b"/>
                      <a:r>
                        <a:rPr lang="en-CA" sz="1400" b="1" i="0" u="none" strike="noStrike">
                          <a:solidFill>
                            <a:schemeClr val="tx2">
                              <a:lumMod val="75000"/>
                              <a:lumOff val="25000"/>
                            </a:schemeClr>
                          </a:solidFill>
                          <a:effectLst/>
                          <a:latin typeface="Arial Rounded MT Bold" pitchFamily="34" charset="0"/>
                        </a:rPr>
                        <a:t>Bilingual Learning Environ.</a:t>
                      </a:r>
                    </a:p>
                  </a:txBody>
                  <a:tcPr marL="9525" marR="9525" marT="9525" marB="0" anchor="b"/>
                </a:tc>
                <a:tc>
                  <a:txBody>
                    <a:bodyPr/>
                    <a:lstStyle/>
                    <a:p>
                      <a:pPr algn="l" fontAlgn="b"/>
                      <a:r>
                        <a:rPr lang="en-CA" sz="1400" b="1" i="0" u="none" strike="noStrike">
                          <a:solidFill>
                            <a:schemeClr val="tx2">
                              <a:lumMod val="75000"/>
                              <a:lumOff val="25000"/>
                            </a:schemeClr>
                          </a:solidFill>
                          <a:effectLst/>
                          <a:latin typeface="Arial Rounded MT Bold" pitchFamily="34" charset="0"/>
                        </a:rPr>
                        <a:t>                 -   </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300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r>
              <a:tr h="276319">
                <a:tc>
                  <a:txBody>
                    <a:bodyPr/>
                    <a:lstStyle/>
                    <a:p>
                      <a:pPr algn="l" fontAlgn="b"/>
                      <a:r>
                        <a:rPr lang="en-CA" sz="1400" b="1" i="0" u="none" strike="noStrike">
                          <a:solidFill>
                            <a:schemeClr val="tx2">
                              <a:lumMod val="75000"/>
                              <a:lumOff val="25000"/>
                            </a:schemeClr>
                          </a:solidFill>
                          <a:effectLst/>
                          <a:latin typeface="Arial Rounded MT Bold" pitchFamily="34" charset="0"/>
                        </a:rPr>
                        <a:t>Wellness Grant</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   543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   542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   </a:t>
                      </a:r>
                    </a:p>
                  </a:txBody>
                  <a:tcPr marL="9525" marR="9525" marT="9525" marB="0" anchor="b"/>
                </a:tc>
              </a:tr>
              <a:tr h="276319">
                <a:tc>
                  <a:txBody>
                    <a:bodyPr/>
                    <a:lstStyle/>
                    <a:p>
                      <a:pPr algn="l" fontAlgn="b"/>
                      <a:r>
                        <a:rPr lang="en-CA" sz="1400" b="1" i="0" u="none" strike="noStrike" dirty="0">
                          <a:solidFill>
                            <a:schemeClr val="tx2">
                              <a:lumMod val="75000"/>
                              <a:lumOff val="25000"/>
                            </a:schemeClr>
                          </a:solidFill>
                          <a:effectLst/>
                          <a:latin typeface="Arial Rounded MT Bold" pitchFamily="34" charset="0"/>
                        </a:rPr>
                        <a:t>Co/Extra Trips</a:t>
                      </a: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638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621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818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tc>
              </a:tr>
              <a:tr h="276319">
                <a:tc>
                  <a:txBody>
                    <a:bodyPr/>
                    <a:lstStyle/>
                    <a:p>
                      <a:pPr algn="l" fontAlgn="b"/>
                      <a:r>
                        <a:rPr lang="en-CA" sz="1400" b="1" i="0" u="none" strike="noStrike" dirty="0">
                          <a:solidFill>
                            <a:schemeClr val="tx2">
                              <a:lumMod val="75000"/>
                              <a:lumOff val="25000"/>
                            </a:schemeClr>
                          </a:solidFill>
                          <a:effectLst/>
                          <a:latin typeface="Arial Rounded MT Bold" pitchFamily="34" charset="0"/>
                        </a:rPr>
                        <a:t>PSSC</a:t>
                      </a: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426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466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393</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lnB w="12700" cap="flat" cmpd="sng" algn="ctr">
                      <a:solidFill>
                        <a:schemeClr val="tx1"/>
                      </a:solidFill>
                      <a:prstDash val="solid"/>
                      <a:round/>
                      <a:headEnd type="none" w="med" len="med"/>
                      <a:tailEnd type="none" w="med" len="med"/>
                    </a:lnB>
                  </a:tcPr>
                </a:tc>
              </a:tr>
              <a:tr h="465195">
                <a:tc>
                  <a:txBody>
                    <a:bodyPr/>
                    <a:lstStyle/>
                    <a:p>
                      <a:pPr algn="l" fontAlgn="b"/>
                      <a:r>
                        <a:rPr lang="en-CA" sz="1400" b="1" i="0" u="none" strike="noStrike" dirty="0">
                          <a:solidFill>
                            <a:schemeClr val="tx2">
                              <a:lumMod val="75000"/>
                              <a:lumOff val="25000"/>
                            </a:schemeClr>
                          </a:solidFill>
                          <a:effectLst/>
                          <a:latin typeface="Arial Rounded MT Bold" pitchFamily="34" charset="0"/>
                        </a:rPr>
                        <a:t>Total</a:t>
                      </a: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20,412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22,396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400" b="1" i="0" u="none" strike="noStrike" dirty="0">
                          <a:solidFill>
                            <a:schemeClr val="tx2">
                              <a:lumMod val="75000"/>
                              <a:lumOff val="25000"/>
                            </a:schemeClr>
                          </a:solidFill>
                          <a:effectLst/>
                          <a:latin typeface="Arial Rounded MT Bold" pitchFamily="34" charset="0"/>
                        </a:rPr>
                        <a:t>       </a:t>
                      </a:r>
                      <a:r>
                        <a:rPr lang="en-CA" sz="1400" b="1" i="0" u="none" strike="noStrike" dirty="0" smtClean="0">
                          <a:solidFill>
                            <a:schemeClr val="tx2">
                              <a:lumMod val="75000"/>
                              <a:lumOff val="25000"/>
                            </a:schemeClr>
                          </a:solidFill>
                          <a:effectLst/>
                          <a:latin typeface="Arial Rounded MT Bold" pitchFamily="34" charset="0"/>
                        </a:rPr>
                        <a:t>24,122 </a:t>
                      </a:r>
                      <a:endParaRPr lang="en-CA" sz="14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6173677"/>
              </p:ext>
            </p:extLst>
          </p:nvPr>
        </p:nvGraphicFramePr>
        <p:xfrm>
          <a:off x="264459" y="1005840"/>
          <a:ext cx="8624050" cy="960120"/>
        </p:xfrm>
        <a:graphic>
          <a:graphicData uri="http://schemas.openxmlformats.org/drawingml/2006/table">
            <a:tbl>
              <a:tblPr firstRow="1" bandRow="1">
                <a:tableStyleId>{5C22544A-7EE6-4342-B048-85BDC9FD1C3A}</a:tableStyleId>
              </a:tblPr>
              <a:tblGrid>
                <a:gridCol w="2295864"/>
                <a:gridCol w="2016162"/>
                <a:gridCol w="2156012"/>
                <a:gridCol w="2156012"/>
              </a:tblGrid>
              <a:tr h="326890">
                <a:tc>
                  <a:txBody>
                    <a:bodyPr/>
                    <a:lstStyle/>
                    <a:p>
                      <a:endParaRPr lang="en-CA" sz="1400" dirty="0"/>
                    </a:p>
                  </a:txBody>
                  <a:tcPr/>
                </a:tc>
                <a:tc gridSpan="3">
                  <a:txBody>
                    <a:bodyPr/>
                    <a:lstStyle/>
                    <a:p>
                      <a:pPr algn="ctr"/>
                      <a:r>
                        <a:rPr lang="en-US" sz="1400" dirty="0" smtClean="0">
                          <a:latin typeface="Arial Rounded MT Bold" pitchFamily="34" charset="0"/>
                        </a:rPr>
                        <a:t>Actual Costs</a:t>
                      </a:r>
                      <a:endParaRPr lang="en-CA" sz="1400" dirty="0">
                        <a:latin typeface="Arial Rounded MT Bold" pitchFamily="34" charset="0"/>
                      </a:endParaRPr>
                    </a:p>
                  </a:txBody>
                  <a:tcPr/>
                </a:tc>
                <a:tc hMerge="1">
                  <a:txBody>
                    <a:bodyPr/>
                    <a:lstStyle/>
                    <a:p>
                      <a:endParaRPr lang="en-CA" dirty="0"/>
                    </a:p>
                  </a:txBody>
                  <a:tcPr/>
                </a:tc>
                <a:tc hMerge="1">
                  <a:txBody>
                    <a:bodyPr/>
                    <a:lstStyle/>
                    <a:p>
                      <a:endParaRPr lang="en-CA" dirty="0"/>
                    </a:p>
                  </a:txBody>
                  <a:tcPr/>
                </a:tc>
              </a:tr>
              <a:tr h="242443">
                <a:tc>
                  <a:txBody>
                    <a:bodyPr/>
                    <a:lstStyle/>
                    <a:p>
                      <a:pPr algn="l" fontAlgn="b"/>
                      <a:r>
                        <a:rPr lang="en-US" sz="1400" b="1" i="0" u="none" strike="noStrike" dirty="0">
                          <a:solidFill>
                            <a:schemeClr val="tx2">
                              <a:lumMod val="75000"/>
                              <a:lumOff val="25000"/>
                            </a:schemeClr>
                          </a:solidFill>
                          <a:effectLst/>
                          <a:latin typeface="Arial Rounded MT Bold" pitchFamily="34" charset="0"/>
                        </a:rPr>
                        <a:t>Cost Centers</a:t>
                      </a: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Fiscal Year</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c>
                  <a:txBody>
                    <a:bodyPr/>
                    <a:lstStyle/>
                    <a:p>
                      <a:pPr algn="ctr" fontAlgn="b"/>
                      <a:r>
                        <a:rPr lang="en-US" sz="1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r>
              <a:tr h="390787">
                <a:tc>
                  <a:txBody>
                    <a:bodyPr/>
                    <a:lstStyle/>
                    <a:p>
                      <a:pPr algn="l" fontAlgn="b"/>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2013-2014</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2012-2013</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2011-2012</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r>
            </a:tbl>
          </a:graphicData>
        </a:graphic>
      </p:graphicFrame>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78561113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822064"/>
          </a:xfrm>
        </p:spPr>
        <p:txBody>
          <a:bodyPr/>
          <a:lstStyle/>
          <a:p>
            <a:r>
              <a:rPr lang="en-US" b="1" dirty="0" smtClean="0">
                <a:solidFill>
                  <a:schemeClr val="tx2">
                    <a:lumMod val="75000"/>
                    <a:lumOff val="25000"/>
                  </a:schemeClr>
                </a:solidFill>
                <a:latin typeface="Arial Rounded MT Bold" pitchFamily="34" charset="0"/>
              </a:rPr>
              <a:t>Facilities Costs</a:t>
            </a:r>
            <a:endParaRPr lang="en-CA" b="1" dirty="0">
              <a:solidFill>
                <a:schemeClr val="tx2">
                  <a:lumMod val="75000"/>
                  <a:lumOff val="25000"/>
                </a:schemeClr>
              </a:solidFill>
              <a:latin typeface="Arial Rounded MT Bold" pitchFamily="34" charset="0"/>
            </a:endParaRPr>
          </a:p>
        </p:txBody>
      </p:sp>
      <p:sp>
        <p:nvSpPr>
          <p:cNvPr id="4" name="Slide Number Placeholder 3"/>
          <p:cNvSpPr>
            <a:spLocks noGrp="1"/>
          </p:cNvSpPr>
          <p:nvPr>
            <p:ph type="sldNum" sz="quarter" idx="12"/>
          </p:nvPr>
        </p:nvSpPr>
        <p:spPr/>
        <p:txBody>
          <a:bodyPr/>
          <a:lstStyle/>
          <a:p>
            <a:fld id="{7F5CE407-6216-4202-80E4-A30DC2F709B2}" type="slidenum">
              <a:rPr lang="en-US" smtClean="0"/>
              <a:pPr/>
              <a:t>64</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50713517"/>
              </p:ext>
            </p:extLst>
          </p:nvPr>
        </p:nvGraphicFramePr>
        <p:xfrm>
          <a:off x="264458" y="1036320"/>
          <a:ext cx="8624047" cy="1143001"/>
        </p:xfrm>
        <a:graphic>
          <a:graphicData uri="http://schemas.openxmlformats.org/drawingml/2006/table">
            <a:tbl>
              <a:tblPr firstRow="1" bandRow="1">
                <a:tableStyleId>{5C22544A-7EE6-4342-B048-85BDC9FD1C3A}</a:tableStyleId>
              </a:tblPr>
              <a:tblGrid>
                <a:gridCol w="2295863"/>
                <a:gridCol w="2016162"/>
                <a:gridCol w="2156011"/>
                <a:gridCol w="2156011"/>
              </a:tblGrid>
              <a:tr h="389155">
                <a:tc>
                  <a:txBody>
                    <a:bodyPr/>
                    <a:lstStyle/>
                    <a:p>
                      <a:endParaRPr lang="en-CA" sz="1400" dirty="0"/>
                    </a:p>
                  </a:txBody>
                  <a:tcPr/>
                </a:tc>
                <a:tc gridSpan="3">
                  <a:txBody>
                    <a:bodyPr/>
                    <a:lstStyle/>
                    <a:p>
                      <a:pPr algn="ctr"/>
                      <a:r>
                        <a:rPr lang="en-US" sz="1400" dirty="0" smtClean="0">
                          <a:latin typeface="Arial Rounded MT Bold" pitchFamily="34" charset="0"/>
                        </a:rPr>
                        <a:t>Actual Costs</a:t>
                      </a:r>
                      <a:endParaRPr lang="en-CA" sz="1400" dirty="0">
                        <a:latin typeface="Arial Rounded MT Bold" pitchFamily="34" charset="0"/>
                      </a:endParaRPr>
                    </a:p>
                  </a:txBody>
                  <a:tcPr/>
                </a:tc>
                <a:tc hMerge="1">
                  <a:txBody>
                    <a:bodyPr/>
                    <a:lstStyle/>
                    <a:p>
                      <a:endParaRPr lang="en-CA" dirty="0"/>
                    </a:p>
                  </a:txBody>
                  <a:tcPr/>
                </a:tc>
                <a:tc hMerge="1">
                  <a:txBody>
                    <a:bodyPr/>
                    <a:lstStyle/>
                    <a:p>
                      <a:endParaRPr lang="en-CA" dirty="0"/>
                    </a:p>
                  </a:txBody>
                  <a:tcPr/>
                </a:tc>
              </a:tr>
              <a:tr h="288623">
                <a:tc>
                  <a:txBody>
                    <a:bodyPr/>
                    <a:lstStyle/>
                    <a:p>
                      <a:pPr algn="l" fontAlgn="b"/>
                      <a:r>
                        <a:rPr lang="en-US" sz="1400" b="1" i="0" u="none" strike="noStrike" dirty="0">
                          <a:solidFill>
                            <a:schemeClr val="tx2">
                              <a:lumMod val="75000"/>
                              <a:lumOff val="25000"/>
                            </a:schemeClr>
                          </a:solidFill>
                          <a:effectLst/>
                          <a:latin typeface="Arial Rounded MT Bold" pitchFamily="34" charset="0"/>
                        </a:rPr>
                        <a:t>Cost Centers</a:t>
                      </a: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Fiscal Year</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c>
                  <a:txBody>
                    <a:bodyPr/>
                    <a:lstStyle/>
                    <a:p>
                      <a:pPr algn="ctr" fontAlgn="b"/>
                      <a:r>
                        <a:rPr lang="en-US" sz="1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r>
              <a:tr h="465223">
                <a:tc>
                  <a:txBody>
                    <a:bodyPr/>
                    <a:lstStyle/>
                    <a:p>
                      <a:pPr algn="l" fontAlgn="b"/>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2013-2014</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2012-2013</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1400" b="1" i="0" u="none" strike="noStrike" dirty="0" smtClean="0">
                          <a:solidFill>
                            <a:schemeClr val="tx2">
                              <a:lumMod val="75000"/>
                              <a:lumOff val="25000"/>
                            </a:schemeClr>
                          </a:solidFill>
                          <a:effectLst/>
                          <a:latin typeface="Arial Rounded MT Bold" pitchFamily="34" charset="0"/>
                        </a:rPr>
                        <a:t>2011-2012</a:t>
                      </a:r>
                      <a:endParaRPr lang="en-US" sz="1400" b="1" i="0" u="none" strike="noStrike" dirty="0">
                        <a:solidFill>
                          <a:schemeClr val="tx2">
                            <a:lumMod val="75000"/>
                            <a:lumOff val="25000"/>
                          </a:schemeClr>
                        </a:solidFill>
                        <a:effectLst/>
                        <a:latin typeface="Arial Rounded MT Bold" pitchFamily="34" charset="0"/>
                      </a:endParaRPr>
                    </a:p>
                  </a:txBody>
                  <a:tcPr marL="12700" marR="12700" marT="12700" marB="0" anchor="b"/>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425225049"/>
              </p:ext>
            </p:extLst>
          </p:nvPr>
        </p:nvGraphicFramePr>
        <p:xfrm>
          <a:off x="264456" y="2499360"/>
          <a:ext cx="8624048" cy="3535680"/>
        </p:xfrm>
        <a:graphic>
          <a:graphicData uri="http://schemas.openxmlformats.org/drawingml/2006/table">
            <a:tbl>
              <a:tblPr firstRow="1" bandRow="1">
                <a:tableStyleId>{5C22544A-7EE6-4342-B048-85BDC9FD1C3A}</a:tableStyleId>
              </a:tblPr>
              <a:tblGrid>
                <a:gridCol w="2156012"/>
                <a:gridCol w="2156012"/>
                <a:gridCol w="2156012"/>
                <a:gridCol w="2156012"/>
              </a:tblGrid>
              <a:tr h="483441">
                <a:tc>
                  <a:txBody>
                    <a:bodyPr/>
                    <a:lstStyle/>
                    <a:p>
                      <a:pPr algn="l" fontAlgn="b"/>
                      <a:r>
                        <a:rPr lang="en-CA" sz="1600" b="1" i="0" u="none" strike="noStrike" dirty="0">
                          <a:solidFill>
                            <a:schemeClr val="bg1"/>
                          </a:solidFill>
                          <a:effectLst/>
                          <a:latin typeface="Arial Rounded MT Bold" pitchFamily="34" charset="0"/>
                        </a:rPr>
                        <a:t>Facilities Costs</a:t>
                      </a:r>
                    </a:p>
                  </a:txBody>
                  <a:tcPr marL="9525" marR="9525" marT="9525" marB="0" anchor="b"/>
                </a:tc>
                <a:tc>
                  <a:txBody>
                    <a:bodyPr/>
                    <a:lstStyle/>
                    <a:p>
                      <a:pPr algn="l" fontAlgn="b"/>
                      <a:endParaRPr lang="en-CA" sz="1600" b="1" i="0" u="none" strike="noStrike">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endParaRPr lang="en-CA" sz="1600" b="1" i="0" u="none" strike="noStrike">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endParaRPr lang="en-CA" sz="1600" b="1" i="0" u="none" strike="noStrike">
                        <a:solidFill>
                          <a:schemeClr val="tx2">
                            <a:lumMod val="75000"/>
                            <a:lumOff val="25000"/>
                          </a:schemeClr>
                        </a:solidFill>
                        <a:effectLst/>
                        <a:latin typeface="Arial Rounded MT Bold" pitchFamily="34" charset="0"/>
                      </a:endParaRPr>
                    </a:p>
                  </a:txBody>
                  <a:tcPr marL="9525" marR="9525" marT="9525" marB="0" anchor="b"/>
                </a:tc>
              </a:tr>
              <a:tr h="392000">
                <a:tc>
                  <a:txBody>
                    <a:bodyPr/>
                    <a:lstStyle/>
                    <a:p>
                      <a:pPr algn="l" fontAlgn="b"/>
                      <a:r>
                        <a:rPr lang="en-CA" sz="1600" b="1" i="0" u="none" strike="noStrike" dirty="0">
                          <a:solidFill>
                            <a:schemeClr val="tx2">
                              <a:lumMod val="75000"/>
                              <a:lumOff val="25000"/>
                            </a:schemeClr>
                          </a:solidFill>
                          <a:effectLst/>
                          <a:latin typeface="Arial Rounded MT Bold" pitchFamily="34" charset="0"/>
                        </a:rPr>
                        <a:t>Electricity</a:t>
                      </a: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12,300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11,096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11,196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Water and Sewer</a:t>
                      </a: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7,040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9,639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   7,058</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Garbage Removal</a:t>
                      </a: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2,040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2,040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2,040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Ground Maintenance</a:t>
                      </a: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Heating Fuel</a:t>
                      </a: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27,678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22,593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26,991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Cleaning Supplies</a:t>
                      </a: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2,543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2,676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2,555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tc>
              </a:tr>
              <a:tr h="392000">
                <a:tc>
                  <a:txBody>
                    <a:bodyPr/>
                    <a:lstStyle/>
                    <a:p>
                      <a:pPr algn="l" fontAlgn="b"/>
                      <a:r>
                        <a:rPr lang="en-CA" sz="1600" b="1" i="0" u="none" strike="noStrike">
                          <a:solidFill>
                            <a:schemeClr val="tx2">
                              <a:lumMod val="75000"/>
                              <a:lumOff val="25000"/>
                            </a:schemeClr>
                          </a:solidFill>
                          <a:effectLst/>
                          <a:latin typeface="Arial Rounded MT Bold" pitchFamily="34" charset="0"/>
                        </a:rPr>
                        <a:t>Minor Repairs</a:t>
                      </a: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10,264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  8,381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lnB w="12700" cap="flat" cmpd="sng" algn="ctr">
                      <a:solidFill>
                        <a:schemeClr val="tx1"/>
                      </a:solidFill>
                      <a:prstDash val="solid"/>
                      <a:round/>
                      <a:headEnd type="none" w="med" len="med"/>
                      <a:tailEnd type="none" w="med" len="med"/>
                    </a:lnB>
                  </a:tcPr>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4,595</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lnB w="12700" cap="flat" cmpd="sng" algn="ctr">
                      <a:solidFill>
                        <a:schemeClr val="tx1"/>
                      </a:solidFill>
                      <a:prstDash val="solid"/>
                      <a:round/>
                      <a:headEnd type="none" w="med" len="med"/>
                      <a:tailEnd type="none" w="med" len="med"/>
                    </a:lnB>
                  </a:tcPr>
                </a:tc>
              </a:tr>
              <a:tr h="308239">
                <a:tc>
                  <a:txBody>
                    <a:bodyPr/>
                    <a:lstStyle/>
                    <a:p>
                      <a:pPr algn="l" fontAlgn="b"/>
                      <a:r>
                        <a:rPr lang="en-CA" sz="1600" b="1" i="0" u="none" strike="noStrike">
                          <a:solidFill>
                            <a:schemeClr val="tx2">
                              <a:lumMod val="75000"/>
                              <a:lumOff val="25000"/>
                            </a:schemeClr>
                          </a:solidFill>
                          <a:effectLst/>
                          <a:latin typeface="Arial Rounded MT Bold" pitchFamily="34" charset="0"/>
                        </a:rPr>
                        <a:t>Total</a:t>
                      </a:r>
                    </a:p>
                  </a:txBody>
                  <a:tcPr marL="9525" marR="9525" marT="9525" marB="0" anchor="b"/>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61,867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56,424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1600" b="1" i="0" u="none" strike="noStrike" dirty="0">
                          <a:solidFill>
                            <a:schemeClr val="tx2">
                              <a:lumMod val="75000"/>
                              <a:lumOff val="25000"/>
                            </a:schemeClr>
                          </a:solidFill>
                          <a:effectLst/>
                          <a:latin typeface="Arial Rounded MT Bold" pitchFamily="34" charset="0"/>
                        </a:rPr>
                        <a:t>       </a:t>
                      </a:r>
                      <a:r>
                        <a:rPr lang="en-CA" sz="1600" b="1" i="0" u="none" strike="noStrike" dirty="0" smtClean="0">
                          <a:solidFill>
                            <a:schemeClr val="tx2">
                              <a:lumMod val="75000"/>
                              <a:lumOff val="25000"/>
                            </a:schemeClr>
                          </a:solidFill>
                          <a:effectLst/>
                          <a:latin typeface="Arial Rounded MT Bold" pitchFamily="34" charset="0"/>
                        </a:rPr>
                        <a:t>54,437 </a:t>
                      </a:r>
                      <a:endParaRPr lang="en-CA" sz="16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16505598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Total Costs</a:t>
            </a:r>
            <a:endParaRPr lang="en-CA" b="1" dirty="0">
              <a:solidFill>
                <a:schemeClr val="tx2">
                  <a:lumMod val="75000"/>
                  <a:lumOff val="25000"/>
                </a:schemeClr>
              </a:solidFill>
              <a:latin typeface="Arial Rounded MT Bold" pitchFamily="34" charset="0"/>
            </a:endParaRPr>
          </a:p>
        </p:txBody>
      </p:sp>
      <p:sp>
        <p:nvSpPr>
          <p:cNvPr id="4" name="Slide Number Placeholder 3"/>
          <p:cNvSpPr>
            <a:spLocks noGrp="1"/>
          </p:cNvSpPr>
          <p:nvPr>
            <p:ph type="sldNum" sz="quarter" idx="12"/>
          </p:nvPr>
        </p:nvSpPr>
        <p:spPr/>
        <p:txBody>
          <a:bodyPr/>
          <a:lstStyle/>
          <a:p>
            <a:fld id="{7F5CE407-6216-4202-80E4-A30DC2F709B2}" type="slidenum">
              <a:rPr lang="en-US" smtClean="0"/>
              <a:pPr/>
              <a:t>65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3100567511"/>
              </p:ext>
            </p:extLst>
          </p:nvPr>
        </p:nvGraphicFramePr>
        <p:xfrm>
          <a:off x="264459" y="1600200"/>
          <a:ext cx="8559502" cy="1766106"/>
        </p:xfrm>
        <a:graphic>
          <a:graphicData uri="http://schemas.openxmlformats.org/drawingml/2006/table">
            <a:tbl>
              <a:tblPr firstRow="1" bandRow="1">
                <a:tableStyleId>{5C22544A-7EE6-4342-B048-85BDC9FD1C3A}</a:tableStyleId>
              </a:tblPr>
              <a:tblGrid>
                <a:gridCol w="2374887"/>
                <a:gridCol w="2085559"/>
                <a:gridCol w="2230222"/>
                <a:gridCol w="1868834"/>
              </a:tblGrid>
              <a:tr h="389155">
                <a:tc>
                  <a:txBody>
                    <a:bodyPr/>
                    <a:lstStyle/>
                    <a:p>
                      <a:endParaRPr lang="en-CA" sz="2400" dirty="0"/>
                    </a:p>
                  </a:txBody>
                  <a:tcPr/>
                </a:tc>
                <a:tc gridSpan="3">
                  <a:txBody>
                    <a:bodyPr/>
                    <a:lstStyle/>
                    <a:p>
                      <a:pPr algn="ctr"/>
                      <a:r>
                        <a:rPr lang="en-US" sz="2400" dirty="0" smtClean="0">
                          <a:latin typeface="Arial Rounded MT Bold" pitchFamily="34" charset="0"/>
                        </a:rPr>
                        <a:t>Actual Costs</a:t>
                      </a:r>
                      <a:endParaRPr lang="en-CA" sz="2400" dirty="0">
                        <a:latin typeface="Arial Rounded MT Bold" pitchFamily="34" charset="0"/>
                      </a:endParaRPr>
                    </a:p>
                  </a:txBody>
                  <a:tcPr/>
                </a:tc>
                <a:tc hMerge="1">
                  <a:txBody>
                    <a:bodyPr/>
                    <a:lstStyle/>
                    <a:p>
                      <a:endParaRPr lang="en-CA" dirty="0"/>
                    </a:p>
                  </a:txBody>
                  <a:tcPr/>
                </a:tc>
                <a:tc hMerge="1">
                  <a:txBody>
                    <a:bodyPr/>
                    <a:lstStyle/>
                    <a:p>
                      <a:endParaRPr lang="en-CA" dirty="0"/>
                    </a:p>
                  </a:txBody>
                  <a:tcPr/>
                </a:tc>
              </a:tr>
              <a:tr h="288623">
                <a:tc>
                  <a:txBody>
                    <a:bodyPr/>
                    <a:lstStyle/>
                    <a:p>
                      <a:pPr algn="l" fontAlgn="b"/>
                      <a:r>
                        <a:rPr lang="en-US" sz="2400" b="1" i="0" u="none" strike="noStrike" dirty="0">
                          <a:solidFill>
                            <a:schemeClr val="tx2">
                              <a:lumMod val="75000"/>
                              <a:lumOff val="25000"/>
                            </a:schemeClr>
                          </a:solidFill>
                          <a:effectLst/>
                          <a:latin typeface="Arial Rounded MT Bold" pitchFamily="34" charset="0"/>
                        </a:rPr>
                        <a:t>Cost Centers</a:t>
                      </a:r>
                    </a:p>
                  </a:txBody>
                  <a:tcPr marL="12700" marR="12700" marT="12700" marB="0" anchor="b"/>
                </a:tc>
                <a:tc>
                  <a:txBody>
                    <a:bodyPr/>
                    <a:lstStyle/>
                    <a:p>
                      <a:pPr algn="ctr" fontAlgn="b"/>
                      <a:r>
                        <a:rPr lang="en-US" sz="2400" b="1" i="0" u="none" strike="noStrike" dirty="0" smtClean="0">
                          <a:solidFill>
                            <a:schemeClr val="tx2">
                              <a:lumMod val="75000"/>
                              <a:lumOff val="25000"/>
                            </a:schemeClr>
                          </a:solidFill>
                          <a:effectLst/>
                          <a:latin typeface="Arial Rounded MT Bold" pitchFamily="34" charset="0"/>
                        </a:rPr>
                        <a:t>Fiscal Year</a:t>
                      </a:r>
                      <a:endParaRPr lang="en-US" sz="2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2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c>
                  <a:txBody>
                    <a:bodyPr/>
                    <a:lstStyle/>
                    <a:p>
                      <a:pPr algn="ctr" fontAlgn="b"/>
                      <a:r>
                        <a:rPr lang="en-US" sz="2400" b="1" i="0" u="none" strike="noStrike" dirty="0">
                          <a:solidFill>
                            <a:schemeClr val="tx2">
                              <a:lumMod val="75000"/>
                              <a:lumOff val="25000"/>
                            </a:schemeClr>
                          </a:solidFill>
                          <a:effectLst/>
                          <a:latin typeface="Arial Rounded MT Bold" pitchFamily="34" charset="0"/>
                        </a:rPr>
                        <a:t>Fiscal Year</a:t>
                      </a:r>
                    </a:p>
                  </a:txBody>
                  <a:tcPr marL="12700" marR="12700" marT="12700" marB="0" anchor="b"/>
                </a:tc>
              </a:tr>
              <a:tr h="465223">
                <a:tc>
                  <a:txBody>
                    <a:bodyPr/>
                    <a:lstStyle/>
                    <a:p>
                      <a:pPr algn="l" fontAlgn="b"/>
                      <a:endParaRPr lang="en-US" sz="2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ctr" fontAlgn="b"/>
                      <a:r>
                        <a:rPr lang="en-US" sz="2000" b="1" i="0" u="none" strike="noStrike" dirty="0" smtClean="0">
                          <a:solidFill>
                            <a:schemeClr val="tx2">
                              <a:lumMod val="75000"/>
                              <a:lumOff val="25000"/>
                            </a:schemeClr>
                          </a:solidFill>
                          <a:effectLst/>
                          <a:latin typeface="Arial Rounded MT Bold" pitchFamily="34" charset="0"/>
                        </a:rPr>
                        <a:t>2013-2014</a:t>
                      </a:r>
                      <a:endParaRPr lang="en-US" sz="2000" b="1" i="0" u="none" strike="noStrike" dirty="0">
                        <a:solidFill>
                          <a:schemeClr val="tx2">
                            <a:lumMod val="75000"/>
                            <a:lumOff val="25000"/>
                          </a:schemeClr>
                        </a:solidFill>
                        <a:effectLst/>
                        <a:latin typeface="Arial Rounded MT Bold" pitchFamily="34" charset="0"/>
                      </a:endParaRPr>
                    </a:p>
                  </a:txBody>
                  <a:tcPr marL="12700" marR="12700" marT="12700" marB="0" anchor="b">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smtClean="0">
                          <a:solidFill>
                            <a:schemeClr val="tx2">
                              <a:lumMod val="75000"/>
                              <a:lumOff val="25000"/>
                            </a:schemeClr>
                          </a:solidFill>
                          <a:effectLst/>
                          <a:latin typeface="Arial Rounded MT Bold" pitchFamily="34" charset="0"/>
                        </a:rPr>
                        <a:t>2012-2013</a:t>
                      </a:r>
                      <a:endParaRPr lang="en-US" sz="2000" b="1" i="0" u="none" strike="noStrike" dirty="0">
                        <a:solidFill>
                          <a:schemeClr val="tx2">
                            <a:lumMod val="75000"/>
                            <a:lumOff val="25000"/>
                          </a:schemeClr>
                        </a:solidFill>
                        <a:effectLst/>
                        <a:latin typeface="Arial Rounded MT Bold" pitchFamily="34" charset="0"/>
                      </a:endParaRPr>
                    </a:p>
                  </a:txBody>
                  <a:tcPr marL="12700" marR="12700" marT="12700" marB="0" anchor="b">
                    <a:lnB w="12700" cap="flat" cmpd="sng" algn="ctr">
                      <a:solidFill>
                        <a:schemeClr val="tx1"/>
                      </a:solidFill>
                      <a:prstDash val="solid"/>
                      <a:round/>
                      <a:headEnd type="none" w="med" len="med"/>
                      <a:tailEnd type="none" w="med" len="med"/>
                    </a:lnB>
                  </a:tcPr>
                </a:tc>
                <a:tc>
                  <a:txBody>
                    <a:bodyPr/>
                    <a:lstStyle/>
                    <a:p>
                      <a:pPr algn="ctr" fontAlgn="b"/>
                      <a:r>
                        <a:rPr lang="en-US" sz="2000" b="1" i="0" u="none" strike="noStrike" dirty="0" smtClean="0">
                          <a:solidFill>
                            <a:schemeClr val="tx2">
                              <a:lumMod val="75000"/>
                              <a:lumOff val="25000"/>
                            </a:schemeClr>
                          </a:solidFill>
                          <a:effectLst/>
                          <a:latin typeface="Arial Rounded MT Bold" pitchFamily="34" charset="0"/>
                        </a:rPr>
                        <a:t>2011-2012</a:t>
                      </a:r>
                      <a:endParaRPr lang="en-US" sz="2000" b="1" i="0" u="none" strike="noStrike" dirty="0">
                        <a:solidFill>
                          <a:schemeClr val="tx2">
                            <a:lumMod val="75000"/>
                            <a:lumOff val="25000"/>
                          </a:schemeClr>
                        </a:solidFill>
                        <a:effectLst/>
                        <a:latin typeface="Arial Rounded MT Bold" pitchFamily="34" charset="0"/>
                      </a:endParaRPr>
                    </a:p>
                  </a:txBody>
                  <a:tcPr marL="12700" marR="12700" marT="12700" marB="0" anchor="b">
                    <a:lnB w="12700" cap="flat" cmpd="sng" algn="ctr">
                      <a:solidFill>
                        <a:schemeClr val="tx1"/>
                      </a:solidFill>
                      <a:prstDash val="solid"/>
                      <a:round/>
                      <a:headEnd type="none" w="med" len="med"/>
                      <a:tailEnd type="none" w="med" len="med"/>
                    </a:lnB>
                  </a:tcPr>
                </a:tc>
              </a:tr>
              <a:tr h="465223">
                <a:tc>
                  <a:txBody>
                    <a:bodyPr/>
                    <a:lstStyle/>
                    <a:p>
                      <a:pPr algn="l" fontAlgn="b"/>
                      <a:r>
                        <a:rPr lang="en-US" sz="2400" b="1" i="0" u="none" strike="noStrike" dirty="0" smtClean="0">
                          <a:solidFill>
                            <a:schemeClr val="tx2">
                              <a:lumMod val="75000"/>
                              <a:lumOff val="25000"/>
                            </a:schemeClr>
                          </a:solidFill>
                          <a:effectLst/>
                          <a:latin typeface="Arial Rounded MT Bold" pitchFamily="34" charset="0"/>
                        </a:rPr>
                        <a:t>TOTAL COSTS</a:t>
                      </a:r>
                      <a:endParaRPr lang="en-US" sz="2400" b="1" i="0" u="none" strike="noStrike" dirty="0">
                        <a:solidFill>
                          <a:schemeClr val="tx2">
                            <a:lumMod val="75000"/>
                            <a:lumOff val="25000"/>
                          </a:schemeClr>
                        </a:solidFill>
                        <a:effectLst/>
                        <a:latin typeface="Arial Rounded MT Bold" pitchFamily="34" charset="0"/>
                      </a:endParaRPr>
                    </a:p>
                  </a:txBody>
                  <a:tcPr marL="12700" marR="12700" marT="12700" marB="0" anchor="b"/>
                </a:tc>
                <a:tc>
                  <a:txBody>
                    <a:bodyPr/>
                    <a:lstStyle/>
                    <a:p>
                      <a:pPr algn="l" fontAlgn="b"/>
                      <a:r>
                        <a:rPr lang="en-CA" sz="2400" b="1" i="0" u="none" strike="noStrike" dirty="0">
                          <a:solidFill>
                            <a:schemeClr val="tx2">
                              <a:lumMod val="75000"/>
                              <a:lumOff val="25000"/>
                            </a:schemeClr>
                          </a:solidFill>
                          <a:effectLst/>
                          <a:latin typeface="Arial Rounded MT Bold" pitchFamily="34" charset="0"/>
                        </a:rPr>
                        <a:t>       </a:t>
                      </a:r>
                      <a:r>
                        <a:rPr lang="en-CA" sz="2400" b="1" i="0" u="none" strike="noStrike" dirty="0" smtClean="0">
                          <a:solidFill>
                            <a:schemeClr val="tx2">
                              <a:lumMod val="75000"/>
                              <a:lumOff val="25000"/>
                            </a:schemeClr>
                          </a:solidFill>
                          <a:effectLst/>
                          <a:latin typeface="Arial Rounded MT Bold" pitchFamily="34" charset="0"/>
                        </a:rPr>
                        <a:t>981,451</a:t>
                      </a:r>
                      <a:endParaRPr lang="en-CA" sz="24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2400" b="1" i="0" u="none" strike="noStrike" dirty="0">
                          <a:solidFill>
                            <a:schemeClr val="tx2">
                              <a:lumMod val="75000"/>
                              <a:lumOff val="25000"/>
                            </a:schemeClr>
                          </a:solidFill>
                          <a:effectLst/>
                          <a:latin typeface="Arial Rounded MT Bold" pitchFamily="34" charset="0"/>
                        </a:rPr>
                        <a:t>      </a:t>
                      </a:r>
                      <a:r>
                        <a:rPr lang="en-CA" sz="2400" b="1" i="0" u="none" strike="noStrike" dirty="0" smtClean="0">
                          <a:solidFill>
                            <a:schemeClr val="tx2">
                              <a:lumMod val="75000"/>
                              <a:lumOff val="25000"/>
                            </a:schemeClr>
                          </a:solidFill>
                          <a:effectLst/>
                          <a:latin typeface="Arial Rounded MT Bold" pitchFamily="34" charset="0"/>
                        </a:rPr>
                        <a:t>921,077 </a:t>
                      </a:r>
                      <a:endParaRPr lang="en-CA" sz="24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CA" sz="2400" b="1" i="0" u="none" strike="noStrike" dirty="0">
                          <a:solidFill>
                            <a:schemeClr val="tx2">
                              <a:lumMod val="75000"/>
                              <a:lumOff val="25000"/>
                            </a:schemeClr>
                          </a:solidFill>
                          <a:effectLst/>
                          <a:latin typeface="Arial Rounded MT Bold" pitchFamily="34" charset="0"/>
                        </a:rPr>
                        <a:t>     </a:t>
                      </a:r>
                      <a:r>
                        <a:rPr lang="en-CA" sz="2400" b="1" i="0" u="none" strike="noStrike" dirty="0" smtClean="0">
                          <a:solidFill>
                            <a:schemeClr val="tx2">
                              <a:lumMod val="75000"/>
                              <a:lumOff val="25000"/>
                            </a:schemeClr>
                          </a:solidFill>
                          <a:effectLst/>
                          <a:latin typeface="Arial Rounded MT Bold" pitchFamily="34" charset="0"/>
                        </a:rPr>
                        <a:t>954,851 </a:t>
                      </a:r>
                      <a:endParaRPr lang="en-CA" sz="2400" b="1" i="0" u="none" strike="noStrike" dirty="0">
                        <a:solidFill>
                          <a:schemeClr val="tx2">
                            <a:lumMod val="75000"/>
                            <a:lumOff val="25000"/>
                          </a:schemeClr>
                        </a:solidFill>
                        <a:effectLst/>
                        <a:latin typeface="Arial Rounded MT Bold" pitchFamily="34" charset="0"/>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83997118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921" y="2865120"/>
            <a:ext cx="6498158" cy="1554480"/>
          </a:xfrm>
        </p:spPr>
        <p:txBody>
          <a:bodyPr/>
          <a:lstStyle/>
          <a:p>
            <a:r>
              <a:rPr lang="en-US" b="1" dirty="0" smtClean="0">
                <a:solidFill>
                  <a:schemeClr val="tx2">
                    <a:lumMod val="75000"/>
                    <a:lumOff val="25000"/>
                  </a:schemeClr>
                </a:solidFill>
                <a:latin typeface="Arial Rounded MT Bold" pitchFamily="34" charset="0"/>
              </a:rPr>
              <a:t>Economic Development</a:t>
            </a:r>
            <a:endParaRPr lang="en-CA" b="1" dirty="0">
              <a:solidFill>
                <a:schemeClr val="tx2">
                  <a:lumMod val="75000"/>
                  <a:lumOff val="25000"/>
                </a:schemeClr>
              </a:solidFill>
              <a:latin typeface="Arial Rounded MT Bold" pitchFamily="34" charset="0"/>
            </a:endParaRPr>
          </a:p>
        </p:txBody>
      </p:sp>
      <p:pic>
        <p:nvPicPr>
          <p:cNvPr id="4" name="Picture 3"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322921" y="1325880"/>
            <a:ext cx="6498158" cy="15392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52863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Economic Development</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85000" lnSpcReduction="20000"/>
          </a:bodyPr>
          <a:lstStyle/>
          <a:p>
            <a:r>
              <a:rPr lang="en-US" b="1" dirty="0" smtClean="0">
                <a:solidFill>
                  <a:schemeClr val="tx2">
                    <a:lumMod val="75000"/>
                    <a:lumOff val="25000"/>
                  </a:schemeClr>
                </a:solidFill>
                <a:latin typeface="Arial Rounded MT Bold" pitchFamily="34" charset="0"/>
              </a:rPr>
              <a:t>Consultations:  </a:t>
            </a:r>
          </a:p>
          <a:p>
            <a:r>
              <a:rPr lang="en-US" dirty="0" smtClean="0">
                <a:solidFill>
                  <a:schemeClr val="tx2">
                    <a:lumMod val="75000"/>
                    <a:lumOff val="25000"/>
                  </a:schemeClr>
                </a:solidFill>
                <a:latin typeface="Arial Rounded MT Bold" pitchFamily="34" charset="0"/>
              </a:rPr>
              <a:t>Rebecca </a:t>
            </a:r>
            <a:r>
              <a:rPr lang="en-US" dirty="0" err="1" smtClean="0">
                <a:solidFill>
                  <a:schemeClr val="tx2">
                    <a:lumMod val="75000"/>
                    <a:lumOff val="25000"/>
                  </a:schemeClr>
                </a:solidFill>
                <a:latin typeface="Arial Rounded MT Bold" pitchFamily="34" charset="0"/>
              </a:rPr>
              <a:t>Derrah</a:t>
            </a:r>
            <a:r>
              <a:rPr lang="en-US" dirty="0" smtClean="0">
                <a:solidFill>
                  <a:schemeClr val="tx2">
                    <a:lumMod val="75000"/>
                    <a:lumOff val="25000"/>
                  </a:schemeClr>
                </a:solidFill>
                <a:latin typeface="Arial Rounded MT Bold" pitchFamily="34" charset="0"/>
              </a:rPr>
              <a:t>, Director, Step Ahead-Bath Family Learning Centre</a:t>
            </a:r>
          </a:p>
          <a:p>
            <a:r>
              <a:rPr lang="en-US" dirty="0" err="1" smtClean="0">
                <a:solidFill>
                  <a:schemeClr val="tx2">
                    <a:lumMod val="75000"/>
                    <a:lumOff val="25000"/>
                  </a:schemeClr>
                </a:solidFill>
                <a:latin typeface="Arial Rounded MT Bold" pitchFamily="34" charset="0"/>
              </a:rPr>
              <a:t>Gaylen</a:t>
            </a:r>
            <a:r>
              <a:rPr lang="en-US" dirty="0" smtClean="0">
                <a:solidFill>
                  <a:schemeClr val="tx2">
                    <a:lumMod val="75000"/>
                    <a:lumOff val="25000"/>
                  </a:schemeClr>
                </a:solidFill>
                <a:latin typeface="Arial Rounded MT Bold" pitchFamily="34" charset="0"/>
              </a:rPr>
              <a:t> </a:t>
            </a:r>
            <a:r>
              <a:rPr lang="en-US" dirty="0" err="1" smtClean="0">
                <a:solidFill>
                  <a:schemeClr val="tx2">
                    <a:lumMod val="75000"/>
                    <a:lumOff val="25000"/>
                  </a:schemeClr>
                </a:solidFill>
                <a:latin typeface="Arial Rounded MT Bold" pitchFamily="34" charset="0"/>
              </a:rPr>
              <a:t>Drost</a:t>
            </a:r>
            <a:r>
              <a:rPr lang="en-US" dirty="0" smtClean="0">
                <a:solidFill>
                  <a:schemeClr val="tx2">
                    <a:lumMod val="75000"/>
                    <a:lumOff val="25000"/>
                  </a:schemeClr>
                </a:solidFill>
                <a:latin typeface="Arial Rounded MT Bold" pitchFamily="34" charset="0"/>
              </a:rPr>
              <a:t>, Owner Save Easy</a:t>
            </a:r>
          </a:p>
          <a:p>
            <a:r>
              <a:rPr lang="en-US" dirty="0" smtClean="0">
                <a:solidFill>
                  <a:schemeClr val="tx2">
                    <a:lumMod val="75000"/>
                    <a:lumOff val="25000"/>
                  </a:schemeClr>
                </a:solidFill>
                <a:latin typeface="Arial Rounded MT Bold" pitchFamily="34" charset="0"/>
              </a:rPr>
              <a:t>Jim Rankin, Businessman and Developer of Bath Hospital Project</a:t>
            </a:r>
          </a:p>
          <a:p>
            <a:r>
              <a:rPr lang="en-US" dirty="0" smtClean="0">
                <a:solidFill>
                  <a:schemeClr val="tx2">
                    <a:lumMod val="75000"/>
                    <a:lumOff val="25000"/>
                  </a:schemeClr>
                </a:solidFill>
                <a:latin typeface="Arial Rounded MT Bold" pitchFamily="34" charset="0"/>
              </a:rPr>
              <a:t>Gerald Sullivan, Principal, BMS</a:t>
            </a:r>
          </a:p>
          <a:p>
            <a:r>
              <a:rPr lang="en-US" dirty="0" smtClean="0">
                <a:solidFill>
                  <a:schemeClr val="tx2">
                    <a:lumMod val="75000"/>
                    <a:lumOff val="25000"/>
                  </a:schemeClr>
                </a:solidFill>
                <a:latin typeface="Arial Rounded MT Bold" pitchFamily="34" charset="0"/>
              </a:rPr>
              <a:t>Troy Stone, Mayor, Village of Bath</a:t>
            </a:r>
          </a:p>
          <a:p>
            <a:r>
              <a:rPr lang="en-US" dirty="0" smtClean="0">
                <a:solidFill>
                  <a:schemeClr val="tx2">
                    <a:lumMod val="75000"/>
                    <a:lumOff val="25000"/>
                  </a:schemeClr>
                </a:solidFill>
                <a:latin typeface="Arial Rounded MT Bold" pitchFamily="34" charset="0"/>
              </a:rPr>
              <a:t>NB Department of Economic Development</a:t>
            </a:r>
          </a:p>
          <a:p>
            <a:r>
              <a:rPr lang="en-US" dirty="0" smtClean="0">
                <a:solidFill>
                  <a:schemeClr val="tx2">
                    <a:lumMod val="75000"/>
                    <a:lumOff val="25000"/>
                  </a:schemeClr>
                </a:solidFill>
                <a:latin typeface="Arial Rounded MT Bold" pitchFamily="34" charset="0"/>
              </a:rPr>
              <a:t>Charles McNair, Councilor, Village of Bath</a:t>
            </a:r>
            <a:endParaRPr lang="en-CA" dirty="0">
              <a:solidFill>
                <a:schemeClr val="tx2">
                  <a:lumMod val="75000"/>
                  <a:lumOff val="25000"/>
                </a:schemeClr>
              </a:solidFill>
              <a:latin typeface="Arial Rounded MT Bold"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67</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0344920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Rounded MT Bold" pitchFamily="34" charset="0"/>
              </a:rPr>
              <a:t/>
            </a:r>
            <a:br>
              <a:rPr lang="en-US" dirty="0" smtClean="0">
                <a:latin typeface="Arial Rounded MT Bold" pitchFamily="34" charset="0"/>
              </a:rPr>
            </a:br>
            <a:r>
              <a:rPr lang="en-US" dirty="0" smtClean="0">
                <a:latin typeface="Arial Rounded MT Bold" pitchFamily="34" charset="0"/>
              </a:rPr>
              <a:t/>
            </a:r>
            <a:br>
              <a:rPr lang="en-US" dirty="0" smtClean="0">
                <a:latin typeface="Arial Rounded MT Bold" pitchFamily="34" charset="0"/>
              </a:rPr>
            </a:br>
            <a:r>
              <a:rPr lang="en-US" b="1" dirty="0" smtClean="0">
                <a:solidFill>
                  <a:schemeClr val="tx2">
                    <a:lumMod val="75000"/>
                    <a:lumOff val="25000"/>
                  </a:schemeClr>
                </a:solidFill>
                <a:latin typeface="Arial Rounded MT Bold" pitchFamily="34" charset="0"/>
              </a:rPr>
              <a:t>Economic </a:t>
            </a:r>
            <a:r>
              <a:rPr lang="en-US" b="1" dirty="0">
                <a:solidFill>
                  <a:schemeClr val="tx2">
                    <a:lumMod val="75000"/>
                    <a:lumOff val="25000"/>
                  </a:schemeClr>
                </a:solidFill>
                <a:latin typeface="Arial Rounded MT Bold" pitchFamily="34" charset="0"/>
              </a:rPr>
              <a:t>Development</a:t>
            </a:r>
            <a:r>
              <a:rPr lang="en-CA" b="1" dirty="0">
                <a:solidFill>
                  <a:schemeClr val="tx2">
                    <a:lumMod val="75000"/>
                    <a:lumOff val="25000"/>
                  </a:schemeClr>
                </a:solidFill>
                <a:latin typeface="Arial Rounded MT Bold" pitchFamily="34" charset="0"/>
              </a:rPr>
              <a:t/>
            </a:r>
            <a:br>
              <a:rPr lang="en-CA" b="1" dirty="0">
                <a:solidFill>
                  <a:schemeClr val="tx2">
                    <a:lumMod val="75000"/>
                    <a:lumOff val="25000"/>
                  </a:schemeClr>
                </a:solidFill>
                <a:latin typeface="Arial Rounded MT Bold" pitchFamily="34" charset="0"/>
              </a:rPr>
            </a:b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lstStyle/>
          <a:p>
            <a:pPr marL="0" indent="0">
              <a:buNone/>
            </a:pPr>
            <a:r>
              <a:rPr lang="en-US" b="1" dirty="0">
                <a:solidFill>
                  <a:schemeClr val="tx2">
                    <a:lumMod val="75000"/>
                    <a:lumOff val="25000"/>
                  </a:schemeClr>
                </a:solidFill>
              </a:rPr>
              <a:t>Businesses/Organizations That Have Closed:</a:t>
            </a:r>
            <a:endParaRPr lang="en-CA" b="1" dirty="0">
              <a:solidFill>
                <a:schemeClr val="tx2">
                  <a:lumMod val="75000"/>
                  <a:lumOff val="25000"/>
                </a:schemeClr>
              </a:solidFill>
            </a:endParaRPr>
          </a:p>
          <a:p>
            <a:pPr lvl="0"/>
            <a:r>
              <a:rPr lang="en-US" dirty="0">
                <a:solidFill>
                  <a:schemeClr val="tx2">
                    <a:lumMod val="75000"/>
                    <a:lumOff val="25000"/>
                  </a:schemeClr>
                </a:solidFill>
                <a:latin typeface="Arial Rounded MT Bold" panose="020F0704030504030204" pitchFamily="34" charset="0"/>
              </a:rPr>
              <a:t>Hospital (7 years ago)</a:t>
            </a:r>
            <a:endParaRPr lang="en-CA" dirty="0">
              <a:solidFill>
                <a:schemeClr val="tx2">
                  <a:lumMod val="75000"/>
                  <a:lumOff val="25000"/>
                </a:schemeClr>
              </a:solidFill>
              <a:latin typeface="Arial Rounded MT Bold" panose="020F0704030504030204" pitchFamily="34" charset="0"/>
            </a:endParaRPr>
          </a:p>
          <a:p>
            <a:pPr lvl="0"/>
            <a:r>
              <a:rPr lang="en-US" dirty="0">
                <a:solidFill>
                  <a:schemeClr val="tx2">
                    <a:lumMod val="75000"/>
                    <a:lumOff val="25000"/>
                  </a:schemeClr>
                </a:solidFill>
                <a:latin typeface="Arial Rounded MT Bold" panose="020F0704030504030204" pitchFamily="34" charset="0"/>
              </a:rPr>
              <a:t>Gas Station</a:t>
            </a:r>
            <a:endParaRPr lang="en-CA" dirty="0">
              <a:solidFill>
                <a:schemeClr val="tx2">
                  <a:lumMod val="75000"/>
                  <a:lumOff val="25000"/>
                </a:schemeClr>
              </a:solidFill>
              <a:latin typeface="Arial Rounded MT Bold" panose="020F0704030504030204" pitchFamily="34" charset="0"/>
            </a:endParaRPr>
          </a:p>
          <a:p>
            <a:pPr lvl="0"/>
            <a:r>
              <a:rPr lang="en-US" dirty="0">
                <a:solidFill>
                  <a:schemeClr val="tx2">
                    <a:lumMod val="75000"/>
                    <a:lumOff val="25000"/>
                  </a:schemeClr>
                </a:solidFill>
                <a:latin typeface="Arial Rounded MT Bold" panose="020F0704030504030204" pitchFamily="34" charset="0"/>
              </a:rPr>
              <a:t>Andrea’s Flower Shop (relocated to </a:t>
            </a:r>
            <a:r>
              <a:rPr lang="en-US" dirty="0" err="1">
                <a:solidFill>
                  <a:schemeClr val="tx2">
                    <a:lumMod val="75000"/>
                    <a:lumOff val="25000"/>
                  </a:schemeClr>
                </a:solidFill>
                <a:latin typeface="Arial Rounded MT Bold" panose="020F0704030504030204" pitchFamily="34" charset="0"/>
              </a:rPr>
              <a:t>Florenceville</a:t>
            </a:r>
            <a:r>
              <a:rPr lang="en-US" dirty="0">
                <a:solidFill>
                  <a:schemeClr val="tx2">
                    <a:lumMod val="75000"/>
                    <a:lumOff val="25000"/>
                  </a:schemeClr>
                </a:solidFill>
                <a:latin typeface="Arial Rounded MT Bold" panose="020F0704030504030204" pitchFamily="34" charset="0"/>
              </a:rPr>
              <a:t>)</a:t>
            </a:r>
            <a:endParaRPr lang="en-CA" dirty="0">
              <a:solidFill>
                <a:schemeClr val="tx2">
                  <a:lumMod val="75000"/>
                  <a:lumOff val="25000"/>
                </a:schemeClr>
              </a:solidFill>
              <a:latin typeface="Arial Rounded MT Bold" panose="020F0704030504030204" pitchFamily="34" charset="0"/>
            </a:endParaRPr>
          </a:p>
          <a:p>
            <a:pPr lvl="0"/>
            <a:r>
              <a:rPr lang="en-US" dirty="0">
                <a:solidFill>
                  <a:schemeClr val="tx2">
                    <a:lumMod val="75000"/>
                    <a:lumOff val="25000"/>
                  </a:schemeClr>
                </a:solidFill>
                <a:latin typeface="Arial Rounded MT Bold" panose="020F0704030504030204" pitchFamily="34" charset="0"/>
              </a:rPr>
              <a:t>Smith Drug (relocated to </a:t>
            </a:r>
            <a:r>
              <a:rPr lang="en-US" dirty="0" err="1">
                <a:solidFill>
                  <a:schemeClr val="tx2">
                    <a:lumMod val="75000"/>
                    <a:lumOff val="25000"/>
                  </a:schemeClr>
                </a:solidFill>
                <a:latin typeface="Arial Rounded MT Bold" panose="020F0704030504030204" pitchFamily="34" charset="0"/>
              </a:rPr>
              <a:t>Florenceville</a:t>
            </a:r>
            <a:r>
              <a:rPr lang="en-US" dirty="0">
                <a:solidFill>
                  <a:schemeClr val="tx2">
                    <a:lumMod val="75000"/>
                    <a:lumOff val="25000"/>
                  </a:schemeClr>
                </a:solidFill>
                <a:latin typeface="Arial Rounded MT Bold" panose="020F0704030504030204" pitchFamily="34" charset="0"/>
              </a:rPr>
              <a:t>)</a:t>
            </a:r>
            <a:endParaRPr lang="en-CA" dirty="0">
              <a:solidFill>
                <a:schemeClr val="tx2">
                  <a:lumMod val="75000"/>
                  <a:lumOff val="25000"/>
                </a:schemeClr>
              </a:solidFill>
              <a:latin typeface="Arial Rounded MT Bold" panose="020F0704030504030204" pitchFamily="34" charset="0"/>
            </a:endParaRPr>
          </a:p>
          <a:p>
            <a:pPr lvl="0"/>
            <a:r>
              <a:rPr lang="en-US" dirty="0" err="1">
                <a:solidFill>
                  <a:schemeClr val="tx2">
                    <a:lumMod val="75000"/>
                    <a:lumOff val="25000"/>
                  </a:schemeClr>
                </a:solidFill>
                <a:latin typeface="Arial Rounded MT Bold" panose="020F0704030504030204" pitchFamily="34" charset="0"/>
              </a:rPr>
              <a:t>Kilcollin’s</a:t>
            </a:r>
            <a:r>
              <a:rPr lang="en-US" dirty="0">
                <a:solidFill>
                  <a:schemeClr val="tx2">
                    <a:lumMod val="75000"/>
                    <a:lumOff val="25000"/>
                  </a:schemeClr>
                </a:solidFill>
                <a:latin typeface="Arial Rounded MT Bold" panose="020F0704030504030204" pitchFamily="34" charset="0"/>
              </a:rPr>
              <a:t> Funeral Home (relocated to </a:t>
            </a:r>
            <a:r>
              <a:rPr lang="en-US" dirty="0" err="1">
                <a:solidFill>
                  <a:schemeClr val="tx2">
                    <a:lumMod val="75000"/>
                    <a:lumOff val="25000"/>
                  </a:schemeClr>
                </a:solidFill>
                <a:latin typeface="Arial Rounded MT Bold" panose="020F0704030504030204" pitchFamily="34" charset="0"/>
              </a:rPr>
              <a:t>Florenceville</a:t>
            </a:r>
            <a:r>
              <a:rPr lang="en-US" dirty="0">
                <a:solidFill>
                  <a:schemeClr val="tx2">
                    <a:lumMod val="75000"/>
                    <a:lumOff val="25000"/>
                  </a:schemeClr>
                </a:solidFill>
                <a:latin typeface="Arial Rounded MT Bold" panose="020F0704030504030204" pitchFamily="34" charset="0"/>
              </a:rPr>
              <a:t>)</a:t>
            </a:r>
            <a:endParaRPr lang="en-CA" dirty="0">
              <a:solidFill>
                <a:schemeClr val="tx2">
                  <a:lumMod val="75000"/>
                  <a:lumOff val="25000"/>
                </a:schemeClr>
              </a:solidFill>
              <a:latin typeface="Arial Rounded MT Bold" panose="020F0704030504030204" pitchFamily="34" charset="0"/>
            </a:endParaRPr>
          </a:p>
          <a:p>
            <a:endParaRPr lang="en-CA" dirty="0">
              <a:solidFill>
                <a:schemeClr val="tx2">
                  <a:lumMod val="75000"/>
                  <a:lumOff val="25000"/>
                </a:schemeClr>
              </a:solidFill>
              <a:latin typeface="Arial Rounded MT Bold" panose="020F0704030504030204"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68</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60470375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Rounded MT Bold" pitchFamily="34" charset="0"/>
              </a:rPr>
              <a:t>Economic Development</a:t>
            </a:r>
            <a:endParaRPr lang="en-CA" b="1" dirty="0"/>
          </a:p>
        </p:txBody>
      </p:sp>
      <p:sp>
        <p:nvSpPr>
          <p:cNvPr id="3" name="Content Placeholder 2"/>
          <p:cNvSpPr>
            <a:spLocks noGrp="1"/>
          </p:cNvSpPr>
          <p:nvPr>
            <p:ph idx="1"/>
          </p:nvPr>
        </p:nvSpPr>
        <p:spPr/>
        <p:txBody>
          <a:bodyPr/>
          <a:lstStyle/>
          <a:p>
            <a:pPr marL="0" indent="0">
              <a:buNone/>
            </a:pPr>
            <a:endParaRPr lang="en-US" b="1" dirty="0" smtClean="0">
              <a:solidFill>
                <a:schemeClr val="tx2">
                  <a:lumMod val="75000"/>
                  <a:lumOff val="25000"/>
                </a:schemeClr>
              </a:solidFill>
            </a:endParaRPr>
          </a:p>
          <a:p>
            <a:pPr marL="0" indent="0">
              <a:buNone/>
            </a:pPr>
            <a:r>
              <a:rPr lang="en-US" b="1" dirty="0" smtClean="0">
                <a:solidFill>
                  <a:schemeClr val="tx2">
                    <a:lumMod val="75000"/>
                    <a:lumOff val="25000"/>
                  </a:schemeClr>
                </a:solidFill>
              </a:rPr>
              <a:t>Existing </a:t>
            </a:r>
            <a:r>
              <a:rPr lang="en-US" b="1" dirty="0">
                <a:solidFill>
                  <a:schemeClr val="tx2">
                    <a:lumMod val="75000"/>
                    <a:lumOff val="25000"/>
                  </a:schemeClr>
                </a:solidFill>
              </a:rPr>
              <a:t>Businesses/Organizations in the Area:</a:t>
            </a:r>
            <a:endParaRPr lang="en-CA" b="1" dirty="0">
              <a:solidFill>
                <a:schemeClr val="tx2">
                  <a:lumMod val="75000"/>
                  <a:lumOff val="25000"/>
                </a:schemeClr>
              </a:solidFill>
            </a:endParaRPr>
          </a:p>
          <a:p>
            <a:pPr lvl="0"/>
            <a:r>
              <a:rPr lang="en-US" dirty="0">
                <a:solidFill>
                  <a:schemeClr val="tx2">
                    <a:lumMod val="75000"/>
                    <a:lumOff val="25000"/>
                  </a:schemeClr>
                </a:solidFill>
                <a:latin typeface="Arial Rounded MT Bold" pitchFamily="34" charset="0"/>
              </a:rPr>
              <a:t>Lions Villa</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Greco</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Down Home </a:t>
            </a:r>
            <a:r>
              <a:rPr lang="en-US" dirty="0" smtClean="0">
                <a:solidFill>
                  <a:schemeClr val="tx2">
                    <a:lumMod val="75000"/>
                    <a:lumOff val="25000"/>
                  </a:schemeClr>
                </a:solidFill>
                <a:latin typeface="Arial Rounded MT Bold" pitchFamily="34" charset="0"/>
              </a:rPr>
              <a:t>Bakery / Restaurant</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Drs. Colin and Bruce Lockhart Medical </a:t>
            </a:r>
            <a:r>
              <a:rPr lang="en-US" dirty="0" smtClean="0">
                <a:solidFill>
                  <a:schemeClr val="tx2">
                    <a:lumMod val="75000"/>
                    <a:lumOff val="25000"/>
                  </a:schemeClr>
                </a:solidFill>
                <a:latin typeface="Arial Rounded MT Bold" pitchFamily="34" charset="0"/>
              </a:rPr>
              <a:t>Office</a:t>
            </a:r>
          </a:p>
          <a:p>
            <a:pPr lvl="0"/>
            <a:r>
              <a:rPr lang="en-US" dirty="0" smtClean="0">
                <a:solidFill>
                  <a:schemeClr val="tx2">
                    <a:lumMod val="75000"/>
                    <a:lumOff val="25000"/>
                  </a:schemeClr>
                </a:solidFill>
                <a:latin typeface="Arial Rounded MT Bold" pitchFamily="34" charset="0"/>
              </a:rPr>
              <a:t>Dr. Jeremy Fournier Dental Office</a:t>
            </a:r>
            <a:endParaRPr lang="en-CA" dirty="0">
              <a:solidFill>
                <a:schemeClr val="tx2">
                  <a:lumMod val="75000"/>
                  <a:lumOff val="25000"/>
                </a:schemeClr>
              </a:solidFill>
              <a:latin typeface="Arial Rounded MT Bold" pitchFamily="34" charset="0"/>
            </a:endParaRPr>
          </a:p>
          <a:p>
            <a:pPr marL="0" indent="0">
              <a:buNone/>
            </a:pPr>
            <a:endParaRPr lang="en-CA" dirty="0">
              <a:latin typeface="Arial Rounded MT Bold"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69</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5656543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Projected Enrolment</a:t>
            </a:r>
            <a:endParaRPr lang="en-US" dirty="0"/>
          </a:p>
        </p:txBody>
      </p:sp>
      <p:sp>
        <p:nvSpPr>
          <p:cNvPr id="3" name="Footer Placeholder 2"/>
          <p:cNvSpPr>
            <a:spLocks noGrp="1"/>
          </p:cNvSpPr>
          <p:nvPr>
            <p:ph type="ftr" sz="quarter" idx="11"/>
          </p:nvPr>
        </p:nvSpPr>
        <p:spPr/>
        <p:txBody>
          <a:bodyPr/>
          <a:lstStyle/>
          <a:p>
            <a:r>
              <a:rPr lang="en-US" smtClean="0"/>
              <a:t>December 1, 2014</a:t>
            </a:r>
            <a:endParaRPr lang="en-US" dirty="0"/>
          </a:p>
        </p:txBody>
      </p:sp>
      <p:sp>
        <p:nvSpPr>
          <p:cNvPr id="4" name="Slide Number Placeholder 3"/>
          <p:cNvSpPr>
            <a:spLocks noGrp="1"/>
          </p:cNvSpPr>
          <p:nvPr>
            <p:ph type="sldNum" sz="quarter" idx="12"/>
          </p:nvPr>
        </p:nvSpPr>
        <p:spPr/>
        <p:txBody>
          <a:bodyPr/>
          <a:lstStyle/>
          <a:p>
            <a:fld id="{7F5CE407-6216-4202-80E4-A30DC2F709B2}" type="slidenum">
              <a:rPr lang="en-US" smtClean="0"/>
              <a:pPr/>
              <a:t>7</a:t>
            </a:fld>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441958375"/>
              </p:ext>
            </p:extLst>
          </p:nvPr>
        </p:nvGraphicFramePr>
        <p:xfrm>
          <a:off x="903767" y="1733107"/>
          <a:ext cx="7070652" cy="415732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2929585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955" y="263245"/>
            <a:ext cx="8042276" cy="1336956"/>
          </a:xfrm>
        </p:spPr>
        <p:txBody>
          <a:bodyPr/>
          <a:lstStyle/>
          <a:p>
            <a:r>
              <a:rPr lang="en-US" dirty="0" smtClean="0">
                <a:latin typeface="Arial Rounded MT Bold" pitchFamily="34" charset="0"/>
              </a:rPr>
              <a:t/>
            </a:r>
            <a:br>
              <a:rPr lang="en-US" dirty="0" smtClean="0">
                <a:latin typeface="Arial Rounded MT Bold" pitchFamily="34" charset="0"/>
              </a:rPr>
            </a:br>
            <a:r>
              <a:rPr lang="en-US" dirty="0">
                <a:latin typeface="Arial Rounded MT Bold" pitchFamily="34" charset="0"/>
              </a:rPr>
              <a:t/>
            </a:r>
            <a:br>
              <a:rPr lang="en-US" dirty="0">
                <a:latin typeface="Arial Rounded MT Bold" pitchFamily="34" charset="0"/>
              </a:rPr>
            </a:br>
            <a:r>
              <a:rPr lang="en-CA" b="1" dirty="0">
                <a:solidFill>
                  <a:schemeClr val="tx2">
                    <a:lumMod val="75000"/>
                    <a:lumOff val="25000"/>
                  </a:schemeClr>
                </a:solidFill>
                <a:latin typeface="Arial Rounded MT Bold" pitchFamily="34" charset="0"/>
              </a:rPr>
              <a:t>Economic Development</a:t>
            </a:r>
            <a:br>
              <a:rPr lang="en-CA" b="1" dirty="0">
                <a:solidFill>
                  <a:schemeClr val="tx2">
                    <a:lumMod val="75000"/>
                    <a:lumOff val="25000"/>
                  </a:schemeClr>
                </a:solidFill>
                <a:latin typeface="Arial Rounded MT Bold" pitchFamily="34" charset="0"/>
              </a:rPr>
            </a:b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solidFill>
                  <a:schemeClr val="tx2">
                    <a:lumMod val="75000"/>
                    <a:lumOff val="25000"/>
                  </a:schemeClr>
                </a:solidFill>
              </a:rPr>
              <a:t>Existing Businesses/Organizations in the Area:</a:t>
            </a:r>
            <a:endParaRPr lang="en-CA" b="1" dirty="0">
              <a:solidFill>
                <a:schemeClr val="tx2">
                  <a:lumMod val="75000"/>
                  <a:lumOff val="25000"/>
                </a:schemeClr>
              </a:solidFill>
            </a:endParaRPr>
          </a:p>
          <a:p>
            <a:r>
              <a:rPr lang="en-US" dirty="0" smtClean="0">
                <a:solidFill>
                  <a:schemeClr val="tx2">
                    <a:lumMod val="75000"/>
                    <a:lumOff val="25000"/>
                  </a:schemeClr>
                </a:solidFill>
                <a:latin typeface="Arial Rounded MT Bold" pitchFamily="34" charset="0"/>
              </a:rPr>
              <a:t>Step Ahead – Bath Family Learning Center (BMS)</a:t>
            </a:r>
          </a:p>
          <a:p>
            <a:r>
              <a:rPr lang="en-US" dirty="0" smtClean="0">
                <a:solidFill>
                  <a:schemeClr val="tx2">
                    <a:lumMod val="75000"/>
                    <a:lumOff val="25000"/>
                  </a:schemeClr>
                </a:solidFill>
                <a:latin typeface="Arial Rounded MT Bold" pitchFamily="34" charset="0"/>
              </a:rPr>
              <a:t>Family and Early Childhood  West Inc. (BMS)</a:t>
            </a:r>
          </a:p>
          <a:p>
            <a:r>
              <a:rPr lang="en-US" dirty="0" smtClean="0">
                <a:solidFill>
                  <a:schemeClr val="tx2">
                    <a:lumMod val="75000"/>
                    <a:lumOff val="25000"/>
                  </a:schemeClr>
                </a:solidFill>
                <a:latin typeface="Arial Rounded MT Bold" pitchFamily="34" charset="0"/>
              </a:rPr>
              <a:t>Marks the Spot Convenience</a:t>
            </a:r>
          </a:p>
          <a:p>
            <a:r>
              <a:rPr lang="en-US" dirty="0" smtClean="0">
                <a:solidFill>
                  <a:schemeClr val="tx2">
                    <a:lumMod val="75000"/>
                    <a:lumOff val="25000"/>
                  </a:schemeClr>
                </a:solidFill>
                <a:latin typeface="Arial Rounded MT Bold" pitchFamily="34" charset="0"/>
              </a:rPr>
              <a:t>Scotia Bank</a:t>
            </a:r>
          </a:p>
          <a:p>
            <a:r>
              <a:rPr lang="en-US" dirty="0" smtClean="0">
                <a:solidFill>
                  <a:schemeClr val="tx2">
                    <a:lumMod val="75000"/>
                    <a:lumOff val="25000"/>
                  </a:schemeClr>
                </a:solidFill>
                <a:latin typeface="Arial Rounded MT Bold" pitchFamily="34" charset="0"/>
              </a:rPr>
              <a:t>All Aboard Convenience (Ultramar Gas Station)</a:t>
            </a:r>
          </a:p>
          <a:p>
            <a:r>
              <a:rPr lang="en-US" dirty="0" smtClean="0">
                <a:solidFill>
                  <a:schemeClr val="tx2">
                    <a:lumMod val="75000"/>
                    <a:lumOff val="25000"/>
                  </a:schemeClr>
                </a:solidFill>
                <a:latin typeface="Arial Rounded MT Bold" pitchFamily="34" charset="0"/>
              </a:rPr>
              <a:t>Diner Down Under</a:t>
            </a:r>
          </a:p>
          <a:p>
            <a:r>
              <a:rPr lang="en-US" dirty="0" smtClean="0">
                <a:solidFill>
                  <a:schemeClr val="tx2">
                    <a:lumMod val="75000"/>
                    <a:lumOff val="25000"/>
                  </a:schemeClr>
                </a:solidFill>
                <a:latin typeface="Arial Rounded MT Bold" pitchFamily="34" charset="0"/>
              </a:rPr>
              <a:t>Drost Save Easy</a:t>
            </a:r>
            <a:endParaRPr lang="en-CA" dirty="0">
              <a:solidFill>
                <a:schemeClr val="tx2">
                  <a:lumMod val="75000"/>
                  <a:lumOff val="25000"/>
                </a:schemeClr>
              </a:solidFill>
              <a:latin typeface="Arial Rounded MT Bold"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70</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95786859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955" y="263245"/>
            <a:ext cx="8042276" cy="1336956"/>
          </a:xfrm>
        </p:spPr>
        <p:txBody>
          <a:bodyPr/>
          <a:lstStyle/>
          <a:p>
            <a:r>
              <a:rPr lang="en-US" dirty="0" smtClean="0">
                <a:latin typeface="Arial Rounded MT Bold" pitchFamily="34" charset="0"/>
              </a:rPr>
              <a:t/>
            </a:r>
            <a:br>
              <a:rPr lang="en-US" dirty="0" smtClean="0">
                <a:latin typeface="Arial Rounded MT Bold" pitchFamily="34" charset="0"/>
              </a:rPr>
            </a:br>
            <a:r>
              <a:rPr lang="en-US" dirty="0">
                <a:latin typeface="Arial Rounded MT Bold" pitchFamily="34" charset="0"/>
              </a:rPr>
              <a:t/>
            </a:r>
            <a:br>
              <a:rPr lang="en-US" dirty="0">
                <a:latin typeface="Arial Rounded MT Bold" pitchFamily="34" charset="0"/>
              </a:rPr>
            </a:br>
            <a:r>
              <a:rPr lang="en-CA" b="1" dirty="0">
                <a:solidFill>
                  <a:schemeClr val="tx2">
                    <a:lumMod val="75000"/>
                    <a:lumOff val="25000"/>
                  </a:schemeClr>
                </a:solidFill>
                <a:latin typeface="Arial Rounded MT Bold" pitchFamily="34" charset="0"/>
              </a:rPr>
              <a:t>Economic Development</a:t>
            </a:r>
            <a:br>
              <a:rPr lang="en-CA" b="1" dirty="0">
                <a:solidFill>
                  <a:schemeClr val="tx2">
                    <a:lumMod val="75000"/>
                    <a:lumOff val="25000"/>
                  </a:schemeClr>
                </a:solidFill>
                <a:latin typeface="Arial Rounded MT Bold" pitchFamily="34" charset="0"/>
              </a:rPr>
            </a:br>
            <a:endParaRPr lang="en-CA" b="1" dirty="0">
              <a:solidFill>
                <a:schemeClr val="tx2">
                  <a:lumMod val="75000"/>
                  <a:lumOff val="25000"/>
                </a:schemeClr>
              </a:solidFill>
            </a:endParaRPr>
          </a:p>
        </p:txBody>
      </p:sp>
      <p:sp>
        <p:nvSpPr>
          <p:cNvPr id="3" name="Content Placeholder 2"/>
          <p:cNvSpPr>
            <a:spLocks noGrp="1"/>
          </p:cNvSpPr>
          <p:nvPr>
            <p:ph idx="1"/>
          </p:nvPr>
        </p:nvSpPr>
        <p:spPr/>
        <p:txBody>
          <a:bodyPr>
            <a:normAutofit fontScale="92500" lnSpcReduction="10000"/>
          </a:bodyPr>
          <a:lstStyle/>
          <a:p>
            <a:pPr marL="0" indent="0">
              <a:buNone/>
            </a:pPr>
            <a:r>
              <a:rPr lang="en-US" b="1" dirty="0">
                <a:solidFill>
                  <a:schemeClr val="tx2">
                    <a:lumMod val="75000"/>
                    <a:lumOff val="25000"/>
                  </a:schemeClr>
                </a:solidFill>
              </a:rPr>
              <a:t>Existing Businesses/Organizations in the Area:</a:t>
            </a:r>
            <a:endParaRPr lang="en-CA" b="1" dirty="0">
              <a:solidFill>
                <a:schemeClr val="tx2">
                  <a:lumMod val="75000"/>
                  <a:lumOff val="25000"/>
                </a:schemeClr>
              </a:solidFill>
            </a:endParaRPr>
          </a:p>
          <a:p>
            <a:r>
              <a:rPr lang="en-US" dirty="0" smtClean="0">
                <a:solidFill>
                  <a:schemeClr val="tx2">
                    <a:lumMod val="75000"/>
                    <a:lumOff val="25000"/>
                  </a:schemeClr>
                </a:solidFill>
                <a:latin typeface="Arial Rounded MT Bold" pitchFamily="34" charset="0"/>
              </a:rPr>
              <a:t>Steal </a:t>
            </a:r>
            <a:r>
              <a:rPr lang="en-US" dirty="0">
                <a:solidFill>
                  <a:schemeClr val="tx2">
                    <a:lumMod val="75000"/>
                    <a:lumOff val="25000"/>
                  </a:schemeClr>
                </a:solidFill>
                <a:latin typeface="Arial Rounded MT Bold" pitchFamily="34" charset="0"/>
              </a:rPr>
              <a:t>of a Deal (Second Hand </a:t>
            </a:r>
            <a:r>
              <a:rPr lang="en-US" dirty="0" smtClean="0">
                <a:solidFill>
                  <a:schemeClr val="tx2">
                    <a:lumMod val="75000"/>
                    <a:lumOff val="25000"/>
                  </a:schemeClr>
                </a:solidFill>
                <a:latin typeface="Arial Rounded MT Bold" pitchFamily="34" charset="0"/>
              </a:rPr>
              <a:t>Store)</a:t>
            </a:r>
            <a:endParaRPr lang="en-CA" dirty="0">
              <a:solidFill>
                <a:schemeClr val="tx2">
                  <a:lumMod val="75000"/>
                  <a:lumOff val="25000"/>
                </a:schemeClr>
              </a:solidFill>
              <a:latin typeface="Arial Rounded MT Bold" pitchFamily="34" charset="0"/>
            </a:endParaRPr>
          </a:p>
          <a:p>
            <a:pPr lvl="0"/>
            <a:r>
              <a:rPr lang="en-US" dirty="0" smtClean="0">
                <a:solidFill>
                  <a:schemeClr val="tx2">
                    <a:lumMod val="75000"/>
                    <a:lumOff val="25000"/>
                  </a:schemeClr>
                </a:solidFill>
                <a:latin typeface="Arial Rounded MT Bold" pitchFamily="34" charset="0"/>
              </a:rPr>
              <a:t>Riverview </a:t>
            </a:r>
            <a:r>
              <a:rPr lang="en-US" dirty="0">
                <a:solidFill>
                  <a:schemeClr val="tx2">
                    <a:lumMod val="75000"/>
                    <a:lumOff val="25000"/>
                  </a:schemeClr>
                </a:solidFill>
                <a:latin typeface="Arial Rounded MT Bold" pitchFamily="34" charset="0"/>
              </a:rPr>
              <a:t>Manor Apartments</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Carleton Victoria Community Vocational Board Inc.</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Bath Community Academic Service Program</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Bath Lions Club</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The Cooperators Insurance</a:t>
            </a:r>
            <a:endParaRPr lang="en-CA" dirty="0">
              <a:solidFill>
                <a:schemeClr val="tx2">
                  <a:lumMod val="75000"/>
                  <a:lumOff val="25000"/>
                </a:schemeClr>
              </a:solidFill>
              <a:latin typeface="Arial Rounded MT Bold" pitchFamily="34" charset="0"/>
            </a:endParaRPr>
          </a:p>
          <a:p>
            <a:pPr lvl="0"/>
            <a:r>
              <a:rPr lang="en-US" dirty="0" err="1" smtClean="0">
                <a:solidFill>
                  <a:schemeClr val="tx2">
                    <a:lumMod val="75000"/>
                    <a:lumOff val="25000"/>
                  </a:schemeClr>
                </a:solidFill>
                <a:latin typeface="Arial Rounded MT Bold" pitchFamily="34" charset="0"/>
              </a:rPr>
              <a:t>Monquarter</a:t>
            </a:r>
            <a:r>
              <a:rPr lang="en-US" dirty="0" smtClean="0">
                <a:solidFill>
                  <a:schemeClr val="tx2">
                    <a:lumMod val="75000"/>
                    <a:lumOff val="25000"/>
                  </a:schemeClr>
                </a:solidFill>
                <a:latin typeface="Arial Rounded MT Bold" pitchFamily="34" charset="0"/>
              </a:rPr>
              <a:t> </a:t>
            </a:r>
            <a:r>
              <a:rPr lang="en-US" dirty="0">
                <a:solidFill>
                  <a:schemeClr val="tx2">
                    <a:lumMod val="75000"/>
                    <a:lumOff val="25000"/>
                  </a:schemeClr>
                </a:solidFill>
                <a:latin typeface="Arial Rounded MT Bold" pitchFamily="34" charset="0"/>
              </a:rPr>
              <a:t>Restaurant and Lounge</a:t>
            </a:r>
            <a:endParaRPr lang="en-CA" dirty="0">
              <a:solidFill>
                <a:schemeClr val="tx2">
                  <a:lumMod val="75000"/>
                  <a:lumOff val="25000"/>
                </a:schemeClr>
              </a:solidFill>
              <a:latin typeface="Arial Rounded MT Bold"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71</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76872508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Economic Development</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solidFill>
                  <a:schemeClr val="tx2">
                    <a:lumMod val="75000"/>
                    <a:lumOff val="25000"/>
                  </a:schemeClr>
                </a:solidFill>
                <a:latin typeface="Arial Rounded MT Bold" pitchFamily="34" charset="0"/>
              </a:rPr>
              <a:t>Findings:</a:t>
            </a:r>
          </a:p>
          <a:p>
            <a:pPr lvl="0"/>
            <a:r>
              <a:rPr lang="en-US" dirty="0">
                <a:solidFill>
                  <a:schemeClr val="tx2">
                    <a:lumMod val="75000"/>
                    <a:lumOff val="25000"/>
                  </a:schemeClr>
                </a:solidFill>
                <a:latin typeface="Arial Rounded MT Bold" pitchFamily="34" charset="0"/>
              </a:rPr>
              <a:t>Residents state the closing of the hospital, and the relocation to </a:t>
            </a:r>
            <a:r>
              <a:rPr lang="en-US" dirty="0" err="1">
                <a:solidFill>
                  <a:schemeClr val="tx2">
                    <a:lumMod val="75000"/>
                    <a:lumOff val="25000"/>
                  </a:schemeClr>
                </a:solidFill>
                <a:latin typeface="Arial Rounded MT Bold" pitchFamily="34" charset="0"/>
              </a:rPr>
              <a:t>Florenceville</a:t>
            </a:r>
            <a:r>
              <a:rPr lang="en-US" dirty="0">
                <a:solidFill>
                  <a:schemeClr val="tx2">
                    <a:lumMod val="75000"/>
                    <a:lumOff val="25000"/>
                  </a:schemeClr>
                </a:solidFill>
                <a:latin typeface="Arial Rounded MT Bold" pitchFamily="34" charset="0"/>
              </a:rPr>
              <a:t> of a number of businesses affected the community’s tax base. They are concerned that if Bath Middle School closes this will further decrease the Village’s tax base. </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There are a number of community groups and organizations that use the school on a regular basis. Community members use the gym for basketball and volleyball.  The Step-A-Head Family Learning Centre provides childcare and additional </a:t>
            </a:r>
            <a:r>
              <a:rPr lang="en-US" dirty="0" smtClean="0">
                <a:solidFill>
                  <a:schemeClr val="tx2">
                    <a:lumMod val="75000"/>
                    <a:lumOff val="25000"/>
                  </a:schemeClr>
                </a:solidFill>
                <a:latin typeface="Arial Rounded MT Bold" pitchFamily="34" charset="0"/>
              </a:rPr>
              <a:t>programming; </a:t>
            </a:r>
            <a:r>
              <a:rPr lang="en-US" dirty="0">
                <a:solidFill>
                  <a:schemeClr val="tx2">
                    <a:lumMod val="75000"/>
                    <a:lumOff val="25000"/>
                  </a:schemeClr>
                </a:solidFill>
                <a:latin typeface="Arial Rounded MT Bold" pitchFamily="34" charset="0"/>
              </a:rPr>
              <a:t>n</a:t>
            </a:r>
            <a:r>
              <a:rPr lang="en-US" dirty="0" smtClean="0">
                <a:solidFill>
                  <a:schemeClr val="tx2">
                    <a:lumMod val="75000"/>
                    <a:lumOff val="25000"/>
                  </a:schemeClr>
                </a:solidFill>
                <a:latin typeface="Arial Rounded MT Bold" pitchFamily="34" charset="0"/>
              </a:rPr>
              <a:t>amely</a:t>
            </a:r>
            <a:r>
              <a:rPr lang="en-US" dirty="0">
                <a:solidFill>
                  <a:schemeClr val="tx2">
                    <a:lumMod val="75000"/>
                    <a:lumOff val="25000"/>
                  </a:schemeClr>
                </a:solidFill>
                <a:latin typeface="Arial Rounded MT Bold" pitchFamily="34" charset="0"/>
              </a:rPr>
              <a:t>, diabetes clinic, cooking classes, community kitchen initiatives, speech therapy, family resource </a:t>
            </a:r>
            <a:r>
              <a:rPr lang="en-US" dirty="0" smtClean="0">
                <a:solidFill>
                  <a:schemeClr val="tx2">
                    <a:lumMod val="75000"/>
                    <a:lumOff val="25000"/>
                  </a:schemeClr>
                </a:solidFill>
                <a:latin typeface="Arial Rounded MT Bold" pitchFamily="34" charset="0"/>
              </a:rPr>
              <a:t>center, </a:t>
            </a:r>
            <a:r>
              <a:rPr lang="en-US" dirty="0">
                <a:solidFill>
                  <a:schemeClr val="tx2">
                    <a:lumMod val="75000"/>
                    <a:lumOff val="25000"/>
                  </a:schemeClr>
                </a:solidFill>
                <a:latin typeface="Arial Rounded MT Bold" pitchFamily="34" charset="0"/>
              </a:rPr>
              <a:t>breakfast program, and training sessions for </a:t>
            </a:r>
            <a:r>
              <a:rPr lang="en-US" dirty="0" smtClean="0">
                <a:solidFill>
                  <a:schemeClr val="tx2">
                    <a:lumMod val="75000"/>
                    <a:lumOff val="25000"/>
                  </a:schemeClr>
                </a:solidFill>
                <a:latin typeface="Arial Rounded MT Bold" pitchFamily="34" charset="0"/>
              </a:rPr>
              <a:t>early </a:t>
            </a:r>
            <a:r>
              <a:rPr lang="en-US" dirty="0">
                <a:solidFill>
                  <a:schemeClr val="tx2">
                    <a:lumMod val="75000"/>
                    <a:lumOff val="25000"/>
                  </a:schemeClr>
                </a:solidFill>
                <a:latin typeface="Arial Rounded MT Bold" pitchFamily="34" charset="0"/>
              </a:rPr>
              <a:t>childhood educators.  Additionally, there are currently 7 full time employees, and one part-time bookkeeper, generating $120,000 - $140,000 in wages.</a:t>
            </a:r>
            <a:endParaRPr lang="en-CA" dirty="0">
              <a:solidFill>
                <a:schemeClr val="tx2">
                  <a:lumMod val="75000"/>
                  <a:lumOff val="25000"/>
                </a:schemeClr>
              </a:solidFill>
              <a:latin typeface="Arial Rounded MT Bold" pitchFamily="34" charset="0"/>
            </a:endParaRPr>
          </a:p>
          <a:p>
            <a:pPr marL="0" indent="0">
              <a:buNone/>
            </a:pPr>
            <a:endParaRPr lang="en-CA" dirty="0">
              <a:solidFill>
                <a:schemeClr val="tx2">
                  <a:lumMod val="75000"/>
                  <a:lumOff val="25000"/>
                </a:schemeClr>
              </a:solidFill>
              <a:latin typeface="Arial Rounded MT Bold"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72</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3023180395"/>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Economic Development</a:t>
            </a:r>
            <a:endParaRPr lang="en-CA" dirty="0">
              <a:solidFill>
                <a:schemeClr val="tx2">
                  <a:lumMod val="75000"/>
                  <a:lumOff val="25000"/>
                </a:schemeClr>
              </a:solidFill>
            </a:endParaRPr>
          </a:p>
        </p:txBody>
      </p:sp>
      <p:sp>
        <p:nvSpPr>
          <p:cNvPr id="3" name="Content Placeholder 2"/>
          <p:cNvSpPr>
            <a:spLocks noGrp="1"/>
          </p:cNvSpPr>
          <p:nvPr>
            <p:ph idx="1"/>
          </p:nvPr>
        </p:nvSpPr>
        <p:spPr/>
        <p:txBody>
          <a:bodyPr>
            <a:normAutofit lnSpcReduction="10000"/>
          </a:bodyPr>
          <a:lstStyle/>
          <a:p>
            <a:pPr lvl="0"/>
            <a:r>
              <a:rPr lang="en-US" dirty="0">
                <a:solidFill>
                  <a:schemeClr val="tx2">
                    <a:lumMod val="75000"/>
                    <a:lumOff val="25000"/>
                  </a:schemeClr>
                </a:solidFill>
                <a:latin typeface="Arial Rounded MT Bold" pitchFamily="34" charset="0"/>
              </a:rPr>
              <a:t>There is hope that the special care home will bring in new families.  There is concern that if there is no middle school </a:t>
            </a:r>
            <a:r>
              <a:rPr lang="en-US" dirty="0" smtClean="0">
                <a:solidFill>
                  <a:schemeClr val="tx2">
                    <a:lumMod val="75000"/>
                    <a:lumOff val="25000"/>
                  </a:schemeClr>
                </a:solidFill>
                <a:latin typeface="Arial Rounded MT Bold" pitchFamily="34" charset="0"/>
              </a:rPr>
              <a:t>families will </a:t>
            </a:r>
            <a:r>
              <a:rPr lang="en-US" dirty="0">
                <a:solidFill>
                  <a:schemeClr val="tx2">
                    <a:lumMod val="75000"/>
                    <a:lumOff val="25000"/>
                  </a:schemeClr>
                </a:solidFill>
                <a:latin typeface="Arial Rounded MT Bold" pitchFamily="34" charset="0"/>
              </a:rPr>
              <a:t>choose to live </a:t>
            </a:r>
            <a:r>
              <a:rPr lang="en-US" dirty="0" smtClean="0">
                <a:solidFill>
                  <a:schemeClr val="tx2">
                    <a:lumMod val="75000"/>
                    <a:lumOff val="25000"/>
                  </a:schemeClr>
                </a:solidFill>
                <a:latin typeface="Arial Rounded MT Bold" pitchFamily="34" charset="0"/>
              </a:rPr>
              <a:t>in another </a:t>
            </a:r>
            <a:r>
              <a:rPr lang="en-US" dirty="0">
                <a:solidFill>
                  <a:schemeClr val="tx2">
                    <a:lumMod val="75000"/>
                    <a:lumOff val="25000"/>
                  </a:schemeClr>
                </a:solidFill>
                <a:latin typeface="Arial Rounded MT Bold" pitchFamily="34" charset="0"/>
              </a:rPr>
              <a:t>community. </a:t>
            </a:r>
            <a:endParaRPr lang="en-CA" dirty="0">
              <a:solidFill>
                <a:schemeClr val="tx2">
                  <a:lumMod val="75000"/>
                  <a:lumOff val="25000"/>
                </a:schemeClr>
              </a:solidFill>
              <a:latin typeface="Arial Rounded MT Bold" pitchFamily="34" charset="0"/>
            </a:endParaRPr>
          </a:p>
          <a:p>
            <a:pPr lvl="0"/>
            <a:r>
              <a:rPr lang="en-US" dirty="0">
                <a:solidFill>
                  <a:schemeClr val="tx2">
                    <a:lumMod val="75000"/>
                    <a:lumOff val="25000"/>
                  </a:schemeClr>
                </a:solidFill>
                <a:latin typeface="Arial Rounded MT Bold" pitchFamily="34" charset="0"/>
              </a:rPr>
              <a:t>The local schools, Bath Elementary and Bath Middle currently collaborate on a number of projects (Remembrance Day, Christmas dinner, ESST, transition, common FTE) and systematic concerns (school bus safety, administrative trouble shooting). The loss of BMS would result in the loss of opportunity for the two schools to </a:t>
            </a:r>
            <a:r>
              <a:rPr lang="en-US" dirty="0" smtClean="0">
                <a:solidFill>
                  <a:schemeClr val="tx2">
                    <a:lumMod val="75000"/>
                    <a:lumOff val="25000"/>
                  </a:schemeClr>
                </a:solidFill>
                <a:latin typeface="Arial Rounded MT Bold" pitchFamily="34" charset="0"/>
              </a:rPr>
              <a:t>partner, if the students went to FMS.</a:t>
            </a:r>
            <a:endParaRPr lang="en-CA" dirty="0">
              <a:solidFill>
                <a:schemeClr val="tx2">
                  <a:lumMod val="75000"/>
                  <a:lumOff val="25000"/>
                </a:schemeClr>
              </a:solidFill>
              <a:latin typeface="Arial Rounded MT Bold" pitchFamily="34" charset="0"/>
            </a:endParaRPr>
          </a:p>
          <a:p>
            <a:endParaRPr lang="en-CA" dirty="0"/>
          </a:p>
        </p:txBody>
      </p:sp>
      <p:sp>
        <p:nvSpPr>
          <p:cNvPr id="5" name="Slide Number Placeholder 4"/>
          <p:cNvSpPr>
            <a:spLocks noGrp="1"/>
          </p:cNvSpPr>
          <p:nvPr>
            <p:ph type="sldNum" sz="quarter" idx="12"/>
          </p:nvPr>
        </p:nvSpPr>
        <p:spPr/>
        <p:txBody>
          <a:bodyPr/>
          <a:lstStyle/>
          <a:p>
            <a:fld id="{7F5CE407-6216-4202-80E4-A30DC2F709B2}" type="slidenum">
              <a:rPr lang="en-US" smtClean="0"/>
              <a:pPr/>
              <a:t>73</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266644597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lumMod val="75000"/>
                    <a:lumOff val="25000"/>
                  </a:schemeClr>
                </a:solidFill>
                <a:latin typeface="Arial Rounded MT Bold" pitchFamily="34" charset="0"/>
              </a:rPr>
              <a:t>Economic Development</a:t>
            </a:r>
            <a:endParaRPr lang="en-CA" b="1"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p:txBody>
          <a:bodyPr>
            <a:normAutofit fontScale="92500" lnSpcReduction="10000"/>
          </a:bodyPr>
          <a:lstStyle/>
          <a:p>
            <a:pPr lvl="0"/>
            <a:r>
              <a:rPr lang="en-US" dirty="0" smtClean="0">
                <a:solidFill>
                  <a:schemeClr val="tx2">
                    <a:lumMod val="75000"/>
                    <a:lumOff val="25000"/>
                  </a:schemeClr>
                </a:solidFill>
                <a:latin typeface="Arial Rounded MT Bold" pitchFamily="34" charset="0"/>
              </a:rPr>
              <a:t>One business owner stated </a:t>
            </a:r>
            <a:r>
              <a:rPr lang="en-US" dirty="0">
                <a:solidFill>
                  <a:schemeClr val="tx2">
                    <a:lumMod val="75000"/>
                    <a:lumOff val="25000"/>
                  </a:schemeClr>
                </a:solidFill>
                <a:latin typeface="Arial Rounded MT Bold" pitchFamily="34" charset="0"/>
              </a:rPr>
              <a:t>that at one time his business employed 32 people. Currently he employs 17 people. He is concerned about the viability of his business if the school is closed.</a:t>
            </a:r>
            <a:endParaRPr lang="en-CA" dirty="0">
              <a:solidFill>
                <a:schemeClr val="tx2">
                  <a:lumMod val="75000"/>
                  <a:lumOff val="25000"/>
                </a:schemeClr>
              </a:solidFill>
              <a:latin typeface="Arial Rounded MT Bold" pitchFamily="34" charset="0"/>
            </a:endParaRPr>
          </a:p>
          <a:p>
            <a:r>
              <a:rPr lang="en-US" dirty="0" smtClean="0">
                <a:solidFill>
                  <a:schemeClr val="tx2">
                    <a:lumMod val="75000"/>
                    <a:lumOff val="25000"/>
                  </a:schemeClr>
                </a:solidFill>
                <a:latin typeface="Arial Rounded MT Bold" pitchFamily="34" charset="0"/>
              </a:rPr>
              <a:t>One individual has </a:t>
            </a:r>
            <a:r>
              <a:rPr lang="en-US" dirty="0">
                <a:solidFill>
                  <a:schemeClr val="tx2">
                    <a:lumMod val="75000"/>
                    <a:lumOff val="25000"/>
                  </a:schemeClr>
                </a:solidFill>
                <a:latin typeface="Arial Rounded MT Bold" pitchFamily="34" charset="0"/>
              </a:rPr>
              <a:t>spoken about the possibility of redeveloping the former hospital into a senior care facility ($7 million</a:t>
            </a:r>
            <a:r>
              <a:rPr lang="en-US" dirty="0" smtClean="0">
                <a:solidFill>
                  <a:schemeClr val="tx2">
                    <a:lumMod val="75000"/>
                    <a:lumOff val="25000"/>
                  </a:schemeClr>
                </a:solidFill>
                <a:latin typeface="Arial Rounded MT Bold" pitchFamily="34" charset="0"/>
              </a:rPr>
              <a:t>) with a </a:t>
            </a:r>
            <a:r>
              <a:rPr lang="en-US" dirty="0">
                <a:solidFill>
                  <a:schemeClr val="tx2">
                    <a:lumMod val="75000"/>
                    <a:lumOff val="25000"/>
                  </a:schemeClr>
                </a:solidFill>
                <a:latin typeface="Arial Rounded MT Bold" pitchFamily="34" charset="0"/>
              </a:rPr>
              <a:t>p</a:t>
            </a:r>
            <a:r>
              <a:rPr lang="en-US" dirty="0" smtClean="0">
                <a:solidFill>
                  <a:schemeClr val="tx2">
                    <a:lumMod val="75000"/>
                    <a:lumOff val="25000"/>
                  </a:schemeClr>
                </a:solidFill>
                <a:latin typeface="Arial Rounded MT Bold" pitchFamily="34" charset="0"/>
              </a:rPr>
              <a:t>otential employment of </a:t>
            </a:r>
            <a:r>
              <a:rPr lang="en-US" dirty="0">
                <a:solidFill>
                  <a:schemeClr val="tx2">
                    <a:lumMod val="75000"/>
                    <a:lumOff val="25000"/>
                  </a:schemeClr>
                </a:solidFill>
                <a:latin typeface="Arial Rounded MT Bold" pitchFamily="34" charset="0"/>
              </a:rPr>
              <a:t>40 – 50 people.  He has also suggested a possible subdivision on the existing hospital lot (25 acres), and the possibility of 3 other businesses to be announced by </a:t>
            </a:r>
            <a:r>
              <a:rPr lang="en-US" dirty="0" smtClean="0">
                <a:solidFill>
                  <a:schemeClr val="tx2">
                    <a:lumMod val="75000"/>
                    <a:lumOff val="25000"/>
                  </a:schemeClr>
                </a:solidFill>
                <a:latin typeface="Arial Rounded MT Bold" pitchFamily="34" charset="0"/>
              </a:rPr>
              <a:t>businessmen and partners</a:t>
            </a:r>
            <a:r>
              <a:rPr lang="en-US" dirty="0">
                <a:solidFill>
                  <a:schemeClr val="tx2">
                    <a:lumMod val="75000"/>
                    <a:lumOff val="25000"/>
                  </a:schemeClr>
                </a:solidFill>
                <a:latin typeface="Arial Rounded MT Bold" pitchFamily="34" charset="0"/>
              </a:rPr>
              <a:t>.  </a:t>
            </a:r>
            <a:r>
              <a:rPr lang="en-US" dirty="0" smtClean="0">
                <a:solidFill>
                  <a:schemeClr val="tx2">
                    <a:lumMod val="75000"/>
                    <a:lumOff val="25000"/>
                  </a:schemeClr>
                </a:solidFill>
                <a:latin typeface="Arial Rounded MT Bold" pitchFamily="34" charset="0"/>
              </a:rPr>
              <a:t>He </a:t>
            </a:r>
            <a:r>
              <a:rPr lang="en-US" dirty="0">
                <a:solidFill>
                  <a:schemeClr val="tx2">
                    <a:lumMod val="75000"/>
                    <a:lumOff val="25000"/>
                  </a:schemeClr>
                </a:solidFill>
                <a:latin typeface="Arial Rounded MT Bold" pitchFamily="34" charset="0"/>
              </a:rPr>
              <a:t>is concerned the school closure </a:t>
            </a:r>
            <a:r>
              <a:rPr lang="en-US" dirty="0" smtClean="0">
                <a:solidFill>
                  <a:schemeClr val="tx2">
                    <a:lumMod val="75000"/>
                    <a:lumOff val="25000"/>
                  </a:schemeClr>
                </a:solidFill>
                <a:latin typeface="Arial Rounded MT Bold" pitchFamily="34" charset="0"/>
              </a:rPr>
              <a:t>would </a:t>
            </a:r>
            <a:r>
              <a:rPr lang="en-US" dirty="0">
                <a:solidFill>
                  <a:schemeClr val="tx2">
                    <a:lumMod val="75000"/>
                    <a:lumOff val="25000"/>
                  </a:schemeClr>
                </a:solidFill>
                <a:latin typeface="Arial Rounded MT Bold" pitchFamily="34" charset="0"/>
              </a:rPr>
              <a:t>put these </a:t>
            </a:r>
            <a:r>
              <a:rPr lang="en-US" dirty="0" smtClean="0">
                <a:solidFill>
                  <a:schemeClr val="tx2">
                    <a:lumMod val="75000"/>
                    <a:lumOff val="25000"/>
                  </a:schemeClr>
                </a:solidFill>
                <a:latin typeface="Arial Rounded MT Bold" pitchFamily="34" charset="0"/>
              </a:rPr>
              <a:t>redevelopment plans in jeopardy.</a:t>
            </a:r>
            <a:endParaRPr lang="en-CA" dirty="0">
              <a:solidFill>
                <a:schemeClr val="tx2">
                  <a:lumMod val="75000"/>
                  <a:lumOff val="25000"/>
                </a:schemeClr>
              </a:solidFill>
              <a:latin typeface="Arial Rounded MT Bold" pitchFamily="34" charset="0"/>
            </a:endParaRPr>
          </a:p>
        </p:txBody>
      </p:sp>
      <p:sp>
        <p:nvSpPr>
          <p:cNvPr id="5" name="Slide Number Placeholder 4"/>
          <p:cNvSpPr>
            <a:spLocks noGrp="1"/>
          </p:cNvSpPr>
          <p:nvPr>
            <p:ph type="sldNum" sz="quarter" idx="12"/>
          </p:nvPr>
        </p:nvSpPr>
        <p:spPr/>
        <p:txBody>
          <a:bodyPr/>
          <a:lstStyle/>
          <a:p>
            <a:fld id="{7F5CE407-6216-4202-80E4-A30DC2F709B2}" type="slidenum">
              <a:rPr lang="en-US" smtClean="0"/>
              <a:pPr/>
              <a:t>74</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32155995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381000"/>
            <a:ext cx="8042276" cy="1386840"/>
          </a:xfrm>
        </p:spPr>
        <p:txBody>
          <a:bodyPr/>
          <a:lstStyle/>
          <a:p>
            <a:r>
              <a:rPr lang="en-CA" sz="4800" b="1" dirty="0">
                <a:solidFill>
                  <a:schemeClr val="tx2">
                    <a:lumMod val="75000"/>
                    <a:lumOff val="25000"/>
                  </a:schemeClr>
                </a:solidFill>
                <a:latin typeface="Arial Rounded MT Bold" pitchFamily="34" charset="0"/>
              </a:rPr>
              <a:t>Impact on the Community of Bath</a:t>
            </a:r>
            <a:endParaRPr lang="en-CA" dirty="0">
              <a:solidFill>
                <a:schemeClr val="tx2">
                  <a:lumMod val="75000"/>
                  <a:lumOff val="25000"/>
                </a:schemeClr>
              </a:solidFill>
              <a:latin typeface="Arial Rounded MT Bold" pitchFamily="34" charset="0"/>
            </a:endParaRPr>
          </a:p>
        </p:txBody>
      </p:sp>
      <p:sp>
        <p:nvSpPr>
          <p:cNvPr id="3" name="Content Placeholder 2"/>
          <p:cNvSpPr>
            <a:spLocks noGrp="1"/>
          </p:cNvSpPr>
          <p:nvPr>
            <p:ph idx="1"/>
          </p:nvPr>
        </p:nvSpPr>
        <p:spPr>
          <a:xfrm>
            <a:off x="549275" y="2179319"/>
            <a:ext cx="8042276" cy="3764281"/>
          </a:xfrm>
        </p:spPr>
        <p:txBody>
          <a:bodyPr/>
          <a:lstStyle/>
          <a:p>
            <a:r>
              <a:rPr lang="en-CA" dirty="0" smtClean="0">
                <a:solidFill>
                  <a:schemeClr val="tx2">
                    <a:lumMod val="75000"/>
                    <a:lumOff val="25000"/>
                  </a:schemeClr>
                </a:solidFill>
                <a:latin typeface="Arial Rounded MT Bold" pitchFamily="34" charset="0"/>
              </a:rPr>
              <a:t>Community </a:t>
            </a:r>
            <a:r>
              <a:rPr lang="en-CA" dirty="0">
                <a:solidFill>
                  <a:schemeClr val="tx2">
                    <a:lumMod val="75000"/>
                    <a:lumOff val="25000"/>
                  </a:schemeClr>
                </a:solidFill>
                <a:latin typeface="Arial Rounded MT Bold" pitchFamily="34" charset="0"/>
              </a:rPr>
              <a:t>and School usage of the gymnasium </a:t>
            </a:r>
            <a:endParaRPr lang="en-CA" dirty="0" smtClean="0">
              <a:solidFill>
                <a:schemeClr val="tx2">
                  <a:lumMod val="75000"/>
                  <a:lumOff val="25000"/>
                </a:schemeClr>
              </a:solidFill>
              <a:latin typeface="Arial Rounded MT Bold" pitchFamily="34" charset="0"/>
            </a:endParaRPr>
          </a:p>
          <a:p>
            <a:pPr marL="0" indent="0">
              <a:buNone/>
            </a:pPr>
            <a:endParaRPr lang="en-CA" dirty="0"/>
          </a:p>
        </p:txBody>
      </p:sp>
      <p:sp>
        <p:nvSpPr>
          <p:cNvPr id="9" name="Slide Number Placeholder 8"/>
          <p:cNvSpPr>
            <a:spLocks noGrp="1"/>
          </p:cNvSpPr>
          <p:nvPr>
            <p:ph type="sldNum" sz="quarter" idx="12"/>
          </p:nvPr>
        </p:nvSpPr>
        <p:spPr/>
        <p:txBody>
          <a:bodyPr/>
          <a:lstStyle/>
          <a:p>
            <a:fld id="{7F5CE407-6216-4202-80E4-A30DC2F709B2}" type="slidenum">
              <a:rPr lang="en-US" smtClean="0"/>
              <a:pPr/>
              <a:t>75</a:t>
            </a:fld>
            <a:endParaRPr lang="en-US" dirty="0"/>
          </a:p>
        </p:txBody>
      </p:sp>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343004501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2240491"/>
            <a:ext cx="8042276" cy="1336956"/>
          </a:xfrm>
        </p:spPr>
        <p:txBody>
          <a:bodyPr/>
          <a:lstStyle/>
          <a:p>
            <a:r>
              <a:rPr lang="en-US" dirty="0" smtClean="0"/>
              <a:t/>
            </a:r>
            <a:br>
              <a:rPr lang="en-US" dirty="0" smtClean="0"/>
            </a:br>
            <a:r>
              <a:rPr lang="en-US" b="1" dirty="0" smtClean="0">
                <a:solidFill>
                  <a:schemeClr val="tx2">
                    <a:lumMod val="75000"/>
                    <a:lumOff val="25000"/>
                  </a:schemeClr>
                </a:solidFill>
                <a:latin typeface="Arial Rounded MT Bold" pitchFamily="34" charset="0"/>
              </a:rPr>
              <a:t>Questions and Answers</a:t>
            </a:r>
            <a:endParaRPr lang="en-US" b="1" dirty="0">
              <a:solidFill>
                <a:schemeClr val="tx2">
                  <a:lumMod val="75000"/>
                  <a:lumOff val="25000"/>
                </a:schemeClr>
              </a:solidFill>
              <a:latin typeface="Arial Rounded MT Bold" pitchFamily="34" charset="0"/>
            </a:endParaRPr>
          </a:p>
        </p:txBody>
      </p:sp>
      <p:sp>
        <p:nvSpPr>
          <p:cNvPr id="8" name="Slide Number Placeholder 7"/>
          <p:cNvSpPr>
            <a:spLocks noGrp="1"/>
          </p:cNvSpPr>
          <p:nvPr>
            <p:ph type="sldNum" sz="quarter" idx="12"/>
          </p:nvPr>
        </p:nvSpPr>
        <p:spPr/>
        <p:txBody>
          <a:bodyPr/>
          <a:lstStyle/>
          <a:p>
            <a:fld id="{7F5CE407-6216-4202-80E4-A30DC2F709B2}" type="slidenum">
              <a:rPr lang="en-US" smtClean="0"/>
              <a:pPr/>
              <a:t>76</a:t>
            </a:fld>
            <a:endParaRPr lang="en-US" dirty="0"/>
          </a:p>
        </p:txBody>
      </p:sp>
      <p:pic>
        <p:nvPicPr>
          <p:cNvPr id="5" name="Picture 4" descr="C:\Users\Andrea.Penney\Desktop\ASDW HD LOGO (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0765" y="746760"/>
            <a:ext cx="8031637" cy="1493731"/>
          </a:xfrm>
          <a:prstGeom prst="rect">
            <a:avLst/>
          </a:prstGeom>
          <a:noFill/>
          <a:extLst>
            <a:ext uri="{909E8E84-426E-40DD-AFC4-6F175D3DCCD1}">
              <a14:hiddenFill xmlns:a14="http://schemas.microsoft.com/office/drawing/2010/main">
                <a:solidFill>
                  <a:srgbClr val="FFFFFF"/>
                </a:solidFill>
              </a14:hiddenFill>
            </a:ext>
          </a:extLst>
        </p:spPr>
      </p:pic>
      <p:sp>
        <p:nvSpPr>
          <p:cNvPr id="6"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314175096"/>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3000" b="1" dirty="0" smtClean="0">
                <a:latin typeface="Arial Rounded MT Bold" pitchFamily="34" charset="0"/>
              </a:rPr>
              <a:t>Bath Middle and Bath Elementary School Sustainability Study – Visit our Website for Details!</a:t>
            </a:r>
            <a:endParaRPr lang="en-US" sz="3000" b="1" dirty="0">
              <a:latin typeface="Arial Rounded MT Bold" pitchFamily="34" charset="0"/>
            </a:endParaRPr>
          </a:p>
        </p:txBody>
      </p:sp>
      <p:sp>
        <p:nvSpPr>
          <p:cNvPr id="3" name="Content Placeholder 2"/>
          <p:cNvSpPr>
            <a:spLocks noGrp="1"/>
          </p:cNvSpPr>
          <p:nvPr>
            <p:ph idx="1"/>
          </p:nvPr>
        </p:nvSpPr>
        <p:spPr>
          <a:xfrm>
            <a:off x="687681" y="1995055"/>
            <a:ext cx="8042276" cy="4245347"/>
          </a:xfrm>
        </p:spPr>
        <p:txBody>
          <a:bodyPr>
            <a:normAutofit fontScale="77500" lnSpcReduction="20000"/>
          </a:bodyPr>
          <a:lstStyle/>
          <a:p>
            <a:pPr lvl="1"/>
            <a:r>
              <a:rPr lang="en-US" dirty="0" smtClean="0">
                <a:solidFill>
                  <a:srgbClr val="0070C0"/>
                </a:solidFill>
                <a:latin typeface="Arial Rounded MT Bold" pitchFamily="34" charset="0"/>
              </a:rPr>
              <a:t>Sustainability Study Timeline</a:t>
            </a:r>
          </a:p>
          <a:p>
            <a:pPr lvl="1"/>
            <a:r>
              <a:rPr lang="en-US" dirty="0" smtClean="0">
                <a:solidFill>
                  <a:srgbClr val="0070C0"/>
                </a:solidFill>
                <a:latin typeface="Arial Rounded MT Bold" pitchFamily="34" charset="0"/>
              </a:rPr>
              <a:t>Minister Letters</a:t>
            </a:r>
          </a:p>
          <a:p>
            <a:pPr lvl="1"/>
            <a:r>
              <a:rPr lang="en-US" dirty="0" smtClean="0">
                <a:solidFill>
                  <a:srgbClr val="0070C0"/>
                </a:solidFill>
                <a:latin typeface="Arial Rounded MT Bold" pitchFamily="34" charset="0"/>
              </a:rPr>
              <a:t>Parent Letters</a:t>
            </a:r>
          </a:p>
          <a:p>
            <a:pPr lvl="1"/>
            <a:r>
              <a:rPr lang="en-US" dirty="0" smtClean="0">
                <a:solidFill>
                  <a:srgbClr val="0070C0"/>
                </a:solidFill>
                <a:latin typeface="Arial Rounded MT Bold" pitchFamily="34" charset="0"/>
              </a:rPr>
              <a:t>Bath Elementary School at a Glance</a:t>
            </a:r>
          </a:p>
          <a:p>
            <a:pPr lvl="1"/>
            <a:r>
              <a:rPr lang="en-US" dirty="0" smtClean="0">
                <a:solidFill>
                  <a:srgbClr val="0070C0"/>
                </a:solidFill>
                <a:latin typeface="Arial Rounded MT Bold" pitchFamily="34" charset="0"/>
              </a:rPr>
              <a:t>Link to Policy 409</a:t>
            </a:r>
          </a:p>
          <a:p>
            <a:pPr lvl="1"/>
            <a:r>
              <a:rPr lang="en-US" dirty="0" smtClean="0">
                <a:solidFill>
                  <a:srgbClr val="0070C0"/>
                </a:solidFill>
                <a:latin typeface="Arial Rounded MT Bold" pitchFamily="34" charset="0"/>
              </a:rPr>
              <a:t>Public Meeting #1 – Presentation</a:t>
            </a:r>
          </a:p>
          <a:p>
            <a:pPr lvl="1"/>
            <a:r>
              <a:rPr lang="en-US" dirty="0" smtClean="0">
                <a:solidFill>
                  <a:srgbClr val="0070C0"/>
                </a:solidFill>
                <a:latin typeface="Arial Rounded MT Bold" pitchFamily="34" charset="0"/>
              </a:rPr>
              <a:t>www.asd-w.nbed.nb.ca</a:t>
            </a:r>
          </a:p>
          <a:p>
            <a:pPr marL="12700" indent="0">
              <a:buNone/>
            </a:pPr>
            <a:r>
              <a:rPr lang="en-US" dirty="0" smtClean="0">
                <a:solidFill>
                  <a:srgbClr val="0070C0"/>
                </a:solidFill>
                <a:latin typeface="Arial Rounded MT Bold" pitchFamily="34" charset="0"/>
              </a:rPr>
              <a:t>Feedback can be given</a:t>
            </a:r>
          </a:p>
          <a:p>
            <a:pPr lvl="1"/>
            <a:r>
              <a:rPr lang="en-US" dirty="0" smtClean="0">
                <a:solidFill>
                  <a:srgbClr val="0070C0"/>
                </a:solidFill>
                <a:latin typeface="Arial Rounded MT Bold" pitchFamily="34" charset="0"/>
              </a:rPr>
              <a:t>via email at asdwsustainability@nbed.nb.ca </a:t>
            </a:r>
          </a:p>
          <a:p>
            <a:pPr lvl="1"/>
            <a:r>
              <a:rPr lang="en-US" dirty="0" smtClean="0">
                <a:solidFill>
                  <a:srgbClr val="0070C0"/>
                </a:solidFill>
                <a:latin typeface="Arial Rounded MT Bold" pitchFamily="34" charset="0"/>
              </a:rPr>
              <a:t>through our discussion board at the Bath Elementary and Bath Middle School Sustainability Study site on our webpage</a:t>
            </a:r>
          </a:p>
          <a:p>
            <a:pPr lvl="1"/>
            <a:r>
              <a:rPr lang="en-US" dirty="0" smtClean="0">
                <a:solidFill>
                  <a:srgbClr val="0070C0"/>
                </a:solidFill>
                <a:latin typeface="Arial Rounded MT Bold" pitchFamily="34" charset="0"/>
              </a:rPr>
              <a:t>mail to Carol Clark-</a:t>
            </a:r>
            <a:r>
              <a:rPr lang="en-US" dirty="0" err="1" smtClean="0">
                <a:solidFill>
                  <a:srgbClr val="0070C0"/>
                </a:solidFill>
                <a:latin typeface="Arial Rounded MT Bold" pitchFamily="34" charset="0"/>
              </a:rPr>
              <a:t>Caterini</a:t>
            </a:r>
            <a:r>
              <a:rPr lang="en-US" dirty="0" smtClean="0">
                <a:solidFill>
                  <a:srgbClr val="0070C0"/>
                </a:solidFill>
                <a:latin typeface="Arial Rounded MT Bold" pitchFamily="34" charset="0"/>
              </a:rPr>
              <a:t>, Anglophone West School District, 1135 Prospect Street, Fredericton, NB  E3B-3B9</a:t>
            </a:r>
          </a:p>
          <a:p>
            <a:pPr marL="349250" lvl="1" indent="0">
              <a:buNone/>
            </a:pPr>
            <a:r>
              <a:rPr lang="en-US" dirty="0" smtClean="0">
                <a:solidFill>
                  <a:srgbClr val="0070C0"/>
                </a:solidFill>
                <a:latin typeface="Arial Rounded MT Bold" pitchFamily="34" charset="0"/>
              </a:rPr>
              <a:t>  </a:t>
            </a:r>
          </a:p>
        </p:txBody>
      </p:sp>
      <p:sp>
        <p:nvSpPr>
          <p:cNvPr id="6" name="Left-Up Arrow 5"/>
          <p:cNvSpPr/>
          <p:nvPr/>
        </p:nvSpPr>
        <p:spPr>
          <a:xfrm rot="5400000">
            <a:off x="628822" y="1503391"/>
            <a:ext cx="394530" cy="276813"/>
          </a:xfrm>
          <a:prstGeom prst="lef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Slide Number Placeholder 9"/>
          <p:cNvSpPr>
            <a:spLocks noGrp="1"/>
          </p:cNvSpPr>
          <p:nvPr>
            <p:ph type="sldNum" sz="quarter" idx="12"/>
          </p:nvPr>
        </p:nvSpPr>
        <p:spPr/>
        <p:txBody>
          <a:bodyPr/>
          <a:lstStyle/>
          <a:p>
            <a:fld id="{7F5CE407-6216-4202-80E4-A30DC2F709B2}" type="slidenum">
              <a:rPr lang="en-US" smtClean="0"/>
              <a:pPr/>
              <a:t>77</a:t>
            </a:fld>
            <a:endParaRPr lang="en-US" dirty="0"/>
          </a:p>
        </p:txBody>
      </p:sp>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00546350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9275" y="1185969"/>
            <a:ext cx="8042276" cy="1336956"/>
          </a:xfrm>
        </p:spPr>
        <p:txBody>
          <a:bodyPr/>
          <a:lstStyle/>
          <a:p>
            <a:r>
              <a:rPr lang="en-US" sz="4800" b="1" dirty="0" smtClean="0">
                <a:latin typeface="Baskerville"/>
                <a:cs typeface="Baskerville"/>
              </a:rPr>
              <a:t/>
            </a:r>
            <a:br>
              <a:rPr lang="en-US" sz="4800" b="1" dirty="0" smtClean="0">
                <a:latin typeface="Baskerville"/>
                <a:cs typeface="Baskerville"/>
              </a:rPr>
            </a:br>
            <a:r>
              <a:rPr lang="en-US" sz="4800" b="1" dirty="0">
                <a:latin typeface="Baskerville"/>
                <a:cs typeface="Baskerville"/>
              </a:rPr>
              <a:t/>
            </a:r>
            <a:br>
              <a:rPr lang="en-US" sz="4800" b="1" dirty="0">
                <a:latin typeface="Baskerville"/>
                <a:cs typeface="Baskerville"/>
              </a:rPr>
            </a:br>
            <a:r>
              <a:rPr lang="en-US" sz="4800" b="1" dirty="0" smtClean="0">
                <a:latin typeface="Baskerville"/>
                <a:cs typeface="Baskerville"/>
              </a:rPr>
              <a:t/>
            </a:r>
            <a:br>
              <a:rPr lang="en-US" sz="4800" b="1" dirty="0" smtClean="0">
                <a:latin typeface="Baskerville"/>
                <a:cs typeface="Baskerville"/>
              </a:rPr>
            </a:br>
            <a:r>
              <a:rPr lang="en-US" sz="4800" b="1" dirty="0">
                <a:latin typeface="Baskerville"/>
                <a:cs typeface="Baskerville"/>
              </a:rPr>
              <a:t/>
            </a:r>
            <a:br>
              <a:rPr lang="en-US" sz="4800" b="1" dirty="0">
                <a:latin typeface="Baskerville"/>
                <a:cs typeface="Baskerville"/>
              </a:rPr>
            </a:br>
            <a:r>
              <a:rPr lang="en-US" sz="4800" b="1" dirty="0" smtClean="0">
                <a:solidFill>
                  <a:schemeClr val="tx2">
                    <a:lumMod val="75000"/>
                    <a:lumOff val="25000"/>
                  </a:schemeClr>
                </a:solidFill>
                <a:latin typeface="Arial Rounded MT Bold" pitchFamily="34" charset="0"/>
                <a:cs typeface="Baskerville"/>
              </a:rPr>
              <a:t>Thank you for coming!</a:t>
            </a:r>
            <a:endParaRPr lang="en-US" b="1" dirty="0">
              <a:solidFill>
                <a:schemeClr val="tx2">
                  <a:lumMod val="75000"/>
                  <a:lumOff val="25000"/>
                </a:schemeClr>
              </a:solidFill>
              <a:latin typeface="Arial Rounded MT Bold" pitchFamily="34" charset="0"/>
              <a:cs typeface="Baskerville"/>
            </a:endParaRPr>
          </a:p>
        </p:txBody>
      </p:sp>
      <p:pic>
        <p:nvPicPr>
          <p:cNvPr id="3" name="Picture 2" descr="C:\Users\Andrea.Penney\Desktop\ASDW HD LOGO (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480765" y="2686639"/>
            <a:ext cx="8031637" cy="1659118"/>
          </a:xfrm>
          <a:prstGeom prst="rect">
            <a:avLst/>
          </a:prstGeom>
          <a:noFill/>
          <a:extLst>
            <a:ext uri="{909E8E84-426E-40DD-AFC4-6F175D3DCCD1}">
              <a14:hiddenFill xmlns:a14="http://schemas.microsoft.com/office/drawing/2010/main">
                <a:solidFill>
                  <a:srgbClr val="FFFFFF"/>
                </a:solidFill>
              </a14:hiddenFill>
            </a:ext>
          </a:extLst>
        </p:spPr>
      </p:pic>
      <p:sp>
        <p:nvSpPr>
          <p:cNvPr id="10" name="Slide Number Placeholder 9"/>
          <p:cNvSpPr>
            <a:spLocks noGrp="1"/>
          </p:cNvSpPr>
          <p:nvPr>
            <p:ph type="sldNum" sz="quarter" idx="12"/>
          </p:nvPr>
        </p:nvSpPr>
        <p:spPr/>
        <p:txBody>
          <a:bodyPr/>
          <a:lstStyle/>
          <a:p>
            <a:fld id="{7F5CE407-6216-4202-80E4-A30DC2F709B2}" type="slidenum">
              <a:rPr lang="en-US" smtClean="0"/>
              <a:pPr/>
              <a:t>78</a:t>
            </a:fld>
            <a:endParaRPr lang="en-US" dirty="0"/>
          </a:p>
        </p:txBody>
      </p:sp>
      <p:pic>
        <p:nvPicPr>
          <p:cNvPr id="7" name="Picture 2" descr="BES Pic2"/>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642191" y="3973398"/>
            <a:ext cx="3886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521288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tx2">
                    <a:lumMod val="75000"/>
                    <a:lumOff val="25000"/>
                  </a:schemeClr>
                </a:solidFill>
                <a:latin typeface="Arial Rounded MT Bold" pitchFamily="34" charset="0"/>
              </a:rPr>
              <a:t>Functional Capacity</a:t>
            </a:r>
            <a:endParaRPr lang="en-CA" b="1" dirty="0">
              <a:solidFill>
                <a:schemeClr val="tx2">
                  <a:lumMod val="75000"/>
                  <a:lumOff val="25000"/>
                </a:schemeClr>
              </a:solidFill>
              <a:latin typeface="Arial Rounded MT Bold" pitchFamily="34" charset="0"/>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14946824"/>
              </p:ext>
            </p:extLst>
          </p:nvPr>
        </p:nvGraphicFramePr>
        <p:xfrm>
          <a:off x="264458" y="1600200"/>
          <a:ext cx="8624048" cy="3916680"/>
        </p:xfrm>
        <a:graphic>
          <a:graphicData uri="http://schemas.openxmlformats.org/drawingml/2006/table">
            <a:tbl>
              <a:tblPr firstRow="1" bandRow="1">
                <a:tableStyleId>{5C22544A-7EE6-4342-B048-85BDC9FD1C3A}</a:tableStyleId>
              </a:tblPr>
              <a:tblGrid>
                <a:gridCol w="2219662"/>
                <a:gridCol w="1356360"/>
                <a:gridCol w="1356360"/>
                <a:gridCol w="1402080"/>
                <a:gridCol w="1097280"/>
                <a:gridCol w="1192306"/>
              </a:tblGrid>
              <a:tr h="1958340">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Functional Capacity Data</a:t>
                      </a:r>
                      <a:endParaRPr lang="en-CA" sz="16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School Capacity</a:t>
                      </a:r>
                      <a:endParaRPr lang="en-CA" sz="16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Number of Classrooms</a:t>
                      </a:r>
                      <a:endParaRPr lang="en-CA" sz="16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Classrooms in Use</a:t>
                      </a:r>
                      <a:endParaRPr lang="en-CA" sz="16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400" dirty="0" smtClean="0">
                          <a:latin typeface="Arial Rounded MT Bold" pitchFamily="34" charset="0"/>
                        </a:rPr>
                        <a:t>Student Enrolment</a:t>
                      </a:r>
                      <a:endParaRPr lang="en-CA" sz="1400" dirty="0">
                        <a:latin typeface="Arial Rounded MT Bold" pitchFamily="34" charset="0"/>
                      </a:endParaRPr>
                    </a:p>
                  </a:txBody>
                  <a:tcPr/>
                </a:tc>
                <a:tc>
                  <a:txBody>
                    <a:bodyPr/>
                    <a:lstStyle/>
                    <a:p>
                      <a:pPr algn="ctr"/>
                      <a:endParaRPr lang="en-US" sz="1600" dirty="0" smtClean="0">
                        <a:latin typeface="Arial Rounded MT Bold" pitchFamily="34" charset="0"/>
                      </a:endParaRPr>
                    </a:p>
                    <a:p>
                      <a:pPr algn="ctr"/>
                      <a:endParaRPr lang="en-US" sz="1600" dirty="0" smtClean="0">
                        <a:latin typeface="Arial Rounded MT Bold" pitchFamily="34" charset="0"/>
                      </a:endParaRPr>
                    </a:p>
                    <a:p>
                      <a:pPr algn="ctr"/>
                      <a:r>
                        <a:rPr lang="en-US" sz="1600" dirty="0" smtClean="0">
                          <a:latin typeface="Arial Rounded MT Bold" pitchFamily="34" charset="0"/>
                        </a:rPr>
                        <a:t>Capacity Rating</a:t>
                      </a:r>
                      <a:endParaRPr lang="en-CA" sz="1600" dirty="0">
                        <a:latin typeface="Arial Rounded MT Bold" pitchFamily="34" charset="0"/>
                      </a:endParaRPr>
                    </a:p>
                  </a:txBody>
                  <a:tcPr/>
                </a:tc>
              </a:tr>
              <a:tr h="1958340">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Based on 24 Students per class</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240</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10</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8*</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dirty="0" smtClean="0">
                          <a:solidFill>
                            <a:schemeClr val="tx2">
                              <a:lumMod val="75000"/>
                              <a:lumOff val="25000"/>
                            </a:schemeClr>
                          </a:solidFill>
                          <a:latin typeface="Arial Rounded MT Bold" pitchFamily="34" charset="0"/>
                        </a:rPr>
                        <a:t>141</a:t>
                      </a:r>
                      <a:endParaRPr lang="en-CA" b="1" dirty="0">
                        <a:solidFill>
                          <a:schemeClr val="tx2">
                            <a:lumMod val="75000"/>
                            <a:lumOff val="25000"/>
                          </a:schemeClr>
                        </a:solidFill>
                        <a:latin typeface="Arial Rounded MT Bold" pitchFamily="34" charset="0"/>
                      </a:endParaRPr>
                    </a:p>
                  </a:txBody>
                  <a:tcPr/>
                </a:tc>
                <a:tc>
                  <a:txBody>
                    <a:bodyPr/>
                    <a:lstStyle/>
                    <a:p>
                      <a:pPr algn="ctr"/>
                      <a:endParaRPr lang="en-US" b="1" dirty="0" smtClean="0">
                        <a:solidFill>
                          <a:schemeClr val="tx2">
                            <a:lumMod val="75000"/>
                            <a:lumOff val="25000"/>
                          </a:schemeClr>
                        </a:solidFill>
                        <a:latin typeface="Arial Rounded MT Bold" pitchFamily="34" charset="0"/>
                      </a:endParaRPr>
                    </a:p>
                    <a:p>
                      <a:pPr algn="ctr"/>
                      <a:endParaRPr lang="en-US" b="1" dirty="0" smtClean="0">
                        <a:solidFill>
                          <a:schemeClr val="tx2">
                            <a:lumMod val="75000"/>
                            <a:lumOff val="25000"/>
                          </a:schemeClr>
                        </a:solidFill>
                        <a:latin typeface="Arial Rounded MT Bold" pitchFamily="34" charset="0"/>
                      </a:endParaRPr>
                    </a:p>
                    <a:p>
                      <a:pPr algn="ctr"/>
                      <a:r>
                        <a:rPr lang="en-US" b="1" smtClean="0">
                          <a:solidFill>
                            <a:schemeClr val="tx2">
                              <a:lumMod val="75000"/>
                              <a:lumOff val="25000"/>
                            </a:schemeClr>
                          </a:solidFill>
                          <a:latin typeface="Arial Rounded MT Bold" pitchFamily="34" charset="0"/>
                        </a:rPr>
                        <a:t>58.8%</a:t>
                      </a:r>
                      <a:endParaRPr lang="en-CA" b="1" dirty="0">
                        <a:solidFill>
                          <a:schemeClr val="tx2">
                            <a:lumMod val="75000"/>
                            <a:lumOff val="25000"/>
                          </a:schemeClr>
                        </a:solidFill>
                        <a:latin typeface="Arial Rounded MT Bold" pitchFamily="34" charset="0"/>
                      </a:endParaRPr>
                    </a:p>
                  </a:txBody>
                  <a:tcPr/>
                </a:tc>
              </a:tr>
            </a:tbl>
          </a:graphicData>
        </a:graphic>
      </p:graphicFrame>
      <p:sp>
        <p:nvSpPr>
          <p:cNvPr id="5" name="Slide Number Placeholder 4"/>
          <p:cNvSpPr>
            <a:spLocks noGrp="1"/>
          </p:cNvSpPr>
          <p:nvPr>
            <p:ph type="sldNum" sz="quarter" idx="12"/>
          </p:nvPr>
        </p:nvSpPr>
        <p:spPr/>
        <p:txBody>
          <a:bodyPr/>
          <a:lstStyle/>
          <a:p>
            <a:fld id="{7F5CE407-6216-4202-80E4-A30DC2F709B2}" type="slidenum">
              <a:rPr lang="en-US" smtClean="0"/>
              <a:pPr/>
              <a:t>8</a:t>
            </a:fld>
            <a:endParaRPr lang="en-US" dirty="0"/>
          </a:p>
        </p:txBody>
      </p:sp>
      <p:sp>
        <p:nvSpPr>
          <p:cNvPr id="7" name="Footer Placeholder 10"/>
          <p:cNvSpPr>
            <a:spLocks noGrp="1"/>
          </p:cNvSpPr>
          <p:nvPr>
            <p:ph type="ftr" sz="quarter" idx="11"/>
          </p:nvPr>
        </p:nvSpPr>
        <p:spPr>
          <a:xfrm>
            <a:off x="264458" y="6275668"/>
            <a:ext cx="4840941" cy="365125"/>
          </a:xfrm>
        </p:spPr>
        <p:txBody>
          <a:bodyPr/>
          <a:lstStyle/>
          <a:p>
            <a:r>
              <a:rPr lang="en-US" dirty="0" smtClean="0"/>
              <a:t>February 12</a:t>
            </a:r>
            <a:r>
              <a:rPr lang="en-US" baseline="30000" dirty="0" smtClean="0"/>
              <a:t>th</a:t>
            </a:r>
            <a:r>
              <a:rPr lang="en-US" dirty="0" smtClean="0"/>
              <a:t> , 2015</a:t>
            </a:r>
            <a:endParaRPr lang="en-US" dirty="0"/>
          </a:p>
        </p:txBody>
      </p:sp>
    </p:spTree>
    <p:extLst>
      <p:ext uri="{BB962C8B-B14F-4D97-AF65-F5344CB8AC3E}">
        <p14:creationId xmlns:p14="http://schemas.microsoft.com/office/powerpoint/2010/main" val="1790144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2701" y="2407920"/>
            <a:ext cx="6748780" cy="2057400"/>
          </a:xfrm>
        </p:spPr>
        <p:txBody>
          <a:bodyPr/>
          <a:lstStyle/>
          <a:p>
            <a:r>
              <a:rPr lang="en-US" b="1" dirty="0">
                <a:solidFill>
                  <a:schemeClr val="tx2">
                    <a:lumMod val="75000"/>
                    <a:lumOff val="25000"/>
                  </a:schemeClr>
                </a:solidFill>
                <a:latin typeface="Arial Rounded MT Bold" pitchFamily="34" charset="0"/>
              </a:rPr>
              <a:t>Quality of Education Programs and Services</a:t>
            </a:r>
            <a:endParaRPr lang="en-CA" dirty="0">
              <a:solidFill>
                <a:schemeClr val="tx2">
                  <a:lumMod val="75000"/>
                  <a:lumOff val="25000"/>
                </a:schemeClr>
              </a:solidFill>
            </a:endParaRPr>
          </a:p>
        </p:txBody>
      </p:sp>
      <p:sp>
        <p:nvSpPr>
          <p:cNvPr id="5" name="AutoShape 2" descr="Image result for pictures of Bath Middle school, Bath NB"/>
          <p:cNvSpPr>
            <a:spLocks noChangeAspect="1" noChangeArrowheads="1"/>
          </p:cNvSpPr>
          <p:nvPr/>
        </p:nvSpPr>
        <p:spPr bwMode="auto">
          <a:xfrm>
            <a:off x="63500" y="-136525"/>
            <a:ext cx="1219200" cy="914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p>
        </p:txBody>
      </p:sp>
      <p:pic>
        <p:nvPicPr>
          <p:cNvPr id="6" name="Picture 5" descr="C:\Users\Andrea.Penney\Desktop\ASDW HD LOGO (2).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1417320" y="1295400"/>
            <a:ext cx="6187440" cy="1112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8227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0AA50F3F562EE4D8B0CBCE13A346711" ma:contentTypeVersion="0" ma:contentTypeDescription="Create a new document." ma:contentTypeScope="" ma:versionID="034d576016f0445251b80e6e0a5b987d">
  <xsd:schema xmlns:xsd="http://www.w3.org/2001/XMLSchema" xmlns:xs="http://www.w3.org/2001/XMLSchema" xmlns:p="http://schemas.microsoft.com/office/2006/metadata/properties" targetNamespace="http://schemas.microsoft.com/office/2006/metadata/properties" ma:root="true" ma:fieldsID="061de604b58866ed5c882cabc6f488b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57A079-FC3E-43BF-8FDC-DDFBD9A18C47}"/>
</file>

<file path=customXml/itemProps2.xml><?xml version="1.0" encoding="utf-8"?>
<ds:datastoreItem xmlns:ds="http://schemas.openxmlformats.org/officeDocument/2006/customXml" ds:itemID="{201864F5-0925-4BCD-A2BF-555E38C44558}"/>
</file>

<file path=customXml/itemProps3.xml><?xml version="1.0" encoding="utf-8"?>
<ds:datastoreItem xmlns:ds="http://schemas.openxmlformats.org/officeDocument/2006/customXml" ds:itemID="{BFE28606-5D47-402D-82A8-A9396A4F4226}"/>
</file>

<file path=docProps/app.xml><?xml version="1.0" encoding="utf-8"?>
<Properties xmlns="http://schemas.openxmlformats.org/officeDocument/2006/extended-properties" xmlns:vt="http://schemas.openxmlformats.org/officeDocument/2006/docPropsVTypes">
  <Template>Breeze.thmx</Template>
  <TotalTime>4241</TotalTime>
  <Words>3967</Words>
  <Application>Microsoft Office PowerPoint</Application>
  <PresentationFormat>On-screen Show (4:3)</PresentationFormat>
  <Paragraphs>957</Paragraphs>
  <Slides>78</Slides>
  <Notes>5</Notes>
  <HiddenSlides>0</HiddenSlides>
  <MMClips>0</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Breeze</vt:lpstr>
      <vt:lpstr>    Sustainability Study of Bath Elementary School</vt:lpstr>
      <vt:lpstr>Public Meeting #1 Agenda</vt:lpstr>
      <vt:lpstr>Provincial Policy 409:  Multi-year School Infrastructure Planning</vt:lpstr>
      <vt:lpstr>Enrolment </vt:lpstr>
      <vt:lpstr>Enrolment</vt:lpstr>
      <vt:lpstr>   Enrolment by Grade Level</vt:lpstr>
      <vt:lpstr>Projected Enrolment</vt:lpstr>
      <vt:lpstr>Functional Capacity</vt:lpstr>
      <vt:lpstr>Quality of Education Programs and Services</vt:lpstr>
      <vt:lpstr>Quality of Education Programs and Services</vt:lpstr>
      <vt:lpstr>Quality of Education Programs and Services</vt:lpstr>
      <vt:lpstr>Quality of Education Programs and Service</vt:lpstr>
      <vt:lpstr>BES Student:  Teacher Ratio</vt:lpstr>
      <vt:lpstr>Maximum class sizes</vt:lpstr>
      <vt:lpstr>Bath Elementary School Actual Class Sizes 2014-2015</vt:lpstr>
      <vt:lpstr>Florenceville Elementary School Comparable Class Sizes 2014-2015</vt:lpstr>
      <vt:lpstr>Bristol Elementary School Comparable Class Sizes 2014-2015</vt:lpstr>
      <vt:lpstr>Townsview School  Comparable Class Sizes 2014-2015</vt:lpstr>
      <vt:lpstr>Other Staff</vt:lpstr>
      <vt:lpstr>Delivery of Programs</vt:lpstr>
      <vt:lpstr>Delivery of Programs</vt:lpstr>
      <vt:lpstr>Impact on Other Schools</vt:lpstr>
      <vt:lpstr>Special Events That Encourage Collegiality/Student Spirit</vt:lpstr>
      <vt:lpstr>Special Events That Encourage Collegiality/Student Spirit</vt:lpstr>
      <vt:lpstr>Special Events That Encourage Community School Partnership</vt:lpstr>
      <vt:lpstr>Special Events That Encourage Community School Partnership</vt:lpstr>
      <vt:lpstr>Special Events That Encourage Community School Partnership</vt:lpstr>
      <vt:lpstr>Special Events That Encourage Community School Partnership</vt:lpstr>
      <vt:lpstr>Student Voice</vt:lpstr>
      <vt:lpstr>Provincial Assessments</vt:lpstr>
      <vt:lpstr>Provincial Assessment Results</vt:lpstr>
      <vt:lpstr>Provincial Assessment Results</vt:lpstr>
      <vt:lpstr>Provincial Assessment Results</vt:lpstr>
      <vt:lpstr>Student Perception Data</vt:lpstr>
      <vt:lpstr>School Benefits</vt:lpstr>
      <vt:lpstr>School Challenges</vt:lpstr>
      <vt:lpstr>Health and Safety Building Assessment</vt:lpstr>
      <vt:lpstr>Building Summary</vt:lpstr>
      <vt:lpstr>PowerPoint Presentation</vt:lpstr>
      <vt:lpstr>PowerPoint Presentation</vt:lpstr>
      <vt:lpstr>Classrooms</vt:lpstr>
      <vt:lpstr>Stairwells and Corridors</vt:lpstr>
      <vt:lpstr>Fire Protection</vt:lpstr>
      <vt:lpstr>Domestic &amp; Waste Water</vt:lpstr>
      <vt:lpstr>Heating &amp; Ventilation</vt:lpstr>
      <vt:lpstr>Controls &amp; Communications</vt:lpstr>
      <vt:lpstr>Electrical &amp; Lighting</vt:lpstr>
      <vt:lpstr>Interior</vt:lpstr>
      <vt:lpstr>Interior continued </vt:lpstr>
      <vt:lpstr>Exterior</vt:lpstr>
      <vt:lpstr>Property</vt:lpstr>
      <vt:lpstr>Capital Investments </vt:lpstr>
      <vt:lpstr>  School Physical Plant Status</vt:lpstr>
      <vt:lpstr>School Physical Plant Status (continued)</vt:lpstr>
      <vt:lpstr>School Physical Plant Status (continued)</vt:lpstr>
      <vt:lpstr>Transportation</vt:lpstr>
      <vt:lpstr>Bath Transportation Study</vt:lpstr>
      <vt:lpstr>Bus Transportation Study</vt:lpstr>
      <vt:lpstr>Current Student Address Distances (BMS)</vt:lpstr>
      <vt:lpstr>Bus Transportation Study</vt:lpstr>
      <vt:lpstr>Finances</vt:lpstr>
      <vt:lpstr>Salaries</vt:lpstr>
      <vt:lpstr>Assigned Budgets</vt:lpstr>
      <vt:lpstr>Facilities Costs</vt:lpstr>
      <vt:lpstr>Total Costs</vt:lpstr>
      <vt:lpstr>Economic Development</vt:lpstr>
      <vt:lpstr>Economic Development</vt:lpstr>
      <vt:lpstr>  Economic Development </vt:lpstr>
      <vt:lpstr>Economic Development</vt:lpstr>
      <vt:lpstr>  Economic Development </vt:lpstr>
      <vt:lpstr>  Economic Development </vt:lpstr>
      <vt:lpstr>Economic Development</vt:lpstr>
      <vt:lpstr>Economic Development</vt:lpstr>
      <vt:lpstr>Economic Development</vt:lpstr>
      <vt:lpstr>Impact on the Community of Bath</vt:lpstr>
      <vt:lpstr> Questions and Answers</vt:lpstr>
      <vt:lpstr>Bath Middle and Bath Elementary School Sustainability Study – Visit our Website for Details!</vt:lpstr>
      <vt:lpstr>    Thank you for coming!</vt:lpstr>
    </vt:vector>
  </TitlesOfParts>
  <Company>School District 17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Sustainability Study of Bath Elementary School – Provincial Policy 409</dc:title>
  <dc:creator>Andrea Penney</dc:creator>
  <cp:lastModifiedBy>Clark-Caterini , Carol    (ASD-W)</cp:lastModifiedBy>
  <cp:revision>260</cp:revision>
  <cp:lastPrinted>2015-02-13T17:49:40Z</cp:lastPrinted>
  <dcterms:created xsi:type="dcterms:W3CDTF">2011-05-17T20:33:20Z</dcterms:created>
  <dcterms:modified xsi:type="dcterms:W3CDTF">2015-02-13T17:49:58Z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0x01010090AA50F3F562EE4D8B0CBCE13A346711</vt:lpwstr>
  </property>
</Properties>
</file>