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87"/>
  </p:notesMasterIdLst>
  <p:handoutMasterIdLst>
    <p:handoutMasterId r:id="rId88"/>
  </p:handoutMasterIdLst>
  <p:sldIdLst>
    <p:sldId id="259" r:id="rId5"/>
    <p:sldId id="312" r:id="rId6"/>
    <p:sldId id="391" r:id="rId7"/>
    <p:sldId id="429" r:id="rId8"/>
    <p:sldId id="430" r:id="rId9"/>
    <p:sldId id="431" r:id="rId10"/>
    <p:sldId id="432" r:id="rId11"/>
    <p:sldId id="433" r:id="rId12"/>
    <p:sldId id="460" r:id="rId13"/>
    <p:sldId id="461" r:id="rId14"/>
    <p:sldId id="462" r:id="rId15"/>
    <p:sldId id="463" r:id="rId16"/>
    <p:sldId id="464" r:id="rId17"/>
    <p:sldId id="465" r:id="rId18"/>
    <p:sldId id="466" r:id="rId19"/>
    <p:sldId id="467" r:id="rId20"/>
    <p:sldId id="468" r:id="rId21"/>
    <p:sldId id="469" r:id="rId22"/>
    <p:sldId id="470" r:id="rId23"/>
    <p:sldId id="471" r:id="rId24"/>
    <p:sldId id="472" r:id="rId25"/>
    <p:sldId id="473" r:id="rId26"/>
    <p:sldId id="474" r:id="rId27"/>
    <p:sldId id="475" r:id="rId28"/>
    <p:sldId id="476" r:id="rId29"/>
    <p:sldId id="477" r:id="rId30"/>
    <p:sldId id="478" r:id="rId31"/>
    <p:sldId id="485" r:id="rId32"/>
    <p:sldId id="479" r:id="rId33"/>
    <p:sldId id="480" r:id="rId34"/>
    <p:sldId id="481" r:id="rId35"/>
    <p:sldId id="482" r:id="rId36"/>
    <p:sldId id="483" r:id="rId37"/>
    <p:sldId id="484" r:id="rId38"/>
    <p:sldId id="441" r:id="rId39"/>
    <p:sldId id="440" r:id="rId40"/>
    <p:sldId id="442" r:id="rId41"/>
    <p:sldId id="443" r:id="rId42"/>
    <p:sldId id="444" r:id="rId43"/>
    <p:sldId id="445" r:id="rId44"/>
    <p:sldId id="446" r:id="rId45"/>
    <p:sldId id="447" r:id="rId46"/>
    <p:sldId id="448" r:id="rId47"/>
    <p:sldId id="449" r:id="rId48"/>
    <p:sldId id="450" r:id="rId49"/>
    <p:sldId id="451" r:id="rId50"/>
    <p:sldId id="452" r:id="rId51"/>
    <p:sldId id="453" r:id="rId52"/>
    <p:sldId id="454" r:id="rId53"/>
    <p:sldId id="455" r:id="rId54"/>
    <p:sldId id="456" r:id="rId55"/>
    <p:sldId id="457" r:id="rId56"/>
    <p:sldId id="458" r:id="rId57"/>
    <p:sldId id="459" r:id="rId58"/>
    <p:sldId id="423" r:id="rId59"/>
    <p:sldId id="424" r:id="rId60"/>
    <p:sldId id="425" r:id="rId61"/>
    <p:sldId id="426" r:id="rId62"/>
    <p:sldId id="495" r:id="rId63"/>
    <p:sldId id="492" r:id="rId64"/>
    <p:sldId id="494" r:id="rId65"/>
    <p:sldId id="428" r:id="rId66"/>
    <p:sldId id="486" r:id="rId67"/>
    <p:sldId id="487" r:id="rId68"/>
    <p:sldId id="488" r:id="rId69"/>
    <p:sldId id="489" r:id="rId70"/>
    <p:sldId id="490" r:id="rId71"/>
    <p:sldId id="411" r:id="rId72"/>
    <p:sldId id="412" r:id="rId73"/>
    <p:sldId id="413" r:id="rId74"/>
    <p:sldId id="414" r:id="rId75"/>
    <p:sldId id="416" r:id="rId76"/>
    <p:sldId id="415" r:id="rId77"/>
    <p:sldId id="417" r:id="rId78"/>
    <p:sldId id="419" r:id="rId79"/>
    <p:sldId id="418" r:id="rId80"/>
    <p:sldId id="420" r:id="rId81"/>
    <p:sldId id="421" r:id="rId82"/>
    <p:sldId id="422" r:id="rId83"/>
    <p:sldId id="313" r:id="rId84"/>
    <p:sldId id="314" r:id="rId85"/>
    <p:sldId id="334" r:id="rId86"/>
  </p:sldIdLst>
  <p:sldSz cx="9144000" cy="6858000" type="screen4x3"/>
  <p:notesSz cx="7004050" cy="92900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44" autoAdjust="0"/>
    <p:restoredTop sz="86400" autoAdjust="0"/>
  </p:normalViewPr>
  <p:slideViewPr>
    <p:cSldViewPr snapToGrid="0" snapToObjects="1">
      <p:cViewPr>
        <p:scale>
          <a:sx n="90" d="100"/>
          <a:sy n="90" d="100"/>
        </p:scale>
        <p:origin x="-636" y="-72"/>
      </p:cViewPr>
      <p:guideLst>
        <p:guide orient="horz" pos="2160"/>
        <p:guide pos="2880"/>
      </p:guideLst>
    </p:cSldViewPr>
  </p:slideViewPr>
  <p:outlineViewPr>
    <p:cViewPr>
      <p:scale>
        <a:sx n="33" d="100"/>
        <a:sy n="33" d="100"/>
      </p:scale>
      <p:origin x="0" y="29082"/>
    </p:cViewPr>
  </p:outlineViewPr>
  <p:notesTextViewPr>
    <p:cViewPr>
      <p:scale>
        <a:sx n="100" d="100"/>
        <a:sy n="100" d="100"/>
      </p:scale>
      <p:origin x="0" y="0"/>
    </p:cViewPr>
  </p:notesTextViewPr>
  <p:sorterViewPr>
    <p:cViewPr>
      <p:scale>
        <a:sx n="100" d="100"/>
        <a:sy n="100" d="100"/>
      </p:scale>
      <p:origin x="0" y="460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slide" Target="slides/slide72.xml"/><Relationship Id="rId84" Type="http://schemas.openxmlformats.org/officeDocument/2006/relationships/slide" Target="slides/slide80.xml"/><Relationship Id="rId89" Type="http://schemas.openxmlformats.org/officeDocument/2006/relationships/presProps" Target="presProps.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slide" Target="slides/slide75.xml"/><Relationship Id="rId87" Type="http://schemas.openxmlformats.org/officeDocument/2006/relationships/notesMaster" Target="notesMasters/notesMaster1.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slide" Target="slides/slide78.xml"/><Relationship Id="rId90" Type="http://schemas.openxmlformats.org/officeDocument/2006/relationships/viewProps" Target="viewProp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slide" Target="slides/slide81.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slide" Target="slides/slide79.xml"/><Relationship Id="rId88" Type="http://schemas.openxmlformats.org/officeDocument/2006/relationships/handoutMaster" Target="handoutMasters/handoutMaster1.xml"/><Relationship Id="rId9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4" Type="http://schemas.openxmlformats.org/officeDocument/2006/relationships/slideMaster" Target="slideMasters/slideMaster1.xml"/><Relationship Id="rId9" Type="http://schemas.openxmlformats.org/officeDocument/2006/relationships/slide" Target="slides/slide5.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1" Type="http://schemas.openxmlformats.org/officeDocument/2006/relationships/oleObject" Target="../embeddings/oleObject2.bin"/></Relationships>
</file>

<file path=ppt/charts/_rels/chart3.xml.rels><?xml version="1.0" encoding="UTF-8" standalone="yes"?>
<Relationships xmlns="http://schemas.openxmlformats.org/package/2006/relationships"><Relationship Id="rId1" Type="http://schemas.openxmlformats.org/officeDocument/2006/relationships/oleObject" Target="../embeddings/oleObject3.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manualLayout>
          <c:layoutTarget val="inner"/>
          <c:xMode val="edge"/>
          <c:yMode val="edge"/>
          <c:x val="6.5109401097590072E-2"/>
          <c:y val="3.1154032854444458E-2"/>
          <c:w val="0.90248323126275887"/>
          <c:h val="0.89855020909362271"/>
        </c:manualLayout>
      </c:layout>
      <c:lineChart>
        <c:grouping val="standard"/>
        <c:varyColors val="0"/>
        <c:ser>
          <c:idx val="0"/>
          <c:order val="0"/>
          <c:tx>
            <c:strRef>
              <c:f>Sheet1!$B$1</c:f>
              <c:strCache>
                <c:ptCount val="1"/>
                <c:pt idx="0">
                  <c:v>Enrolement</c:v>
                </c:pt>
              </c:strCache>
            </c:strRef>
          </c:tx>
          <c:marker>
            <c:symbol val="none"/>
          </c:marker>
          <c:dLbls>
            <c:txPr>
              <a:bodyPr/>
              <a:lstStyle/>
              <a:p>
                <a:pPr>
                  <a:defRPr sz="1400"/>
                </a:pPr>
                <a:endParaRPr lang="en-US"/>
              </a:p>
            </c:txPr>
            <c:dLblPos val="t"/>
            <c:showLegendKey val="0"/>
            <c:showVal val="1"/>
            <c:showCatName val="0"/>
            <c:showSerName val="0"/>
            <c:showPercent val="0"/>
            <c:showBubbleSize val="0"/>
            <c:showLeaderLines val="0"/>
          </c:dLbls>
          <c:cat>
            <c:numRef>
              <c:f>Sheet1!$A$2:$A$8</c:f>
              <c:numCache>
                <c:formatCode>General</c:formatCode>
                <c:ptCount val="7"/>
                <c:pt idx="0">
                  <c:v>2008</c:v>
                </c:pt>
                <c:pt idx="1">
                  <c:v>2009</c:v>
                </c:pt>
                <c:pt idx="2">
                  <c:v>2010</c:v>
                </c:pt>
                <c:pt idx="3">
                  <c:v>2011</c:v>
                </c:pt>
                <c:pt idx="4">
                  <c:v>2012</c:v>
                </c:pt>
                <c:pt idx="5">
                  <c:v>2013</c:v>
                </c:pt>
                <c:pt idx="6">
                  <c:v>2014</c:v>
                </c:pt>
              </c:numCache>
            </c:numRef>
          </c:cat>
          <c:val>
            <c:numRef>
              <c:f>Sheet1!$B$2:$B$8</c:f>
              <c:numCache>
                <c:formatCode>General</c:formatCode>
                <c:ptCount val="7"/>
                <c:pt idx="0">
                  <c:v>98</c:v>
                </c:pt>
                <c:pt idx="1">
                  <c:v>78</c:v>
                </c:pt>
                <c:pt idx="2">
                  <c:v>61</c:v>
                </c:pt>
                <c:pt idx="3">
                  <c:v>57</c:v>
                </c:pt>
                <c:pt idx="4">
                  <c:v>52</c:v>
                </c:pt>
                <c:pt idx="5">
                  <c:v>41</c:v>
                </c:pt>
                <c:pt idx="6">
                  <c:v>44</c:v>
                </c:pt>
              </c:numCache>
            </c:numRef>
          </c:val>
          <c:smooth val="0"/>
        </c:ser>
        <c:dLbls>
          <c:dLblPos val="t"/>
          <c:showLegendKey val="0"/>
          <c:showVal val="1"/>
          <c:showCatName val="0"/>
          <c:showSerName val="0"/>
          <c:showPercent val="0"/>
          <c:showBubbleSize val="0"/>
        </c:dLbls>
        <c:marker val="1"/>
        <c:smooth val="0"/>
        <c:axId val="31745536"/>
        <c:axId val="31773056"/>
      </c:lineChart>
      <c:catAx>
        <c:axId val="31745536"/>
        <c:scaling>
          <c:orientation val="minMax"/>
        </c:scaling>
        <c:delete val="0"/>
        <c:axPos val="b"/>
        <c:numFmt formatCode="General" sourceLinked="1"/>
        <c:majorTickMark val="out"/>
        <c:minorTickMark val="none"/>
        <c:tickLblPos val="nextTo"/>
        <c:txPr>
          <a:bodyPr/>
          <a:lstStyle/>
          <a:p>
            <a:pPr>
              <a:defRPr sz="1200"/>
            </a:pPr>
            <a:endParaRPr lang="en-US"/>
          </a:p>
        </c:txPr>
        <c:crossAx val="31773056"/>
        <c:crosses val="autoZero"/>
        <c:auto val="1"/>
        <c:lblAlgn val="ctr"/>
        <c:lblOffset val="100"/>
        <c:noMultiLvlLbl val="0"/>
      </c:catAx>
      <c:valAx>
        <c:axId val="31773056"/>
        <c:scaling>
          <c:orientation val="minMax"/>
        </c:scaling>
        <c:delete val="0"/>
        <c:axPos val="l"/>
        <c:majorGridlines/>
        <c:title>
          <c:tx>
            <c:rich>
              <a:bodyPr rot="-5400000" vert="horz"/>
              <a:lstStyle/>
              <a:p>
                <a:pPr>
                  <a:defRPr sz="1200"/>
                </a:pPr>
                <a:r>
                  <a:rPr lang="en-US" sz="1200" dirty="0">
                    <a:solidFill>
                      <a:schemeClr val="tx2">
                        <a:lumMod val="75000"/>
                        <a:lumOff val="25000"/>
                      </a:schemeClr>
                    </a:solidFill>
                    <a:latin typeface="Arial Rounded MT Bold" pitchFamily="34" charset="0"/>
                  </a:rPr>
                  <a:t>Number of Students</a:t>
                </a:r>
              </a:p>
            </c:rich>
          </c:tx>
          <c:layout>
            <c:manualLayout>
              <c:xMode val="edge"/>
              <c:yMode val="edge"/>
              <c:x val="4.6296826533047007E-3"/>
              <c:y val="0.3279423627634605"/>
            </c:manualLayout>
          </c:layout>
          <c:overlay val="0"/>
        </c:title>
        <c:numFmt formatCode="General" sourceLinked="1"/>
        <c:majorTickMark val="out"/>
        <c:minorTickMark val="none"/>
        <c:tickLblPos val="nextTo"/>
        <c:txPr>
          <a:bodyPr/>
          <a:lstStyle/>
          <a:p>
            <a:pPr>
              <a:defRPr sz="1200"/>
            </a:pPr>
            <a:endParaRPr lang="en-US"/>
          </a:p>
        </c:txPr>
        <c:crossAx val="3174553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solidFill>
                  <a:schemeClr val="tx2">
                    <a:lumMod val="75000"/>
                    <a:lumOff val="25000"/>
                  </a:schemeClr>
                </a:solidFill>
                <a:latin typeface="Arial Rounded MT Bold" pitchFamily="34" charset="0"/>
              </a:rPr>
              <a:t>Enrolment </a:t>
            </a:r>
            <a:r>
              <a:rPr lang="en-US" dirty="0">
                <a:solidFill>
                  <a:schemeClr val="tx2">
                    <a:lumMod val="75000"/>
                    <a:lumOff val="25000"/>
                  </a:schemeClr>
                </a:solidFill>
                <a:latin typeface="Arial Rounded MT Bold" pitchFamily="34" charset="0"/>
              </a:rPr>
              <a:t>by Grade Level</a:t>
            </a:r>
          </a:p>
        </c:rich>
      </c:tx>
      <c:overlay val="0"/>
    </c:title>
    <c:autoTitleDeleted val="0"/>
    <c:plotArea>
      <c:layout/>
      <c:barChart>
        <c:barDir val="col"/>
        <c:grouping val="clustered"/>
        <c:varyColors val="0"/>
        <c:ser>
          <c:idx val="0"/>
          <c:order val="0"/>
          <c:tx>
            <c:strRef>
              <c:f>Sheet1!$C$30</c:f>
              <c:strCache>
                <c:ptCount val="1"/>
                <c:pt idx="0">
                  <c:v>6</c:v>
                </c:pt>
              </c:strCache>
            </c:strRef>
          </c:tx>
          <c:invertIfNegative val="0"/>
          <c:cat>
            <c:numRef>
              <c:f>Sheet1!$D$29:$J$29</c:f>
              <c:numCache>
                <c:formatCode>General</c:formatCode>
                <c:ptCount val="7"/>
                <c:pt idx="0">
                  <c:v>2008</c:v>
                </c:pt>
                <c:pt idx="1">
                  <c:v>2009</c:v>
                </c:pt>
                <c:pt idx="2">
                  <c:v>2010</c:v>
                </c:pt>
                <c:pt idx="3">
                  <c:v>2011</c:v>
                </c:pt>
                <c:pt idx="4">
                  <c:v>2012</c:v>
                </c:pt>
                <c:pt idx="5">
                  <c:v>2013</c:v>
                </c:pt>
                <c:pt idx="6">
                  <c:v>2014</c:v>
                </c:pt>
              </c:numCache>
            </c:numRef>
          </c:cat>
          <c:val>
            <c:numRef>
              <c:f>Sheet1!$D$30:$J$30</c:f>
              <c:numCache>
                <c:formatCode>General</c:formatCode>
                <c:ptCount val="7"/>
                <c:pt idx="0">
                  <c:v>27</c:v>
                </c:pt>
                <c:pt idx="1">
                  <c:v>20</c:v>
                </c:pt>
                <c:pt idx="2">
                  <c:v>15</c:v>
                </c:pt>
                <c:pt idx="3">
                  <c:v>17</c:v>
                </c:pt>
                <c:pt idx="4">
                  <c:v>14</c:v>
                </c:pt>
                <c:pt idx="5">
                  <c:v>10</c:v>
                </c:pt>
                <c:pt idx="6">
                  <c:v>18</c:v>
                </c:pt>
              </c:numCache>
            </c:numRef>
          </c:val>
        </c:ser>
        <c:ser>
          <c:idx val="1"/>
          <c:order val="1"/>
          <c:tx>
            <c:strRef>
              <c:f>Sheet1!$C$31</c:f>
              <c:strCache>
                <c:ptCount val="1"/>
                <c:pt idx="0">
                  <c:v>7</c:v>
                </c:pt>
              </c:strCache>
            </c:strRef>
          </c:tx>
          <c:invertIfNegative val="0"/>
          <c:cat>
            <c:numRef>
              <c:f>Sheet1!$D$29:$J$29</c:f>
              <c:numCache>
                <c:formatCode>General</c:formatCode>
                <c:ptCount val="7"/>
                <c:pt idx="0">
                  <c:v>2008</c:v>
                </c:pt>
                <c:pt idx="1">
                  <c:v>2009</c:v>
                </c:pt>
                <c:pt idx="2">
                  <c:v>2010</c:v>
                </c:pt>
                <c:pt idx="3">
                  <c:v>2011</c:v>
                </c:pt>
                <c:pt idx="4">
                  <c:v>2012</c:v>
                </c:pt>
                <c:pt idx="5">
                  <c:v>2013</c:v>
                </c:pt>
                <c:pt idx="6">
                  <c:v>2014</c:v>
                </c:pt>
              </c:numCache>
            </c:numRef>
          </c:cat>
          <c:val>
            <c:numRef>
              <c:f>Sheet1!$D$31:$J$31</c:f>
              <c:numCache>
                <c:formatCode>General</c:formatCode>
                <c:ptCount val="7"/>
                <c:pt idx="0">
                  <c:v>37</c:v>
                </c:pt>
                <c:pt idx="1">
                  <c:v>27</c:v>
                </c:pt>
                <c:pt idx="2">
                  <c:v>22</c:v>
                </c:pt>
                <c:pt idx="3">
                  <c:v>21</c:v>
                </c:pt>
                <c:pt idx="4">
                  <c:v>20</c:v>
                </c:pt>
                <c:pt idx="5">
                  <c:v>13</c:v>
                </c:pt>
                <c:pt idx="6">
                  <c:v>12</c:v>
                </c:pt>
              </c:numCache>
            </c:numRef>
          </c:val>
        </c:ser>
        <c:ser>
          <c:idx val="2"/>
          <c:order val="2"/>
          <c:tx>
            <c:strRef>
              <c:f>Sheet1!$C$32</c:f>
              <c:strCache>
                <c:ptCount val="1"/>
                <c:pt idx="0">
                  <c:v>8</c:v>
                </c:pt>
              </c:strCache>
            </c:strRef>
          </c:tx>
          <c:invertIfNegative val="0"/>
          <c:cat>
            <c:numRef>
              <c:f>Sheet1!$D$29:$J$29</c:f>
              <c:numCache>
                <c:formatCode>General</c:formatCode>
                <c:ptCount val="7"/>
                <c:pt idx="0">
                  <c:v>2008</c:v>
                </c:pt>
                <c:pt idx="1">
                  <c:v>2009</c:v>
                </c:pt>
                <c:pt idx="2">
                  <c:v>2010</c:v>
                </c:pt>
                <c:pt idx="3">
                  <c:v>2011</c:v>
                </c:pt>
                <c:pt idx="4">
                  <c:v>2012</c:v>
                </c:pt>
                <c:pt idx="5">
                  <c:v>2013</c:v>
                </c:pt>
                <c:pt idx="6">
                  <c:v>2014</c:v>
                </c:pt>
              </c:numCache>
            </c:numRef>
          </c:cat>
          <c:val>
            <c:numRef>
              <c:f>Sheet1!$D$32:$J$32</c:f>
              <c:numCache>
                <c:formatCode>General</c:formatCode>
                <c:ptCount val="7"/>
                <c:pt idx="0">
                  <c:v>34</c:v>
                </c:pt>
                <c:pt idx="1">
                  <c:v>31</c:v>
                </c:pt>
                <c:pt idx="2">
                  <c:v>24</c:v>
                </c:pt>
                <c:pt idx="3">
                  <c:v>19</c:v>
                </c:pt>
                <c:pt idx="4">
                  <c:v>18</c:v>
                </c:pt>
                <c:pt idx="5">
                  <c:v>18</c:v>
                </c:pt>
                <c:pt idx="6">
                  <c:v>14</c:v>
                </c:pt>
              </c:numCache>
            </c:numRef>
          </c:val>
        </c:ser>
        <c:dLbls>
          <c:showLegendKey val="0"/>
          <c:showVal val="0"/>
          <c:showCatName val="0"/>
          <c:showSerName val="0"/>
          <c:showPercent val="0"/>
          <c:showBubbleSize val="0"/>
        </c:dLbls>
        <c:gapWidth val="150"/>
        <c:axId val="31805440"/>
        <c:axId val="31806976"/>
      </c:barChart>
      <c:catAx>
        <c:axId val="31805440"/>
        <c:scaling>
          <c:orientation val="minMax"/>
        </c:scaling>
        <c:delete val="0"/>
        <c:axPos val="b"/>
        <c:numFmt formatCode="General" sourceLinked="1"/>
        <c:majorTickMark val="out"/>
        <c:minorTickMark val="none"/>
        <c:tickLblPos val="nextTo"/>
        <c:crossAx val="31806976"/>
        <c:crosses val="autoZero"/>
        <c:auto val="1"/>
        <c:lblAlgn val="ctr"/>
        <c:lblOffset val="100"/>
        <c:noMultiLvlLbl val="0"/>
      </c:catAx>
      <c:valAx>
        <c:axId val="31806976"/>
        <c:scaling>
          <c:orientation val="minMax"/>
        </c:scaling>
        <c:delete val="0"/>
        <c:axPos val="l"/>
        <c:majorGridlines/>
        <c:title>
          <c:tx>
            <c:rich>
              <a:bodyPr rot="-5400000" vert="horz"/>
              <a:lstStyle/>
              <a:p>
                <a:pPr>
                  <a:defRPr sz="1600"/>
                </a:pPr>
                <a:r>
                  <a:rPr lang="en-US" sz="1600" dirty="0">
                    <a:solidFill>
                      <a:schemeClr val="tx2">
                        <a:lumMod val="75000"/>
                        <a:lumOff val="25000"/>
                      </a:schemeClr>
                    </a:solidFill>
                    <a:latin typeface="Arial Rounded MT Bold" pitchFamily="34" charset="0"/>
                  </a:rPr>
                  <a:t>Number of Students</a:t>
                </a:r>
              </a:p>
            </c:rich>
          </c:tx>
          <c:overlay val="0"/>
        </c:title>
        <c:numFmt formatCode="General" sourceLinked="1"/>
        <c:majorTickMark val="out"/>
        <c:minorTickMark val="none"/>
        <c:tickLblPos val="nextTo"/>
        <c:crossAx val="31805440"/>
        <c:crosses val="autoZero"/>
        <c:crossBetween val="between"/>
      </c:valAx>
      <c:dTable>
        <c:showHorzBorder val="1"/>
        <c:showVertBorder val="1"/>
        <c:showOutline val="1"/>
        <c:showKeys val="1"/>
      </c:dTable>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1"/>
    </mc:Choice>
    <mc:Fallback>
      <c:style val="11"/>
    </mc:Fallback>
  </mc:AlternateContent>
  <c:chart>
    <c:autoTitleDeleted val="1"/>
    <c:plotArea>
      <c:layout/>
      <c:lineChart>
        <c:grouping val="standard"/>
        <c:varyColors val="0"/>
        <c:ser>
          <c:idx val="0"/>
          <c:order val="0"/>
          <c:tx>
            <c:strRef>
              <c:f>Sheet1!$A$11</c:f>
              <c:strCache>
                <c:ptCount val="1"/>
                <c:pt idx="0">
                  <c:v>Year</c:v>
                </c:pt>
              </c:strCache>
            </c:strRef>
          </c:tx>
          <c:marker>
            <c:symbol val="none"/>
          </c:marker>
          <c:cat>
            <c:numLit>
              <c:formatCode>General</c:formatCode>
              <c:ptCount val="6"/>
              <c:pt idx="0">
                <c:v>2012</c:v>
              </c:pt>
              <c:pt idx="1">
                <c:v>2013</c:v>
              </c:pt>
              <c:pt idx="2">
                <c:v>2014</c:v>
              </c:pt>
              <c:pt idx="3">
                <c:v>2015</c:v>
              </c:pt>
              <c:pt idx="4">
                <c:v>2016</c:v>
              </c:pt>
              <c:pt idx="5">
                <c:v>2017</c:v>
              </c:pt>
            </c:numLit>
          </c:cat>
          <c:val>
            <c:numRef>
              <c:f>Sheet1!$A$12:$A$17</c:f>
              <c:numCache>
                <c:formatCode>General</c:formatCode>
                <c:ptCount val="6"/>
                <c:pt idx="0">
                  <c:v>2012</c:v>
                </c:pt>
                <c:pt idx="1">
                  <c:v>2013</c:v>
                </c:pt>
                <c:pt idx="2">
                  <c:v>2014</c:v>
                </c:pt>
                <c:pt idx="3">
                  <c:v>2015</c:v>
                </c:pt>
                <c:pt idx="4">
                  <c:v>2016</c:v>
                </c:pt>
                <c:pt idx="5">
                  <c:v>2017</c:v>
                </c:pt>
              </c:numCache>
            </c:numRef>
          </c:val>
          <c:smooth val="0"/>
        </c:ser>
        <c:ser>
          <c:idx val="1"/>
          <c:order val="1"/>
          <c:tx>
            <c:strRef>
              <c:f>Sheet1!$B$11</c:f>
              <c:strCache>
                <c:ptCount val="1"/>
                <c:pt idx="0">
                  <c:v>Students</c:v>
                </c:pt>
              </c:strCache>
            </c:strRef>
          </c:tx>
          <c:marker>
            <c:symbol val="none"/>
          </c:marker>
          <c:dLbls>
            <c:txPr>
              <a:bodyPr/>
              <a:lstStyle/>
              <a:p>
                <a:pPr>
                  <a:defRPr sz="1400"/>
                </a:pPr>
                <a:endParaRPr lang="en-US"/>
              </a:p>
            </c:txPr>
            <c:dLblPos val="t"/>
            <c:showLegendKey val="0"/>
            <c:showVal val="1"/>
            <c:showCatName val="0"/>
            <c:showSerName val="0"/>
            <c:showPercent val="0"/>
            <c:showBubbleSize val="0"/>
            <c:showLeaderLines val="0"/>
          </c:dLbls>
          <c:cat>
            <c:numLit>
              <c:formatCode>General</c:formatCode>
              <c:ptCount val="6"/>
              <c:pt idx="0">
                <c:v>2012</c:v>
              </c:pt>
              <c:pt idx="1">
                <c:v>2013</c:v>
              </c:pt>
              <c:pt idx="2">
                <c:v>2014</c:v>
              </c:pt>
              <c:pt idx="3">
                <c:v>2015</c:v>
              </c:pt>
              <c:pt idx="4">
                <c:v>2016</c:v>
              </c:pt>
              <c:pt idx="5">
                <c:v>2017</c:v>
              </c:pt>
            </c:numLit>
          </c:cat>
          <c:val>
            <c:numRef>
              <c:f>Sheet1!$B$12:$B$17</c:f>
              <c:numCache>
                <c:formatCode>General</c:formatCode>
                <c:ptCount val="6"/>
                <c:pt idx="0">
                  <c:v>52</c:v>
                </c:pt>
                <c:pt idx="1">
                  <c:v>41</c:v>
                </c:pt>
                <c:pt idx="2">
                  <c:v>44</c:v>
                </c:pt>
                <c:pt idx="3">
                  <c:v>54</c:v>
                </c:pt>
                <c:pt idx="4">
                  <c:v>55</c:v>
                </c:pt>
                <c:pt idx="5">
                  <c:v>56</c:v>
                </c:pt>
              </c:numCache>
            </c:numRef>
          </c:val>
          <c:smooth val="0"/>
        </c:ser>
        <c:dLbls>
          <c:dLblPos val="t"/>
          <c:showLegendKey val="0"/>
          <c:showVal val="1"/>
          <c:showCatName val="0"/>
          <c:showSerName val="0"/>
          <c:showPercent val="0"/>
          <c:showBubbleSize val="0"/>
        </c:dLbls>
        <c:marker val="1"/>
        <c:smooth val="0"/>
        <c:axId val="31846784"/>
        <c:axId val="32063872"/>
      </c:lineChart>
      <c:catAx>
        <c:axId val="31846784"/>
        <c:scaling>
          <c:orientation val="minMax"/>
        </c:scaling>
        <c:delete val="0"/>
        <c:axPos val="b"/>
        <c:numFmt formatCode="General" sourceLinked="1"/>
        <c:majorTickMark val="out"/>
        <c:minorTickMark val="none"/>
        <c:tickLblPos val="nextTo"/>
        <c:txPr>
          <a:bodyPr/>
          <a:lstStyle/>
          <a:p>
            <a:pPr>
              <a:defRPr sz="1200"/>
            </a:pPr>
            <a:endParaRPr lang="en-US"/>
          </a:p>
        </c:txPr>
        <c:crossAx val="32063872"/>
        <c:crosses val="autoZero"/>
        <c:auto val="1"/>
        <c:lblAlgn val="ctr"/>
        <c:lblOffset val="100"/>
        <c:noMultiLvlLbl val="0"/>
      </c:catAx>
      <c:valAx>
        <c:axId val="32063872"/>
        <c:scaling>
          <c:orientation val="minMax"/>
          <c:max val="100"/>
          <c:min val="0"/>
        </c:scaling>
        <c:delete val="0"/>
        <c:axPos val="l"/>
        <c:majorGridlines/>
        <c:title>
          <c:tx>
            <c:rich>
              <a:bodyPr rot="-5400000" vert="horz"/>
              <a:lstStyle/>
              <a:p>
                <a:pPr>
                  <a:defRPr sz="1200"/>
                </a:pPr>
                <a:r>
                  <a:rPr lang="en-US" sz="1200" dirty="0">
                    <a:solidFill>
                      <a:schemeClr val="tx2">
                        <a:lumMod val="75000"/>
                        <a:lumOff val="25000"/>
                      </a:schemeClr>
                    </a:solidFill>
                    <a:latin typeface="Arial Rounded MT Bold" pitchFamily="34" charset="0"/>
                  </a:rPr>
                  <a:t>Number of Students</a:t>
                </a:r>
              </a:p>
            </c:rich>
          </c:tx>
          <c:overlay val="0"/>
        </c:title>
        <c:numFmt formatCode="General" sourceLinked="1"/>
        <c:majorTickMark val="out"/>
        <c:minorTickMark val="none"/>
        <c:tickLblPos val="nextTo"/>
        <c:txPr>
          <a:bodyPr/>
          <a:lstStyle/>
          <a:p>
            <a:pPr>
              <a:defRPr sz="1200"/>
            </a:pPr>
            <a:endParaRPr lang="en-US"/>
          </a:p>
        </c:txPr>
        <c:crossAx val="3184678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088" cy="464503"/>
          </a:xfrm>
          <a:prstGeom prst="rect">
            <a:avLst/>
          </a:prstGeom>
        </p:spPr>
        <p:txBody>
          <a:bodyPr vert="horz" lIns="91367" tIns="45683" rIns="91367" bIns="45683" rtlCol="0"/>
          <a:lstStyle>
            <a:lvl1pPr algn="l">
              <a:defRPr sz="1200"/>
            </a:lvl1pPr>
          </a:lstStyle>
          <a:p>
            <a:endParaRPr lang="en-CA"/>
          </a:p>
        </p:txBody>
      </p:sp>
      <p:sp>
        <p:nvSpPr>
          <p:cNvPr id="3" name="Date Placeholder 2"/>
          <p:cNvSpPr>
            <a:spLocks noGrp="1"/>
          </p:cNvSpPr>
          <p:nvPr>
            <p:ph type="dt" sz="quarter" idx="1"/>
          </p:nvPr>
        </p:nvSpPr>
        <p:spPr>
          <a:xfrm>
            <a:off x="3967341" y="0"/>
            <a:ext cx="3035088" cy="464503"/>
          </a:xfrm>
          <a:prstGeom prst="rect">
            <a:avLst/>
          </a:prstGeom>
        </p:spPr>
        <p:txBody>
          <a:bodyPr vert="horz" lIns="91367" tIns="45683" rIns="91367" bIns="45683" rtlCol="0"/>
          <a:lstStyle>
            <a:lvl1pPr algn="r">
              <a:defRPr sz="1200"/>
            </a:lvl1pPr>
          </a:lstStyle>
          <a:p>
            <a:fld id="{4CD81D62-2017-480B-99BD-FF91D7D6C6C4}" type="datetimeFigureOut">
              <a:rPr lang="en-US" smtClean="0"/>
              <a:pPr/>
              <a:t>12/12/2014</a:t>
            </a:fld>
            <a:endParaRPr lang="en-CA"/>
          </a:p>
        </p:txBody>
      </p:sp>
      <p:sp>
        <p:nvSpPr>
          <p:cNvPr id="4" name="Footer Placeholder 3"/>
          <p:cNvSpPr>
            <a:spLocks noGrp="1"/>
          </p:cNvSpPr>
          <p:nvPr>
            <p:ph type="ftr" sz="quarter" idx="2"/>
          </p:nvPr>
        </p:nvSpPr>
        <p:spPr>
          <a:xfrm>
            <a:off x="0" y="8823935"/>
            <a:ext cx="3035088" cy="464503"/>
          </a:xfrm>
          <a:prstGeom prst="rect">
            <a:avLst/>
          </a:prstGeom>
        </p:spPr>
        <p:txBody>
          <a:bodyPr vert="horz" lIns="91367" tIns="45683" rIns="91367" bIns="45683" rtlCol="0" anchor="b"/>
          <a:lstStyle>
            <a:lvl1pPr algn="l">
              <a:defRPr sz="1200"/>
            </a:lvl1pPr>
          </a:lstStyle>
          <a:p>
            <a:r>
              <a:rPr lang="en-CA" smtClean="0"/>
              <a:t>Revised December 1, 2014</a:t>
            </a:r>
            <a:endParaRPr lang="en-CA"/>
          </a:p>
        </p:txBody>
      </p:sp>
      <p:sp>
        <p:nvSpPr>
          <p:cNvPr id="5" name="Slide Number Placeholder 4"/>
          <p:cNvSpPr>
            <a:spLocks noGrp="1"/>
          </p:cNvSpPr>
          <p:nvPr>
            <p:ph type="sldNum" sz="quarter" idx="3"/>
          </p:nvPr>
        </p:nvSpPr>
        <p:spPr>
          <a:xfrm>
            <a:off x="3967341" y="8823935"/>
            <a:ext cx="3035088" cy="464503"/>
          </a:xfrm>
          <a:prstGeom prst="rect">
            <a:avLst/>
          </a:prstGeom>
        </p:spPr>
        <p:txBody>
          <a:bodyPr vert="horz" lIns="91367" tIns="45683" rIns="91367" bIns="45683" rtlCol="0" anchor="b"/>
          <a:lstStyle>
            <a:lvl1pPr algn="r">
              <a:defRPr sz="1200"/>
            </a:lvl1pPr>
          </a:lstStyle>
          <a:p>
            <a:fld id="{5DF6CB3C-891C-4FB5-ADB8-F7315D2357A5}" type="slidenum">
              <a:rPr lang="en-CA" smtClean="0"/>
              <a:pPr/>
              <a:t>‹#›</a:t>
            </a:fld>
            <a:endParaRPr lang="en-CA"/>
          </a:p>
        </p:txBody>
      </p:sp>
    </p:spTree>
    <p:extLst>
      <p:ext uri="{BB962C8B-B14F-4D97-AF65-F5344CB8AC3E}">
        <p14:creationId xmlns:p14="http://schemas.microsoft.com/office/powerpoint/2010/main" val="403455893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088" cy="464503"/>
          </a:xfrm>
          <a:prstGeom prst="rect">
            <a:avLst/>
          </a:prstGeom>
        </p:spPr>
        <p:txBody>
          <a:bodyPr vert="horz" lIns="91367" tIns="45683" rIns="91367" bIns="45683" rtlCol="0"/>
          <a:lstStyle>
            <a:lvl1pPr algn="l">
              <a:defRPr sz="1200"/>
            </a:lvl1pPr>
          </a:lstStyle>
          <a:p>
            <a:endParaRPr lang="en-US" dirty="0"/>
          </a:p>
        </p:txBody>
      </p:sp>
      <p:sp>
        <p:nvSpPr>
          <p:cNvPr id="3" name="Date Placeholder 2"/>
          <p:cNvSpPr>
            <a:spLocks noGrp="1"/>
          </p:cNvSpPr>
          <p:nvPr>
            <p:ph type="dt" idx="1"/>
          </p:nvPr>
        </p:nvSpPr>
        <p:spPr>
          <a:xfrm>
            <a:off x="3967341" y="0"/>
            <a:ext cx="3035088" cy="464503"/>
          </a:xfrm>
          <a:prstGeom prst="rect">
            <a:avLst/>
          </a:prstGeom>
        </p:spPr>
        <p:txBody>
          <a:bodyPr vert="horz" lIns="91367" tIns="45683" rIns="91367" bIns="45683" rtlCol="0"/>
          <a:lstStyle>
            <a:lvl1pPr algn="r">
              <a:defRPr sz="1200"/>
            </a:lvl1pPr>
          </a:lstStyle>
          <a:p>
            <a:fld id="{CF807109-FE87-5442-AE55-FC8C2149F05A}" type="datetimeFigureOut">
              <a:rPr lang="en-US" smtClean="0"/>
              <a:pPr/>
              <a:t>12/12/2014</a:t>
            </a:fld>
            <a:endParaRPr lang="en-US" dirty="0"/>
          </a:p>
        </p:txBody>
      </p:sp>
      <p:sp>
        <p:nvSpPr>
          <p:cNvPr id="4" name="Slide Image Placeholder 3"/>
          <p:cNvSpPr>
            <a:spLocks noGrp="1" noRot="1" noChangeAspect="1"/>
          </p:cNvSpPr>
          <p:nvPr>
            <p:ph type="sldImg" idx="2"/>
          </p:nvPr>
        </p:nvSpPr>
        <p:spPr>
          <a:xfrm>
            <a:off x="1179513" y="696913"/>
            <a:ext cx="4645025" cy="3482975"/>
          </a:xfrm>
          <a:prstGeom prst="rect">
            <a:avLst/>
          </a:prstGeom>
          <a:noFill/>
          <a:ln w="12700">
            <a:solidFill>
              <a:prstClr val="black"/>
            </a:solidFill>
          </a:ln>
        </p:spPr>
        <p:txBody>
          <a:bodyPr vert="horz" lIns="91367" tIns="45683" rIns="91367" bIns="45683" rtlCol="0" anchor="ctr"/>
          <a:lstStyle/>
          <a:p>
            <a:endParaRPr lang="en-US" dirty="0"/>
          </a:p>
        </p:txBody>
      </p:sp>
      <p:sp>
        <p:nvSpPr>
          <p:cNvPr id="5" name="Notes Placeholder 4"/>
          <p:cNvSpPr>
            <a:spLocks noGrp="1"/>
          </p:cNvSpPr>
          <p:nvPr>
            <p:ph type="body" sz="quarter" idx="3"/>
          </p:nvPr>
        </p:nvSpPr>
        <p:spPr>
          <a:xfrm>
            <a:off x="700405" y="4412774"/>
            <a:ext cx="5603240" cy="4180523"/>
          </a:xfrm>
          <a:prstGeom prst="rect">
            <a:avLst/>
          </a:prstGeom>
        </p:spPr>
        <p:txBody>
          <a:bodyPr vert="horz" lIns="91367" tIns="45683" rIns="91367" bIns="45683"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823935"/>
            <a:ext cx="3035088" cy="464503"/>
          </a:xfrm>
          <a:prstGeom prst="rect">
            <a:avLst/>
          </a:prstGeom>
        </p:spPr>
        <p:txBody>
          <a:bodyPr vert="horz" lIns="91367" tIns="45683" rIns="91367" bIns="45683" rtlCol="0" anchor="b"/>
          <a:lstStyle>
            <a:lvl1pPr algn="l">
              <a:defRPr sz="1200"/>
            </a:lvl1pPr>
          </a:lstStyle>
          <a:p>
            <a:r>
              <a:rPr lang="en-US" smtClean="0"/>
              <a:t>Revised December 1, 2014</a:t>
            </a:r>
            <a:endParaRPr lang="en-US" dirty="0"/>
          </a:p>
        </p:txBody>
      </p:sp>
      <p:sp>
        <p:nvSpPr>
          <p:cNvPr id="7" name="Slide Number Placeholder 6"/>
          <p:cNvSpPr>
            <a:spLocks noGrp="1"/>
          </p:cNvSpPr>
          <p:nvPr>
            <p:ph type="sldNum" sz="quarter" idx="5"/>
          </p:nvPr>
        </p:nvSpPr>
        <p:spPr>
          <a:xfrm>
            <a:off x="3967341" y="8823935"/>
            <a:ext cx="3035088" cy="464503"/>
          </a:xfrm>
          <a:prstGeom prst="rect">
            <a:avLst/>
          </a:prstGeom>
        </p:spPr>
        <p:txBody>
          <a:bodyPr vert="horz" lIns="91367" tIns="45683" rIns="91367" bIns="45683" rtlCol="0" anchor="b"/>
          <a:lstStyle>
            <a:lvl1pPr algn="r">
              <a:defRPr sz="1200"/>
            </a:lvl1pPr>
          </a:lstStyle>
          <a:p>
            <a:fld id="{36D9D5DD-0AE0-8748-8E7B-38C8000B738F}" type="slidenum">
              <a:rPr lang="en-US" smtClean="0"/>
              <a:pPr/>
              <a:t>‹#›</a:t>
            </a:fld>
            <a:endParaRPr lang="en-US" dirty="0"/>
          </a:p>
        </p:txBody>
      </p:sp>
    </p:spTree>
    <p:extLst>
      <p:ext uri="{BB962C8B-B14F-4D97-AF65-F5344CB8AC3E}">
        <p14:creationId xmlns:p14="http://schemas.microsoft.com/office/powerpoint/2010/main" val="3202974309"/>
      </p:ext>
    </p:extLst>
  </p:cSld>
  <p:clrMap bg1="lt1" tx1="dk1" bg2="lt2" tx2="dk2" accent1="accent1" accent2="accent2" accent3="accent3" accent4="accent4" accent5="accent5" accent6="accent6" hlink="hlink" folHlink="folHlink"/>
  <p:hf hd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D9D5DD-0AE0-8748-8E7B-38C8000B738F}" type="slidenum">
              <a:rPr lang="en-US" smtClean="0"/>
              <a:pPr/>
              <a:t>1</a:t>
            </a:fld>
            <a:endParaRPr lang="en-US" dirty="0"/>
          </a:p>
        </p:txBody>
      </p:sp>
      <p:sp>
        <p:nvSpPr>
          <p:cNvPr id="6" name="Footer Placeholder 5"/>
          <p:cNvSpPr>
            <a:spLocks noGrp="1"/>
          </p:cNvSpPr>
          <p:nvPr>
            <p:ph type="ftr" sz="quarter" idx="11"/>
          </p:nvPr>
        </p:nvSpPr>
        <p:spPr/>
        <p:txBody>
          <a:bodyPr/>
          <a:lstStyle/>
          <a:p>
            <a:r>
              <a:rPr lang="en-US" smtClean="0"/>
              <a:t>Revised December 1, 2014</a:t>
            </a:r>
            <a:endParaRPr lang="en-US" dirty="0"/>
          </a:p>
        </p:txBody>
      </p:sp>
    </p:spTree>
    <p:extLst>
      <p:ext uri="{BB962C8B-B14F-4D97-AF65-F5344CB8AC3E}">
        <p14:creationId xmlns:p14="http://schemas.microsoft.com/office/powerpoint/2010/main" val="42226116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CA" dirty="0"/>
          </a:p>
        </p:txBody>
      </p:sp>
      <p:sp>
        <p:nvSpPr>
          <p:cNvPr id="4" name="Slide Number Placeholder 3"/>
          <p:cNvSpPr>
            <a:spLocks noGrp="1"/>
          </p:cNvSpPr>
          <p:nvPr>
            <p:ph type="sldNum" sz="quarter" idx="10"/>
          </p:nvPr>
        </p:nvSpPr>
        <p:spPr/>
        <p:txBody>
          <a:bodyPr/>
          <a:lstStyle/>
          <a:p>
            <a:fld id="{36D9D5DD-0AE0-8748-8E7B-38C8000B738F}" type="slidenum">
              <a:rPr lang="en-US" smtClean="0"/>
              <a:pPr/>
              <a:t>2</a:t>
            </a:fld>
            <a:endParaRPr lang="en-US" dirty="0"/>
          </a:p>
        </p:txBody>
      </p:sp>
      <p:sp>
        <p:nvSpPr>
          <p:cNvPr id="6" name="Footer Placeholder 5"/>
          <p:cNvSpPr>
            <a:spLocks noGrp="1"/>
          </p:cNvSpPr>
          <p:nvPr>
            <p:ph type="ftr" sz="quarter" idx="11"/>
          </p:nvPr>
        </p:nvSpPr>
        <p:spPr/>
        <p:txBody>
          <a:bodyPr/>
          <a:lstStyle/>
          <a:p>
            <a:r>
              <a:rPr lang="en-US" smtClean="0"/>
              <a:t>Revised December 1, 2014</a:t>
            </a: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D9D5DD-0AE0-8748-8E7B-38C8000B738F}" type="slidenum">
              <a:rPr lang="en-US" smtClean="0"/>
              <a:pPr/>
              <a:t>80</a:t>
            </a:fld>
            <a:endParaRPr lang="en-US" dirty="0"/>
          </a:p>
        </p:txBody>
      </p:sp>
      <p:sp>
        <p:nvSpPr>
          <p:cNvPr id="6" name="Footer Placeholder 5"/>
          <p:cNvSpPr>
            <a:spLocks noGrp="1"/>
          </p:cNvSpPr>
          <p:nvPr>
            <p:ph type="ftr" sz="quarter" idx="11"/>
          </p:nvPr>
        </p:nvSpPr>
        <p:spPr/>
        <p:txBody>
          <a:bodyPr/>
          <a:lstStyle/>
          <a:p>
            <a:r>
              <a:rPr lang="en-US" smtClean="0"/>
              <a:t>Revised December 1, 2014</a:t>
            </a:r>
            <a:endParaRPr lang="en-US" dirty="0"/>
          </a:p>
        </p:txBody>
      </p:sp>
    </p:spTree>
    <p:extLst>
      <p:ext uri="{BB962C8B-B14F-4D97-AF65-F5344CB8AC3E}">
        <p14:creationId xmlns:p14="http://schemas.microsoft.com/office/powerpoint/2010/main" val="16448479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Reminder of what “sustainability” means:</a:t>
            </a:r>
          </a:p>
          <a:p>
            <a:pPr lvl="0">
              <a:buFont typeface="Arial" pitchFamily="34" charset="0"/>
              <a:buChar char="•"/>
            </a:pPr>
            <a:r>
              <a:rPr lang="en-US" dirty="0"/>
              <a:t> Maintain the status-quo at Coles Island School</a:t>
            </a:r>
            <a:endParaRPr lang="en-CA" dirty="0"/>
          </a:p>
          <a:p>
            <a:pPr lvl="0">
              <a:buFont typeface="Arial" pitchFamily="34" charset="0"/>
              <a:buChar char="•"/>
            </a:pPr>
            <a:r>
              <a:rPr lang="en-US" dirty="0"/>
              <a:t> Invest dollars into the infrastructure/programming at Coles Island School</a:t>
            </a:r>
            <a:endParaRPr lang="en-CA" dirty="0"/>
          </a:p>
          <a:p>
            <a:pPr lvl="0">
              <a:buFont typeface="Arial" pitchFamily="34" charset="0"/>
              <a:buChar char="•"/>
            </a:pPr>
            <a:r>
              <a:rPr lang="en-US" dirty="0"/>
              <a:t> Close Coles Island School and move the students to another school for their continued education</a:t>
            </a:r>
            <a:endParaRPr lang="en-CA" dirty="0"/>
          </a:p>
          <a:p>
            <a:endParaRPr lang="en-CA" dirty="0"/>
          </a:p>
        </p:txBody>
      </p:sp>
      <p:sp>
        <p:nvSpPr>
          <p:cNvPr id="4" name="Slide Number Placeholder 3"/>
          <p:cNvSpPr>
            <a:spLocks noGrp="1"/>
          </p:cNvSpPr>
          <p:nvPr>
            <p:ph type="sldNum" sz="quarter" idx="10"/>
          </p:nvPr>
        </p:nvSpPr>
        <p:spPr/>
        <p:txBody>
          <a:bodyPr/>
          <a:lstStyle/>
          <a:p>
            <a:fld id="{36D9D5DD-0AE0-8748-8E7B-38C8000B738F}" type="slidenum">
              <a:rPr lang="en-US" smtClean="0"/>
              <a:pPr/>
              <a:t>81</a:t>
            </a:fld>
            <a:endParaRPr lang="en-US" dirty="0"/>
          </a:p>
        </p:txBody>
      </p:sp>
      <p:sp>
        <p:nvSpPr>
          <p:cNvPr id="6" name="Footer Placeholder 5"/>
          <p:cNvSpPr>
            <a:spLocks noGrp="1"/>
          </p:cNvSpPr>
          <p:nvPr>
            <p:ph type="ftr" sz="quarter" idx="11"/>
          </p:nvPr>
        </p:nvSpPr>
        <p:spPr/>
        <p:txBody>
          <a:bodyPr/>
          <a:lstStyle/>
          <a:p>
            <a:r>
              <a:rPr lang="en-US" smtClean="0"/>
              <a:t>Revised December 1, 2014</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D9D5DD-0AE0-8748-8E7B-38C8000B738F}" type="slidenum">
              <a:rPr lang="en-US" smtClean="0"/>
              <a:pPr/>
              <a:t>82</a:t>
            </a:fld>
            <a:endParaRPr lang="en-US" dirty="0"/>
          </a:p>
        </p:txBody>
      </p:sp>
      <p:sp>
        <p:nvSpPr>
          <p:cNvPr id="6" name="Footer Placeholder 5"/>
          <p:cNvSpPr>
            <a:spLocks noGrp="1"/>
          </p:cNvSpPr>
          <p:nvPr>
            <p:ph type="ftr" sz="quarter" idx="11"/>
          </p:nvPr>
        </p:nvSpPr>
        <p:spPr/>
        <p:txBody>
          <a:bodyPr/>
          <a:lstStyle/>
          <a:p>
            <a:r>
              <a:rPr lang="en-US" smtClean="0"/>
              <a:t>Revised December 1, 2014</a:t>
            </a:r>
            <a:endParaRPr lang="en-US" dirty="0"/>
          </a:p>
        </p:txBody>
      </p:sp>
    </p:spTree>
    <p:extLst>
      <p:ext uri="{BB962C8B-B14F-4D97-AF65-F5344CB8AC3E}">
        <p14:creationId xmlns:p14="http://schemas.microsoft.com/office/powerpoint/2010/main" val="42226116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CA"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C1D70AE1-70A8-4BAB-938C-5BC4F070BA39}" type="datetime1">
              <a:rPr lang="en-US" smtClean="0"/>
              <a:t>12/12/2014</a:t>
            </a:fld>
            <a:endParaRPr lang="en-US" dirty="0"/>
          </a:p>
        </p:txBody>
      </p:sp>
      <p:sp>
        <p:nvSpPr>
          <p:cNvPr id="5" name="Footer Placeholder 4"/>
          <p:cNvSpPr>
            <a:spLocks noGrp="1"/>
          </p:cNvSpPr>
          <p:nvPr>
            <p:ph type="ftr" sz="quarter" idx="11"/>
          </p:nvPr>
        </p:nvSpPr>
        <p:spPr/>
        <p:txBody>
          <a:bodyPr/>
          <a:lstStyle/>
          <a:p>
            <a:r>
              <a:rPr lang="en-US" smtClean="0"/>
              <a:t>December 1, 2014</a:t>
            </a:r>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CA"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EEC53F61-FCFD-4ECC-8A88-5426AFC44705}" type="datetime1">
              <a:rPr lang="en-US" smtClean="0"/>
              <a:t>12/12/2014</a:t>
            </a:fld>
            <a:endParaRPr lang="en-US" dirty="0"/>
          </a:p>
        </p:txBody>
      </p:sp>
      <p:sp>
        <p:nvSpPr>
          <p:cNvPr id="6" name="Footer Placeholder 5"/>
          <p:cNvSpPr>
            <a:spLocks noGrp="1"/>
          </p:cNvSpPr>
          <p:nvPr>
            <p:ph type="ftr" sz="quarter" idx="11"/>
          </p:nvPr>
        </p:nvSpPr>
        <p:spPr/>
        <p:txBody>
          <a:bodyPr/>
          <a:lstStyle/>
          <a:p>
            <a:r>
              <a:rPr lang="en-US" smtClean="0"/>
              <a:t>December 1, 2014</a:t>
            </a:r>
            <a:endParaRPr lang="en-US" dirty="0"/>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dirty="0"/>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dirty="0"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49B09F99-243C-403C-9497-A5AC79CCDFBB}" type="datetime1">
              <a:rPr lang="en-US" smtClean="0"/>
              <a:t>12/12/2014</a:t>
            </a:fld>
            <a:endParaRPr lang="en-US" dirty="0"/>
          </a:p>
        </p:txBody>
      </p:sp>
      <p:sp>
        <p:nvSpPr>
          <p:cNvPr id="5" name="Footer Placeholder 4"/>
          <p:cNvSpPr>
            <a:spLocks noGrp="1"/>
          </p:cNvSpPr>
          <p:nvPr>
            <p:ph type="ftr" sz="quarter" idx="11"/>
          </p:nvPr>
        </p:nvSpPr>
        <p:spPr/>
        <p:txBody>
          <a:bodyPr/>
          <a:lstStyle/>
          <a:p>
            <a:r>
              <a:rPr lang="en-US" smtClean="0"/>
              <a:t>December 1, 2014</a:t>
            </a:r>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CA"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3FC55CE5-CEF5-4202-BF43-09BB6C40FCC8}" type="datetime1">
              <a:rPr lang="en-US" smtClean="0"/>
              <a:t>12/12/2014</a:t>
            </a:fld>
            <a:endParaRPr lang="en-US" dirty="0"/>
          </a:p>
        </p:txBody>
      </p:sp>
      <p:sp>
        <p:nvSpPr>
          <p:cNvPr id="5" name="Footer Placeholder 4"/>
          <p:cNvSpPr>
            <a:spLocks noGrp="1"/>
          </p:cNvSpPr>
          <p:nvPr>
            <p:ph type="ftr" sz="quarter" idx="11"/>
          </p:nvPr>
        </p:nvSpPr>
        <p:spPr/>
        <p:txBody>
          <a:bodyPr/>
          <a:lstStyle/>
          <a:p>
            <a:r>
              <a:rPr lang="en-US" smtClean="0"/>
              <a:t>December 1, 2014</a:t>
            </a:r>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0A4B4A3B-CD09-4B6F-A49D-F29DF6A35168}" type="datetime1">
              <a:rPr lang="en-US" smtClean="0"/>
              <a:t>12/12/2014</a:t>
            </a:fld>
            <a:endParaRPr lang="en-US" dirty="0"/>
          </a:p>
        </p:txBody>
      </p:sp>
      <p:sp>
        <p:nvSpPr>
          <p:cNvPr id="5" name="Footer Placeholder 4"/>
          <p:cNvSpPr>
            <a:spLocks noGrp="1"/>
          </p:cNvSpPr>
          <p:nvPr>
            <p:ph type="ftr" sz="quarter" idx="11"/>
          </p:nvPr>
        </p:nvSpPr>
        <p:spPr/>
        <p:txBody>
          <a:bodyPr/>
          <a:lstStyle/>
          <a:p>
            <a:r>
              <a:rPr lang="en-US" smtClean="0"/>
              <a:t>December 1, 2014</a:t>
            </a:r>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CA"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9164DBC3-24C4-4DB4-9818-5D522EF7AF5F}" type="datetime1">
              <a:rPr lang="en-US" smtClean="0"/>
              <a:t>12/12/2014</a:t>
            </a:fld>
            <a:endParaRPr lang="en-US" dirty="0"/>
          </a:p>
        </p:txBody>
      </p:sp>
      <p:sp>
        <p:nvSpPr>
          <p:cNvPr id="5" name="Footer Placeholder 4"/>
          <p:cNvSpPr>
            <a:spLocks noGrp="1"/>
          </p:cNvSpPr>
          <p:nvPr>
            <p:ph type="ftr" sz="quarter" idx="11"/>
          </p:nvPr>
        </p:nvSpPr>
        <p:spPr/>
        <p:txBody>
          <a:bodyPr/>
          <a:lstStyle/>
          <a:p>
            <a:r>
              <a:rPr lang="en-US" smtClean="0"/>
              <a:t>December 1, 2014</a:t>
            </a:r>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dirty="0"/>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dirty="0"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CA"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A086CF7D-8DEB-4D64-BDDF-7D5DC22CAAE6}" type="datetime1">
              <a:rPr lang="en-US" smtClean="0"/>
              <a:t>12/12/2014</a:t>
            </a:fld>
            <a:endParaRPr lang="en-US" dirty="0"/>
          </a:p>
        </p:txBody>
      </p:sp>
      <p:sp>
        <p:nvSpPr>
          <p:cNvPr id="5" name="Footer Placeholder 4"/>
          <p:cNvSpPr>
            <a:spLocks noGrp="1"/>
          </p:cNvSpPr>
          <p:nvPr>
            <p:ph type="ftr" sz="quarter" idx="11"/>
          </p:nvPr>
        </p:nvSpPr>
        <p:spPr/>
        <p:txBody>
          <a:bodyPr/>
          <a:lstStyle/>
          <a:p>
            <a:r>
              <a:rPr lang="en-US" smtClean="0"/>
              <a:t>December 1, 2014</a:t>
            </a:r>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CA"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Date Placeholder 4"/>
          <p:cNvSpPr>
            <a:spLocks noGrp="1"/>
          </p:cNvSpPr>
          <p:nvPr>
            <p:ph type="dt" sz="half" idx="10"/>
          </p:nvPr>
        </p:nvSpPr>
        <p:spPr/>
        <p:txBody>
          <a:bodyPr/>
          <a:lstStyle/>
          <a:p>
            <a:fld id="{455782E5-C889-400E-B1E9-D860806C526A}" type="datetime1">
              <a:rPr lang="en-US" smtClean="0"/>
              <a:t>12/12/2014</a:t>
            </a:fld>
            <a:endParaRPr lang="en-US" dirty="0"/>
          </a:p>
        </p:txBody>
      </p:sp>
      <p:sp>
        <p:nvSpPr>
          <p:cNvPr id="6" name="Footer Placeholder 5"/>
          <p:cNvSpPr>
            <a:spLocks noGrp="1"/>
          </p:cNvSpPr>
          <p:nvPr>
            <p:ph type="ftr" sz="quarter" idx="11"/>
          </p:nvPr>
        </p:nvSpPr>
        <p:spPr/>
        <p:txBody>
          <a:bodyPr/>
          <a:lstStyle/>
          <a:p>
            <a:r>
              <a:rPr lang="en-US" smtClean="0"/>
              <a:t>December 1, 2014</a:t>
            </a:r>
            <a:endParaRPr lang="en-US" dirty="0"/>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CA"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7" name="Date Placeholder 6"/>
          <p:cNvSpPr>
            <a:spLocks noGrp="1"/>
          </p:cNvSpPr>
          <p:nvPr>
            <p:ph type="dt" sz="half" idx="10"/>
          </p:nvPr>
        </p:nvSpPr>
        <p:spPr/>
        <p:txBody>
          <a:bodyPr/>
          <a:lstStyle/>
          <a:p>
            <a:fld id="{05A29A80-0708-430B-8187-3BEC821C3052}" type="datetime1">
              <a:rPr lang="en-US" smtClean="0"/>
              <a:t>12/12/2014</a:t>
            </a:fld>
            <a:endParaRPr lang="en-US" dirty="0"/>
          </a:p>
        </p:txBody>
      </p:sp>
      <p:sp>
        <p:nvSpPr>
          <p:cNvPr id="8" name="Footer Placeholder 7"/>
          <p:cNvSpPr>
            <a:spLocks noGrp="1"/>
          </p:cNvSpPr>
          <p:nvPr>
            <p:ph type="ftr" sz="quarter" idx="11"/>
          </p:nvPr>
        </p:nvSpPr>
        <p:spPr/>
        <p:txBody>
          <a:bodyPr/>
          <a:lstStyle/>
          <a:p>
            <a:r>
              <a:rPr lang="en-US" smtClean="0"/>
              <a:t>December 1, 2014</a:t>
            </a:r>
            <a:endParaRPr lang="en-US" dirty="0"/>
          </a:p>
        </p:txBody>
      </p:sp>
      <p:sp>
        <p:nvSpPr>
          <p:cNvPr id="9" name="Slide Number Placeholder 8"/>
          <p:cNvSpPr>
            <a:spLocks noGrp="1"/>
          </p:cNvSpPr>
          <p:nvPr>
            <p:ph type="sldNum" sz="quarter" idx="12"/>
          </p:nvPr>
        </p:nvSpPr>
        <p:spPr/>
        <p:txBody>
          <a:bodyPr/>
          <a:lstStyle/>
          <a:p>
            <a:fld id="{7F5CE407-6216-4202-80E4-A30DC2F709B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Date Placeholder 2"/>
          <p:cNvSpPr>
            <a:spLocks noGrp="1"/>
          </p:cNvSpPr>
          <p:nvPr>
            <p:ph type="dt" sz="half" idx="10"/>
          </p:nvPr>
        </p:nvSpPr>
        <p:spPr/>
        <p:txBody>
          <a:bodyPr/>
          <a:lstStyle/>
          <a:p>
            <a:fld id="{72154D74-A342-48FD-94A8-9C2915E8774F}" type="datetime1">
              <a:rPr lang="en-US" smtClean="0"/>
              <a:t>12/12/2014</a:t>
            </a:fld>
            <a:endParaRPr lang="en-US" dirty="0"/>
          </a:p>
        </p:txBody>
      </p:sp>
      <p:sp>
        <p:nvSpPr>
          <p:cNvPr id="4" name="Footer Placeholder 3"/>
          <p:cNvSpPr>
            <a:spLocks noGrp="1"/>
          </p:cNvSpPr>
          <p:nvPr>
            <p:ph type="ftr" sz="quarter" idx="11"/>
          </p:nvPr>
        </p:nvSpPr>
        <p:spPr/>
        <p:txBody>
          <a:bodyPr/>
          <a:lstStyle/>
          <a:p>
            <a:r>
              <a:rPr lang="en-US" smtClean="0"/>
              <a:t>December 1, 2014</a:t>
            </a:r>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B84207-C8AE-4E9C-938B-69198BE9DE68}" type="datetime1">
              <a:rPr lang="en-US" smtClean="0"/>
              <a:t>12/12/2014</a:t>
            </a:fld>
            <a:endParaRPr lang="en-US" dirty="0"/>
          </a:p>
        </p:txBody>
      </p:sp>
      <p:sp>
        <p:nvSpPr>
          <p:cNvPr id="3" name="Footer Placeholder 2"/>
          <p:cNvSpPr>
            <a:spLocks noGrp="1"/>
          </p:cNvSpPr>
          <p:nvPr>
            <p:ph type="ftr" sz="quarter" idx="11"/>
          </p:nvPr>
        </p:nvSpPr>
        <p:spPr/>
        <p:txBody>
          <a:bodyPr/>
          <a:lstStyle/>
          <a:p>
            <a:r>
              <a:rPr lang="en-US" smtClean="0"/>
              <a:t>December 1, 2014</a:t>
            </a:r>
            <a:endParaRPr lang="en-US" dirty="0"/>
          </a:p>
        </p:txBody>
      </p:sp>
      <p:sp>
        <p:nvSpPr>
          <p:cNvPr id="4" name="Slide Number Placeholder 3"/>
          <p:cNvSpPr>
            <a:spLocks noGrp="1"/>
          </p:cNvSpPr>
          <p:nvPr>
            <p:ph type="sldNum" sz="quarter" idx="12"/>
          </p:nvPr>
        </p:nvSpPr>
        <p:spPr/>
        <p:txBody>
          <a:bodyPr/>
          <a:lstStyle/>
          <a:p>
            <a:fld id="{7F5CE407-6216-4202-80E4-A30DC2F709B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CA"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56F95447-8649-4F8A-A5C2-9A1D1978DB7C}" type="datetime1">
              <a:rPr lang="en-US" smtClean="0"/>
              <a:t>12/12/2014</a:t>
            </a:fld>
            <a:endParaRPr lang="en-US" dirty="0"/>
          </a:p>
        </p:txBody>
      </p:sp>
      <p:sp>
        <p:nvSpPr>
          <p:cNvPr id="6" name="Footer Placeholder 5"/>
          <p:cNvSpPr>
            <a:spLocks noGrp="1"/>
          </p:cNvSpPr>
          <p:nvPr>
            <p:ph type="ftr" sz="quarter" idx="11"/>
          </p:nvPr>
        </p:nvSpPr>
        <p:spPr/>
        <p:txBody>
          <a:bodyPr/>
          <a:lstStyle/>
          <a:p>
            <a:r>
              <a:rPr lang="en-US" smtClean="0"/>
              <a:t>December 1, 2014</a:t>
            </a:r>
            <a:endParaRPr lang="en-US" dirty="0"/>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CA"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2AC778B8-7DD6-499B-B14D-B5E4EFCA62BE}" type="datetime1">
              <a:rPr lang="en-US" smtClean="0"/>
              <a:t>12/12/2014</a:t>
            </a:fld>
            <a:endParaRPr lang="en-US" dirty="0"/>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r>
              <a:rPr lang="en-US" smtClean="0"/>
              <a:t>December 1, 2014</a:t>
            </a:r>
            <a:endParaRPr lang="en-US" dirty="0"/>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dt="0"/>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3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3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8.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185969"/>
            <a:ext cx="8042276" cy="1336956"/>
          </a:xfrm>
        </p:spPr>
        <p:txBody>
          <a:bodyPr/>
          <a:lstStyle/>
          <a:p>
            <a:r>
              <a:rPr lang="en-US" sz="4800" b="1" dirty="0" smtClean="0">
                <a:latin typeface="Baskerville"/>
                <a:cs typeface="Baskerville"/>
              </a:rPr>
              <a:t/>
            </a:r>
            <a:br>
              <a:rPr lang="en-US" sz="4800" b="1" dirty="0" smtClean="0">
                <a:latin typeface="Baskerville"/>
                <a:cs typeface="Baskerville"/>
              </a:rPr>
            </a:br>
            <a:r>
              <a:rPr lang="en-US" sz="4800" b="1" dirty="0">
                <a:latin typeface="Baskerville"/>
                <a:cs typeface="Baskerville"/>
              </a:rPr>
              <a:t/>
            </a:r>
            <a:br>
              <a:rPr lang="en-US" sz="4800" b="1" dirty="0">
                <a:latin typeface="Baskerville"/>
                <a:cs typeface="Baskerville"/>
              </a:rPr>
            </a:br>
            <a:r>
              <a:rPr lang="en-US" sz="4800" b="1" dirty="0" smtClean="0">
                <a:latin typeface="Baskerville"/>
                <a:cs typeface="Baskerville"/>
              </a:rPr>
              <a:t/>
            </a:r>
            <a:br>
              <a:rPr lang="en-US" sz="4800" b="1" dirty="0" smtClean="0">
                <a:latin typeface="Baskerville"/>
                <a:cs typeface="Baskerville"/>
              </a:rPr>
            </a:br>
            <a:r>
              <a:rPr lang="en-US" sz="4800" b="1" dirty="0">
                <a:latin typeface="Baskerville"/>
                <a:cs typeface="Baskerville"/>
              </a:rPr>
              <a:t/>
            </a:r>
            <a:br>
              <a:rPr lang="en-US" sz="4800" b="1" dirty="0">
                <a:latin typeface="Baskerville"/>
                <a:cs typeface="Baskerville"/>
              </a:rPr>
            </a:br>
            <a:r>
              <a:rPr lang="en-US" sz="4800" b="1" dirty="0" smtClean="0">
                <a:solidFill>
                  <a:schemeClr val="tx2">
                    <a:lumMod val="75000"/>
                    <a:lumOff val="25000"/>
                  </a:schemeClr>
                </a:solidFill>
                <a:latin typeface="Arial Rounded MT Bold" pitchFamily="34" charset="0"/>
                <a:cs typeface="Baskerville"/>
              </a:rPr>
              <a:t>Sustainability </a:t>
            </a:r>
            <a:r>
              <a:rPr lang="en-US" sz="4800" b="1" dirty="0">
                <a:solidFill>
                  <a:schemeClr val="tx2">
                    <a:lumMod val="75000"/>
                    <a:lumOff val="25000"/>
                  </a:schemeClr>
                </a:solidFill>
                <a:latin typeface="Arial Rounded MT Bold" pitchFamily="34" charset="0"/>
                <a:cs typeface="Baskerville"/>
              </a:rPr>
              <a:t>Study </a:t>
            </a:r>
            <a:r>
              <a:rPr lang="en-US" sz="4800" b="1" dirty="0" smtClean="0">
                <a:solidFill>
                  <a:schemeClr val="tx2">
                    <a:lumMod val="75000"/>
                    <a:lumOff val="25000"/>
                  </a:schemeClr>
                </a:solidFill>
                <a:latin typeface="Arial Rounded MT Bold" pitchFamily="34" charset="0"/>
                <a:cs typeface="Baskerville"/>
              </a:rPr>
              <a:t>of Bath Middle School</a:t>
            </a:r>
            <a:endParaRPr lang="en-US" b="1" dirty="0">
              <a:solidFill>
                <a:schemeClr val="tx2">
                  <a:lumMod val="75000"/>
                  <a:lumOff val="25000"/>
                </a:schemeClr>
              </a:solidFill>
              <a:latin typeface="Arial Rounded MT Bold" pitchFamily="34" charset="0"/>
              <a:cs typeface="Baskerville"/>
            </a:endParaRPr>
          </a:p>
        </p:txBody>
      </p:sp>
      <p:pic>
        <p:nvPicPr>
          <p:cNvPr id="3" name="Picture 2" descr="C:\Users\Andrea.Penney\Desktop\ASDW HD LOGO (2).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80765" y="2686639"/>
            <a:ext cx="8031637" cy="1659118"/>
          </a:xfrm>
          <a:prstGeom prst="rect">
            <a:avLst/>
          </a:prstGeom>
          <a:noFill/>
          <a:extLst>
            <a:ext uri="{909E8E84-426E-40DD-AFC4-6F175D3DCCD1}">
              <a14:hiddenFill xmlns:a14="http://schemas.microsoft.com/office/drawing/2010/main">
                <a:solidFill>
                  <a:srgbClr val="FFFFFF"/>
                </a:solidFill>
              </a14:hiddenFill>
            </a:ext>
          </a:extLst>
        </p:spPr>
      </p:pic>
      <p:sp>
        <p:nvSpPr>
          <p:cNvPr id="12" name="AutoShape 2" descr="Image result for pictures of Bath Middle school, Bath NB"/>
          <p:cNvSpPr>
            <a:spLocks noChangeAspect="1" noChangeArrowheads="1"/>
          </p:cNvSpPr>
          <p:nvPr/>
        </p:nvSpPr>
        <p:spPr bwMode="auto">
          <a:xfrm>
            <a:off x="63500" y="-136525"/>
            <a:ext cx="3314700" cy="11525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3" name="AutoShape 4" descr="Image result for pictures of Bath Middle school, Bath NB"/>
          <p:cNvSpPr>
            <a:spLocks noChangeAspect="1" noChangeArrowheads="1"/>
          </p:cNvSpPr>
          <p:nvPr/>
        </p:nvSpPr>
        <p:spPr bwMode="auto">
          <a:xfrm>
            <a:off x="215900" y="15875"/>
            <a:ext cx="3314700" cy="11525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4" name="AutoShape 6" descr="Image result for pictures of Bath Middle school, Bath NB"/>
          <p:cNvSpPr>
            <a:spLocks noChangeAspect="1" noChangeArrowheads="1"/>
          </p:cNvSpPr>
          <p:nvPr/>
        </p:nvSpPr>
        <p:spPr bwMode="auto">
          <a:xfrm>
            <a:off x="63500" y="-136525"/>
            <a:ext cx="1219200" cy="9144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5" name="AutoShape 8" descr="Image result for pictures of Bath Middle school, Bath NB"/>
          <p:cNvSpPr>
            <a:spLocks noChangeAspect="1" noChangeArrowheads="1"/>
          </p:cNvSpPr>
          <p:nvPr/>
        </p:nvSpPr>
        <p:spPr bwMode="auto">
          <a:xfrm>
            <a:off x="215900" y="15875"/>
            <a:ext cx="1219200" cy="9144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pic>
        <p:nvPicPr>
          <p:cNvPr id="17" name="Picture 1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16480" y="3876679"/>
            <a:ext cx="5669280" cy="2301461"/>
          </a:xfrm>
          <a:prstGeom prst="rect">
            <a:avLst/>
          </a:prstGeom>
        </p:spPr>
      </p:pic>
    </p:spTree>
    <p:extLst>
      <p:ext uri="{BB962C8B-B14F-4D97-AF65-F5344CB8AC3E}">
        <p14:creationId xmlns:p14="http://schemas.microsoft.com/office/powerpoint/2010/main" val="11235535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2">
                    <a:lumMod val="75000"/>
                    <a:lumOff val="25000"/>
                  </a:schemeClr>
                </a:solidFill>
                <a:latin typeface="Arial Rounded MT Bold" pitchFamily="34" charset="0"/>
              </a:rPr>
              <a:t>Quality of Education Programs and Services</a:t>
            </a:r>
            <a:endParaRPr lang="en-CA" dirty="0">
              <a:solidFill>
                <a:schemeClr val="tx2">
                  <a:lumMod val="75000"/>
                  <a:lumOff val="25000"/>
                </a:schemeClr>
              </a:solidFill>
            </a:endParaRPr>
          </a:p>
        </p:txBody>
      </p:sp>
      <p:sp>
        <p:nvSpPr>
          <p:cNvPr id="3" name="Content Placeholder 2"/>
          <p:cNvSpPr>
            <a:spLocks noGrp="1"/>
          </p:cNvSpPr>
          <p:nvPr>
            <p:ph idx="1"/>
          </p:nvPr>
        </p:nvSpPr>
        <p:spPr/>
        <p:txBody>
          <a:bodyPr>
            <a:normAutofit fontScale="92500" lnSpcReduction="20000"/>
          </a:bodyPr>
          <a:lstStyle/>
          <a:p>
            <a:pPr marL="0" indent="0">
              <a:buNone/>
            </a:pPr>
            <a:r>
              <a:rPr lang="en-US" sz="3200" dirty="0">
                <a:solidFill>
                  <a:schemeClr val="tx2">
                    <a:lumMod val="75000"/>
                    <a:lumOff val="25000"/>
                  </a:schemeClr>
                </a:solidFill>
                <a:latin typeface="Arial Rounded MT Bold" pitchFamily="34" charset="0"/>
              </a:rPr>
              <a:t>Provincial staffing formula calls for:</a:t>
            </a:r>
          </a:p>
          <a:p>
            <a:pPr marL="800100" lvl="1" indent="-342900">
              <a:buFont typeface="Arial"/>
              <a:buChar char="•"/>
            </a:pPr>
            <a:r>
              <a:rPr lang="en-US" sz="3200" dirty="0">
                <a:solidFill>
                  <a:schemeClr val="tx2">
                    <a:lumMod val="75000"/>
                    <a:lumOff val="25000"/>
                  </a:schemeClr>
                </a:solidFill>
                <a:latin typeface="Arial Rounded MT Bold" pitchFamily="34" charset="0"/>
                <a:cs typeface="Times New Roman" pitchFamily="18" charset="0"/>
              </a:rPr>
              <a:t>2.4 FTE for Classroom teachers</a:t>
            </a:r>
          </a:p>
          <a:p>
            <a:pPr marL="800100" lvl="1" indent="-342900">
              <a:buFont typeface="Arial"/>
              <a:buChar char="•"/>
            </a:pPr>
            <a:r>
              <a:rPr lang="en-US" sz="3200" dirty="0">
                <a:solidFill>
                  <a:schemeClr val="tx2">
                    <a:lumMod val="75000"/>
                    <a:lumOff val="25000"/>
                  </a:schemeClr>
                </a:solidFill>
                <a:latin typeface="Arial Rounded MT Bold" pitchFamily="34" charset="0"/>
                <a:cs typeface="Times New Roman" pitchFamily="18" charset="0"/>
              </a:rPr>
              <a:t>0.4 FTE for </a:t>
            </a:r>
            <a:r>
              <a:rPr lang="en-US" sz="3200" dirty="0" smtClean="0">
                <a:solidFill>
                  <a:schemeClr val="tx2">
                    <a:lumMod val="75000"/>
                    <a:lumOff val="25000"/>
                  </a:schemeClr>
                </a:solidFill>
                <a:latin typeface="Arial Rounded MT Bold" pitchFamily="34" charset="0"/>
                <a:cs typeface="Times New Roman" pitchFamily="18" charset="0"/>
              </a:rPr>
              <a:t>Administration (0.16)</a:t>
            </a:r>
            <a:endParaRPr lang="en-US" sz="3200" dirty="0">
              <a:solidFill>
                <a:schemeClr val="tx2">
                  <a:lumMod val="75000"/>
                  <a:lumOff val="25000"/>
                </a:schemeClr>
              </a:solidFill>
              <a:latin typeface="Arial Rounded MT Bold" pitchFamily="34" charset="0"/>
              <a:cs typeface="Times New Roman" pitchFamily="18" charset="0"/>
            </a:endParaRPr>
          </a:p>
          <a:p>
            <a:pPr marL="800100" lvl="1" indent="-342900">
              <a:buFont typeface="Arial"/>
              <a:buChar char="•"/>
            </a:pPr>
            <a:r>
              <a:rPr lang="en-US" sz="3200" dirty="0" smtClean="0">
                <a:solidFill>
                  <a:schemeClr val="tx2">
                    <a:lumMod val="75000"/>
                    <a:lumOff val="25000"/>
                  </a:schemeClr>
                </a:solidFill>
                <a:latin typeface="Arial Rounded MT Bold" pitchFamily="34" charset="0"/>
                <a:cs typeface="Times New Roman" pitchFamily="18" charset="0"/>
              </a:rPr>
              <a:t>0.3 FTE </a:t>
            </a:r>
            <a:r>
              <a:rPr lang="en-US" sz="3200" dirty="0">
                <a:solidFill>
                  <a:schemeClr val="tx2">
                    <a:lumMod val="75000"/>
                    <a:lumOff val="25000"/>
                  </a:schemeClr>
                </a:solidFill>
                <a:latin typeface="Arial Rounded MT Bold" pitchFamily="34" charset="0"/>
                <a:cs typeface="Times New Roman" pitchFamily="18" charset="0"/>
              </a:rPr>
              <a:t>for </a:t>
            </a:r>
            <a:r>
              <a:rPr lang="en-US" sz="3200" dirty="0" smtClean="0">
                <a:solidFill>
                  <a:schemeClr val="tx2">
                    <a:lumMod val="75000"/>
                    <a:lumOff val="25000"/>
                  </a:schemeClr>
                </a:solidFill>
                <a:latin typeface="Arial Rounded MT Bold" pitchFamily="34" charset="0"/>
                <a:cs typeface="Times New Roman" pitchFamily="18" charset="0"/>
              </a:rPr>
              <a:t>Guidance (0.09)</a:t>
            </a:r>
            <a:endParaRPr lang="en-US" sz="3200" dirty="0">
              <a:solidFill>
                <a:schemeClr val="tx2">
                  <a:lumMod val="75000"/>
                  <a:lumOff val="25000"/>
                </a:schemeClr>
              </a:solidFill>
              <a:latin typeface="Arial Rounded MT Bold" pitchFamily="34" charset="0"/>
              <a:cs typeface="Times New Roman" pitchFamily="18" charset="0"/>
            </a:endParaRPr>
          </a:p>
          <a:p>
            <a:pPr marL="800100" lvl="1" indent="-342900">
              <a:buFont typeface="Arial"/>
              <a:buChar char="•"/>
            </a:pPr>
            <a:r>
              <a:rPr lang="fr-CA" sz="3200" dirty="0">
                <a:solidFill>
                  <a:schemeClr val="tx2">
                    <a:lumMod val="75000"/>
                    <a:lumOff val="25000"/>
                  </a:schemeClr>
                </a:solidFill>
                <a:latin typeface="Arial Rounded MT Bold" pitchFamily="34" charset="0"/>
                <a:cs typeface="Times New Roman" pitchFamily="18" charset="0"/>
              </a:rPr>
              <a:t>0.4 FTE for </a:t>
            </a:r>
            <a:r>
              <a:rPr lang="fr-CA" sz="3200" dirty="0" smtClean="0">
                <a:solidFill>
                  <a:schemeClr val="tx2">
                    <a:lumMod val="75000"/>
                    <a:lumOff val="25000"/>
                  </a:schemeClr>
                </a:solidFill>
                <a:latin typeface="Arial Rounded MT Bold" pitchFamily="34" charset="0"/>
                <a:cs typeface="Times New Roman" pitchFamily="18" charset="0"/>
              </a:rPr>
              <a:t>Resource (0.24)</a:t>
            </a:r>
            <a:endParaRPr lang="en-US" sz="3200" dirty="0">
              <a:solidFill>
                <a:schemeClr val="tx2">
                  <a:lumMod val="75000"/>
                  <a:lumOff val="25000"/>
                </a:schemeClr>
              </a:solidFill>
              <a:latin typeface="Arial Rounded MT Bold" pitchFamily="34" charset="0"/>
              <a:cs typeface="Times New Roman" pitchFamily="18" charset="0"/>
            </a:endParaRPr>
          </a:p>
          <a:p>
            <a:pPr marL="800100" lvl="1" indent="-342900">
              <a:buFont typeface="Arial"/>
              <a:buChar char="•"/>
            </a:pPr>
            <a:r>
              <a:rPr lang="en-US" sz="3200" dirty="0">
                <a:solidFill>
                  <a:schemeClr val="tx2">
                    <a:lumMod val="75000"/>
                    <a:lumOff val="25000"/>
                  </a:schemeClr>
                </a:solidFill>
                <a:latin typeface="Arial Rounded MT Bold" pitchFamily="34" charset="0"/>
                <a:cs typeface="Times New Roman" pitchFamily="18" charset="0"/>
              </a:rPr>
              <a:t>Total is 3.5 FTE teaching staff, including principal of the </a:t>
            </a:r>
            <a:r>
              <a:rPr lang="en-US" sz="3200" dirty="0" smtClean="0">
                <a:solidFill>
                  <a:schemeClr val="tx2">
                    <a:lumMod val="75000"/>
                    <a:lumOff val="25000"/>
                  </a:schemeClr>
                </a:solidFill>
                <a:latin typeface="Arial Rounded MT Bold" pitchFamily="34" charset="0"/>
                <a:cs typeface="Times New Roman" pitchFamily="18" charset="0"/>
              </a:rPr>
              <a:t>school;</a:t>
            </a:r>
          </a:p>
          <a:p>
            <a:pPr marL="800100" lvl="1" indent="-342900">
              <a:buFont typeface="Arial"/>
              <a:buChar char="•"/>
            </a:pPr>
            <a:r>
              <a:rPr lang="en-US" sz="3200" dirty="0" smtClean="0">
                <a:solidFill>
                  <a:schemeClr val="tx2">
                    <a:lumMod val="75000"/>
                    <a:lumOff val="25000"/>
                  </a:schemeClr>
                </a:solidFill>
                <a:latin typeface="Arial Rounded MT Bold" pitchFamily="34" charset="0"/>
                <a:cs typeface="Times New Roman" pitchFamily="18" charset="0"/>
              </a:rPr>
              <a:t>This is the first year in the last 4 that there has been two classes instead of three</a:t>
            </a:r>
            <a:endParaRPr lang="en-US" sz="3200" dirty="0">
              <a:solidFill>
                <a:schemeClr val="tx2">
                  <a:lumMod val="75000"/>
                  <a:lumOff val="25000"/>
                </a:schemeClr>
              </a:solidFill>
              <a:latin typeface="Arial Rounded MT Bold" pitchFamily="34" charset="0"/>
              <a:cs typeface="Times New Roman" pitchFamily="18" charset="0"/>
            </a:endParaRPr>
          </a:p>
        </p:txBody>
      </p:sp>
      <p:sp>
        <p:nvSpPr>
          <p:cNvPr id="8" name="Footer Placeholder 7"/>
          <p:cNvSpPr>
            <a:spLocks noGrp="1"/>
          </p:cNvSpPr>
          <p:nvPr>
            <p:ph type="ftr" sz="quarter" idx="11"/>
          </p:nvPr>
        </p:nvSpPr>
        <p:spPr/>
        <p:txBody>
          <a:bodyPr/>
          <a:lstStyle/>
          <a:p>
            <a:r>
              <a:rPr lang="en-US" smtClean="0"/>
              <a:t>December 1, 2014</a:t>
            </a:r>
            <a:endParaRPr lang="en-US" dirty="0"/>
          </a:p>
        </p:txBody>
      </p:sp>
      <p:sp>
        <p:nvSpPr>
          <p:cNvPr id="9" name="Slide Number Placeholder 8"/>
          <p:cNvSpPr>
            <a:spLocks noGrp="1"/>
          </p:cNvSpPr>
          <p:nvPr>
            <p:ph type="sldNum" sz="quarter" idx="12"/>
          </p:nvPr>
        </p:nvSpPr>
        <p:spPr/>
        <p:txBody>
          <a:bodyPr/>
          <a:lstStyle/>
          <a:p>
            <a:fld id="{7F5CE407-6216-4202-80E4-A30DC2F709B2}" type="slidenum">
              <a:rPr lang="en-US" smtClean="0"/>
              <a:pPr/>
              <a:t>10</a:t>
            </a:fld>
            <a:endParaRPr lang="en-US" dirty="0"/>
          </a:p>
        </p:txBody>
      </p:sp>
    </p:spTree>
    <p:extLst>
      <p:ext uri="{BB962C8B-B14F-4D97-AF65-F5344CB8AC3E}">
        <p14:creationId xmlns:p14="http://schemas.microsoft.com/office/powerpoint/2010/main" val="16906085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solidFill>
                  <a:schemeClr val="tx2">
                    <a:lumMod val="75000"/>
                    <a:lumOff val="25000"/>
                  </a:schemeClr>
                </a:solidFill>
                <a:latin typeface="Arial Rounded MT Bold" pitchFamily="34" charset="0"/>
              </a:rPr>
              <a:t>Quality of Education Programs and Services</a:t>
            </a:r>
            <a:endParaRPr lang="en-CA" sz="4400" b="1" dirty="0">
              <a:solidFill>
                <a:schemeClr val="tx2">
                  <a:lumMod val="75000"/>
                  <a:lumOff val="25000"/>
                </a:schemeClr>
              </a:solidFill>
            </a:endParaRPr>
          </a:p>
        </p:txBody>
      </p:sp>
      <p:sp>
        <p:nvSpPr>
          <p:cNvPr id="3" name="Content Placeholder 2"/>
          <p:cNvSpPr>
            <a:spLocks noGrp="1"/>
          </p:cNvSpPr>
          <p:nvPr>
            <p:ph idx="1"/>
          </p:nvPr>
        </p:nvSpPr>
        <p:spPr/>
        <p:txBody>
          <a:bodyPr>
            <a:noAutofit/>
          </a:bodyPr>
          <a:lstStyle/>
          <a:p>
            <a:r>
              <a:rPr lang="en-US" sz="3200" dirty="0">
                <a:solidFill>
                  <a:schemeClr val="tx2">
                    <a:lumMod val="75000"/>
                    <a:lumOff val="25000"/>
                  </a:schemeClr>
                </a:solidFill>
                <a:latin typeface="Arial Rounded MT Bold" pitchFamily="34" charset="0"/>
              </a:rPr>
              <a:t>Student-teacher ratio is </a:t>
            </a:r>
            <a:r>
              <a:rPr lang="en-US" sz="3200" dirty="0" smtClean="0">
                <a:solidFill>
                  <a:schemeClr val="tx2">
                    <a:lumMod val="75000"/>
                    <a:lumOff val="25000"/>
                  </a:schemeClr>
                </a:solidFill>
                <a:latin typeface="Arial Rounded MT Bold" pitchFamily="34" charset="0"/>
              </a:rPr>
              <a:t>12.6:1 </a:t>
            </a:r>
            <a:r>
              <a:rPr lang="en-US" sz="3200" dirty="0">
                <a:solidFill>
                  <a:schemeClr val="tx2">
                    <a:lumMod val="75000"/>
                    <a:lumOff val="25000"/>
                  </a:schemeClr>
                </a:solidFill>
                <a:latin typeface="Arial Rounded MT Bold" pitchFamily="34" charset="0"/>
              </a:rPr>
              <a:t>for Bath Middle </a:t>
            </a:r>
          </a:p>
          <a:p>
            <a:r>
              <a:rPr lang="en-US" sz="3200" dirty="0">
                <a:solidFill>
                  <a:schemeClr val="tx2">
                    <a:lumMod val="75000"/>
                    <a:lumOff val="25000"/>
                  </a:schemeClr>
                </a:solidFill>
                <a:latin typeface="Arial Rounded MT Bold" pitchFamily="34" charset="0"/>
              </a:rPr>
              <a:t>Likewise, it </a:t>
            </a:r>
            <a:r>
              <a:rPr lang="en-US" sz="3200" dirty="0" smtClean="0">
                <a:solidFill>
                  <a:schemeClr val="tx2">
                    <a:lumMod val="75000"/>
                    <a:lumOff val="25000"/>
                  </a:schemeClr>
                </a:solidFill>
                <a:latin typeface="Arial Rounded MT Bold" pitchFamily="34" charset="0"/>
              </a:rPr>
              <a:t>is:</a:t>
            </a:r>
            <a:endParaRPr lang="en-US" sz="3200" dirty="0">
              <a:solidFill>
                <a:schemeClr val="tx2">
                  <a:lumMod val="75000"/>
                  <a:lumOff val="25000"/>
                </a:schemeClr>
              </a:solidFill>
              <a:latin typeface="Arial Rounded MT Bold" pitchFamily="34" charset="0"/>
            </a:endParaRPr>
          </a:p>
          <a:p>
            <a:pPr lvl="1"/>
            <a:r>
              <a:rPr lang="en-US" sz="3200" dirty="0" smtClean="0">
                <a:solidFill>
                  <a:schemeClr val="tx2">
                    <a:lumMod val="75000"/>
                    <a:lumOff val="25000"/>
                  </a:schemeClr>
                </a:solidFill>
                <a:latin typeface="Arial Rounded MT Bold" pitchFamily="34" charset="0"/>
              </a:rPr>
              <a:t>13.3:1 </a:t>
            </a:r>
            <a:r>
              <a:rPr lang="en-US" sz="3200" dirty="0">
                <a:solidFill>
                  <a:schemeClr val="tx2">
                    <a:lumMod val="75000"/>
                    <a:lumOff val="25000"/>
                  </a:schemeClr>
                </a:solidFill>
                <a:latin typeface="Arial Rounded MT Bold" pitchFamily="34" charset="0"/>
              </a:rPr>
              <a:t>in </a:t>
            </a:r>
            <a:r>
              <a:rPr lang="en-US" sz="3200" dirty="0" err="1">
                <a:solidFill>
                  <a:schemeClr val="tx2">
                    <a:lumMod val="75000"/>
                    <a:lumOff val="25000"/>
                  </a:schemeClr>
                </a:solidFill>
                <a:latin typeface="Arial Rounded MT Bold" pitchFamily="34" charset="0"/>
              </a:rPr>
              <a:t>Florenceville</a:t>
            </a:r>
            <a:r>
              <a:rPr lang="en-US" sz="3200" dirty="0">
                <a:solidFill>
                  <a:schemeClr val="tx2">
                    <a:lumMod val="75000"/>
                    <a:lumOff val="25000"/>
                  </a:schemeClr>
                </a:solidFill>
                <a:latin typeface="Arial Rounded MT Bold" pitchFamily="34" charset="0"/>
              </a:rPr>
              <a:t> Middle </a:t>
            </a:r>
            <a:r>
              <a:rPr lang="en-US" sz="3200" dirty="0" smtClean="0">
                <a:solidFill>
                  <a:schemeClr val="tx2">
                    <a:lumMod val="75000"/>
                    <a:lumOff val="25000"/>
                  </a:schemeClr>
                </a:solidFill>
                <a:latin typeface="Arial Rounded MT Bold" pitchFamily="34" charset="0"/>
              </a:rPr>
              <a:t>School (194:14.6)</a:t>
            </a:r>
          </a:p>
          <a:p>
            <a:pPr lvl="1"/>
            <a:r>
              <a:rPr lang="en-US" sz="3200" dirty="0" smtClean="0">
                <a:solidFill>
                  <a:schemeClr val="tx2">
                    <a:lumMod val="75000"/>
                    <a:lumOff val="25000"/>
                  </a:schemeClr>
                </a:solidFill>
                <a:latin typeface="Arial Rounded MT Bold" pitchFamily="34" charset="0"/>
              </a:rPr>
              <a:t>13.1:1 for Centreville Community School (196:15.0)</a:t>
            </a:r>
          </a:p>
          <a:p>
            <a:pPr lvl="1"/>
            <a:r>
              <a:rPr lang="en-US" sz="3200" dirty="0" smtClean="0">
                <a:solidFill>
                  <a:schemeClr val="tx2">
                    <a:lumMod val="75000"/>
                    <a:lumOff val="25000"/>
                  </a:schemeClr>
                </a:solidFill>
                <a:latin typeface="Arial Rounded MT Bold" pitchFamily="34" charset="0"/>
              </a:rPr>
              <a:t>14.9:1 for Woodstock Middle School (402:26.9)</a:t>
            </a:r>
          </a:p>
          <a:p>
            <a:pPr marL="349250" lvl="1" indent="0">
              <a:buNone/>
            </a:pPr>
            <a:endParaRPr lang="en-US" sz="2400" dirty="0">
              <a:solidFill>
                <a:schemeClr val="tx2">
                  <a:lumMod val="75000"/>
                  <a:lumOff val="25000"/>
                </a:schemeClr>
              </a:solidFill>
              <a:latin typeface="Arial Rounded MT Bold" pitchFamily="34" charset="0"/>
            </a:endParaRPr>
          </a:p>
        </p:txBody>
      </p:sp>
      <p:sp>
        <p:nvSpPr>
          <p:cNvPr id="8" name="Footer Placeholder 7"/>
          <p:cNvSpPr>
            <a:spLocks noGrp="1"/>
          </p:cNvSpPr>
          <p:nvPr>
            <p:ph type="ftr" sz="quarter" idx="11"/>
          </p:nvPr>
        </p:nvSpPr>
        <p:spPr/>
        <p:txBody>
          <a:bodyPr/>
          <a:lstStyle/>
          <a:p>
            <a:r>
              <a:rPr lang="en-US" smtClean="0"/>
              <a:t>December 1, 2014</a:t>
            </a:r>
            <a:endParaRPr lang="en-US" dirty="0"/>
          </a:p>
        </p:txBody>
      </p:sp>
      <p:sp>
        <p:nvSpPr>
          <p:cNvPr id="9" name="Slide Number Placeholder 8"/>
          <p:cNvSpPr>
            <a:spLocks noGrp="1"/>
          </p:cNvSpPr>
          <p:nvPr>
            <p:ph type="sldNum" sz="quarter" idx="12"/>
          </p:nvPr>
        </p:nvSpPr>
        <p:spPr/>
        <p:txBody>
          <a:bodyPr/>
          <a:lstStyle/>
          <a:p>
            <a:fld id="{7F5CE407-6216-4202-80E4-A30DC2F709B2}" type="slidenum">
              <a:rPr lang="en-US" smtClean="0"/>
              <a:pPr/>
              <a:t>11</a:t>
            </a:fld>
            <a:endParaRPr lang="en-US" dirty="0"/>
          </a:p>
        </p:txBody>
      </p:sp>
    </p:spTree>
    <p:extLst>
      <p:ext uri="{BB962C8B-B14F-4D97-AF65-F5344CB8AC3E}">
        <p14:creationId xmlns:p14="http://schemas.microsoft.com/office/powerpoint/2010/main" val="35281678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solidFill>
                  <a:schemeClr val="tx2">
                    <a:lumMod val="75000"/>
                    <a:lumOff val="25000"/>
                  </a:schemeClr>
                </a:solidFill>
                <a:latin typeface="Arial Rounded MT Bold" pitchFamily="34" charset="0"/>
              </a:rPr>
              <a:t>Quality of Education Programs and </a:t>
            </a:r>
            <a:r>
              <a:rPr lang="en-US" sz="4400" b="1" dirty="0" smtClean="0">
                <a:solidFill>
                  <a:schemeClr val="tx2">
                    <a:lumMod val="75000"/>
                    <a:lumOff val="25000"/>
                  </a:schemeClr>
                </a:solidFill>
                <a:latin typeface="Arial Rounded MT Bold" pitchFamily="34" charset="0"/>
              </a:rPr>
              <a:t>Servic</a:t>
            </a:r>
            <a:r>
              <a:rPr lang="en-US" sz="4400" b="1" dirty="0" smtClean="0">
                <a:latin typeface="Arial Rounded MT Bold" pitchFamily="34" charset="0"/>
              </a:rPr>
              <a:t>e</a:t>
            </a:r>
            <a:endParaRPr lang="en-CA" b="1" dirty="0"/>
          </a:p>
        </p:txBody>
      </p:sp>
      <p:sp>
        <p:nvSpPr>
          <p:cNvPr id="3" name="Content Placeholder 2"/>
          <p:cNvSpPr>
            <a:spLocks noGrp="1"/>
          </p:cNvSpPr>
          <p:nvPr>
            <p:ph idx="1"/>
          </p:nvPr>
        </p:nvSpPr>
        <p:spPr/>
        <p:txBody>
          <a:bodyPr>
            <a:normAutofit fontScale="92500" lnSpcReduction="10000"/>
          </a:bodyPr>
          <a:lstStyle/>
          <a:p>
            <a:r>
              <a:rPr lang="en-US" sz="2800" dirty="0" smtClean="0">
                <a:solidFill>
                  <a:schemeClr val="tx2">
                    <a:lumMod val="75000"/>
                    <a:lumOff val="25000"/>
                  </a:schemeClr>
                </a:solidFill>
                <a:latin typeface="Arial Rounded MT Bold" pitchFamily="34" charset="0"/>
              </a:rPr>
              <a:t>Grade </a:t>
            </a:r>
            <a:r>
              <a:rPr lang="en-US" sz="2800" dirty="0">
                <a:solidFill>
                  <a:schemeClr val="tx2">
                    <a:lumMod val="75000"/>
                    <a:lumOff val="25000"/>
                  </a:schemeClr>
                </a:solidFill>
                <a:latin typeface="Arial Rounded MT Bold" pitchFamily="34" charset="0"/>
              </a:rPr>
              <a:t>8 students from Bath Middle School feed into Carleton North High </a:t>
            </a:r>
            <a:r>
              <a:rPr lang="en-US" sz="2800" dirty="0" smtClean="0">
                <a:solidFill>
                  <a:schemeClr val="tx2">
                    <a:lumMod val="75000"/>
                    <a:lumOff val="25000"/>
                  </a:schemeClr>
                </a:solidFill>
                <a:latin typeface="Arial Rounded MT Bold" pitchFamily="34" charset="0"/>
              </a:rPr>
              <a:t>School for Grade 9. </a:t>
            </a:r>
            <a:endParaRPr lang="en-US" sz="2800" dirty="0">
              <a:solidFill>
                <a:schemeClr val="tx2">
                  <a:lumMod val="75000"/>
                  <a:lumOff val="25000"/>
                </a:schemeClr>
              </a:solidFill>
              <a:latin typeface="Arial Rounded MT Bold" pitchFamily="34" charset="0"/>
            </a:endParaRPr>
          </a:p>
          <a:p>
            <a:r>
              <a:rPr lang="en-US" sz="2800" dirty="0" smtClean="0">
                <a:solidFill>
                  <a:schemeClr val="tx2">
                    <a:lumMod val="75000"/>
                    <a:lumOff val="25000"/>
                  </a:schemeClr>
                </a:solidFill>
                <a:latin typeface="Arial Rounded MT Bold" pitchFamily="34" charset="0"/>
              </a:rPr>
              <a:t>Grade 5 Students from </a:t>
            </a:r>
            <a:r>
              <a:rPr lang="en-US" sz="2800" dirty="0">
                <a:solidFill>
                  <a:schemeClr val="tx2">
                    <a:lumMod val="75000"/>
                    <a:lumOff val="25000"/>
                  </a:schemeClr>
                </a:solidFill>
                <a:latin typeface="Arial Rounded MT Bold" pitchFamily="34" charset="0"/>
              </a:rPr>
              <a:t>Bath Elementary School </a:t>
            </a:r>
            <a:r>
              <a:rPr lang="en-US" sz="2800" dirty="0" smtClean="0">
                <a:solidFill>
                  <a:schemeClr val="tx2">
                    <a:lumMod val="75000"/>
                    <a:lumOff val="25000"/>
                  </a:schemeClr>
                </a:solidFill>
                <a:latin typeface="Arial Rounded MT Bold" pitchFamily="34" charset="0"/>
              </a:rPr>
              <a:t>enter </a:t>
            </a:r>
            <a:r>
              <a:rPr lang="en-US" sz="2800" dirty="0">
                <a:solidFill>
                  <a:schemeClr val="tx2">
                    <a:lumMod val="75000"/>
                    <a:lumOff val="25000"/>
                  </a:schemeClr>
                </a:solidFill>
                <a:latin typeface="Arial Rounded MT Bold" pitchFamily="34" charset="0"/>
              </a:rPr>
              <a:t>Bath Middle School for Prime </a:t>
            </a:r>
            <a:r>
              <a:rPr lang="en-US" sz="2800" dirty="0" smtClean="0">
                <a:solidFill>
                  <a:schemeClr val="tx2">
                    <a:lumMod val="75000"/>
                    <a:lumOff val="25000"/>
                  </a:schemeClr>
                </a:solidFill>
                <a:latin typeface="Arial Rounded MT Bold" pitchFamily="34" charset="0"/>
              </a:rPr>
              <a:t>Programs, beginning in Grade 6 </a:t>
            </a:r>
            <a:endParaRPr lang="en-US" sz="2800" dirty="0">
              <a:solidFill>
                <a:schemeClr val="tx2">
                  <a:lumMod val="75000"/>
                  <a:lumOff val="25000"/>
                </a:schemeClr>
              </a:solidFill>
              <a:latin typeface="Arial Rounded MT Bold" pitchFamily="34" charset="0"/>
            </a:endParaRPr>
          </a:p>
          <a:p>
            <a:r>
              <a:rPr lang="en-US" sz="2800" dirty="0">
                <a:solidFill>
                  <a:schemeClr val="tx2">
                    <a:lumMod val="75000"/>
                    <a:lumOff val="25000"/>
                  </a:schemeClr>
                </a:solidFill>
                <a:latin typeface="Arial Rounded MT Bold" pitchFamily="34" charset="0"/>
              </a:rPr>
              <a:t>Grade 5 Students from Bath Elementary School </a:t>
            </a:r>
            <a:r>
              <a:rPr lang="en-US" sz="2800" dirty="0" smtClean="0">
                <a:solidFill>
                  <a:schemeClr val="tx2">
                    <a:lumMod val="75000"/>
                    <a:lumOff val="25000"/>
                  </a:schemeClr>
                </a:solidFill>
                <a:latin typeface="Arial Rounded MT Bold" pitchFamily="34" charset="0"/>
              </a:rPr>
              <a:t>enter </a:t>
            </a:r>
            <a:r>
              <a:rPr lang="en-US" sz="2800" dirty="0" err="1">
                <a:solidFill>
                  <a:schemeClr val="tx2">
                    <a:lumMod val="75000"/>
                    <a:lumOff val="25000"/>
                  </a:schemeClr>
                </a:solidFill>
                <a:latin typeface="Arial Rounded MT Bold" pitchFamily="34" charset="0"/>
              </a:rPr>
              <a:t>Florenceville</a:t>
            </a:r>
            <a:r>
              <a:rPr lang="en-US" sz="2800" dirty="0">
                <a:solidFill>
                  <a:schemeClr val="tx2">
                    <a:lumMod val="75000"/>
                    <a:lumOff val="25000"/>
                  </a:schemeClr>
                </a:solidFill>
                <a:latin typeface="Arial Rounded MT Bold" pitchFamily="34" charset="0"/>
              </a:rPr>
              <a:t> Middle School for </a:t>
            </a:r>
            <a:r>
              <a:rPr lang="en-US" sz="2800" dirty="0" smtClean="0">
                <a:solidFill>
                  <a:schemeClr val="tx2">
                    <a:lumMod val="75000"/>
                    <a:lumOff val="25000"/>
                  </a:schemeClr>
                </a:solidFill>
                <a:latin typeface="Arial Rounded MT Bold" pitchFamily="34" charset="0"/>
              </a:rPr>
              <a:t>Late French </a:t>
            </a:r>
            <a:r>
              <a:rPr lang="en-US" sz="2800" dirty="0">
                <a:solidFill>
                  <a:schemeClr val="tx2">
                    <a:lumMod val="75000"/>
                    <a:lumOff val="25000"/>
                  </a:schemeClr>
                </a:solidFill>
                <a:latin typeface="Arial Rounded MT Bold" pitchFamily="34" charset="0"/>
              </a:rPr>
              <a:t>Immersion </a:t>
            </a:r>
            <a:r>
              <a:rPr lang="en-US" sz="2800" dirty="0" smtClean="0">
                <a:solidFill>
                  <a:schemeClr val="tx2">
                    <a:lumMod val="75000"/>
                    <a:lumOff val="25000"/>
                  </a:schemeClr>
                </a:solidFill>
                <a:latin typeface="Arial Rounded MT Bold" pitchFamily="34" charset="0"/>
              </a:rPr>
              <a:t>Programs, beginning in Grade 6</a:t>
            </a:r>
            <a:endParaRPr lang="en-US" sz="2800" dirty="0">
              <a:solidFill>
                <a:schemeClr val="tx2">
                  <a:lumMod val="75000"/>
                  <a:lumOff val="25000"/>
                </a:schemeClr>
              </a:solidFill>
              <a:latin typeface="Arial Rounded MT Bold" pitchFamily="34" charset="0"/>
            </a:endParaRPr>
          </a:p>
          <a:p>
            <a:pPr marL="0" indent="0">
              <a:buNone/>
            </a:pPr>
            <a:endParaRPr lang="en-CA" dirty="0"/>
          </a:p>
        </p:txBody>
      </p:sp>
      <p:sp>
        <p:nvSpPr>
          <p:cNvPr id="8" name="Footer Placeholder 7"/>
          <p:cNvSpPr>
            <a:spLocks noGrp="1"/>
          </p:cNvSpPr>
          <p:nvPr>
            <p:ph type="ftr" sz="quarter" idx="11"/>
          </p:nvPr>
        </p:nvSpPr>
        <p:spPr/>
        <p:txBody>
          <a:bodyPr/>
          <a:lstStyle/>
          <a:p>
            <a:r>
              <a:rPr lang="en-US" smtClean="0"/>
              <a:t>December 1, 2014</a:t>
            </a:r>
            <a:endParaRPr lang="en-US" dirty="0"/>
          </a:p>
        </p:txBody>
      </p:sp>
      <p:sp>
        <p:nvSpPr>
          <p:cNvPr id="9" name="Slide Number Placeholder 8"/>
          <p:cNvSpPr>
            <a:spLocks noGrp="1"/>
          </p:cNvSpPr>
          <p:nvPr>
            <p:ph type="sldNum" sz="quarter" idx="12"/>
          </p:nvPr>
        </p:nvSpPr>
        <p:spPr/>
        <p:txBody>
          <a:bodyPr/>
          <a:lstStyle/>
          <a:p>
            <a:fld id="{7F5CE407-6216-4202-80E4-A30DC2F709B2}" type="slidenum">
              <a:rPr lang="en-US" smtClean="0"/>
              <a:pPr/>
              <a:t>12</a:t>
            </a:fld>
            <a:endParaRPr lang="en-US" dirty="0"/>
          </a:p>
        </p:txBody>
      </p:sp>
    </p:spTree>
    <p:extLst>
      <p:ext uri="{BB962C8B-B14F-4D97-AF65-F5344CB8AC3E}">
        <p14:creationId xmlns:p14="http://schemas.microsoft.com/office/powerpoint/2010/main" val="22005227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solidFill>
                  <a:schemeClr val="tx2">
                    <a:lumMod val="75000"/>
                    <a:lumOff val="25000"/>
                  </a:schemeClr>
                </a:solidFill>
                <a:latin typeface="Arial Rounded MT Bold" pitchFamily="34" charset="0"/>
              </a:rPr>
              <a:t>BMS Student:  Teacher Ratio</a:t>
            </a:r>
            <a:endParaRPr lang="en-CA" sz="4400" b="1" dirty="0">
              <a:solidFill>
                <a:schemeClr val="tx2">
                  <a:lumMod val="75000"/>
                  <a:lumOff val="25000"/>
                </a:schemeClr>
              </a:solidFill>
              <a:latin typeface="Arial Rounded MT Bold"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733527277"/>
              </p:ext>
            </p:extLst>
          </p:nvPr>
        </p:nvGraphicFramePr>
        <p:xfrm>
          <a:off x="137160" y="2123440"/>
          <a:ext cx="8751345" cy="2123440"/>
        </p:xfrm>
        <a:graphic>
          <a:graphicData uri="http://schemas.openxmlformats.org/drawingml/2006/table">
            <a:tbl>
              <a:tblPr firstRow="1" bandRow="1">
                <a:tableStyleId>{5C22544A-7EE6-4342-B048-85BDC9FD1C3A}</a:tableStyleId>
              </a:tblPr>
              <a:tblGrid>
                <a:gridCol w="2917115"/>
                <a:gridCol w="2917115"/>
                <a:gridCol w="2917115"/>
              </a:tblGrid>
              <a:tr h="0">
                <a:tc>
                  <a:txBody>
                    <a:bodyPr/>
                    <a:lstStyle/>
                    <a:p>
                      <a:pPr algn="ctr"/>
                      <a:r>
                        <a:rPr lang="en-US" sz="1800" dirty="0" smtClean="0">
                          <a:latin typeface="Arial Rounded MT Bold" pitchFamily="34" charset="0"/>
                        </a:rPr>
                        <a:t>Years</a:t>
                      </a:r>
                      <a:endParaRPr lang="en-CA" sz="1800" dirty="0">
                        <a:latin typeface="Arial Rounded MT Bold" pitchFamily="34" charset="0"/>
                      </a:endParaRPr>
                    </a:p>
                  </a:txBody>
                  <a:tcPr/>
                </a:tc>
                <a:tc>
                  <a:txBody>
                    <a:bodyPr/>
                    <a:lstStyle/>
                    <a:p>
                      <a:pPr algn="ctr"/>
                      <a:r>
                        <a:rPr lang="en-US" sz="1800" dirty="0" smtClean="0">
                          <a:latin typeface="Arial Rounded MT Bold" pitchFamily="34" charset="0"/>
                        </a:rPr>
                        <a:t>Total Number Student: Teacher</a:t>
                      </a:r>
                      <a:endParaRPr lang="en-CA" sz="1800" dirty="0">
                        <a:latin typeface="Arial Rounded MT Bold" pitchFamily="34" charset="0"/>
                      </a:endParaRPr>
                    </a:p>
                  </a:txBody>
                  <a:tcPr/>
                </a:tc>
                <a:tc>
                  <a:txBody>
                    <a:bodyPr/>
                    <a:lstStyle/>
                    <a:p>
                      <a:pPr algn="ctr"/>
                      <a:r>
                        <a:rPr lang="en-US" sz="1800" dirty="0" smtClean="0">
                          <a:latin typeface="Arial Rounded MT Bold" pitchFamily="34" charset="0"/>
                        </a:rPr>
                        <a:t>Student: Teacher</a:t>
                      </a:r>
                      <a:endParaRPr lang="en-CA" sz="1800" dirty="0">
                        <a:latin typeface="Arial Rounded MT Bold" pitchFamily="34" charset="0"/>
                      </a:endParaRPr>
                    </a:p>
                  </a:txBody>
                  <a:tcPr/>
                </a:tc>
              </a:tr>
              <a:tr h="370840">
                <a:tc>
                  <a:txBody>
                    <a:bodyPr/>
                    <a:lstStyle/>
                    <a:p>
                      <a:pPr algn="ctr"/>
                      <a:r>
                        <a:rPr lang="en-US" sz="1800" dirty="0" smtClean="0">
                          <a:solidFill>
                            <a:schemeClr val="tx2">
                              <a:lumMod val="75000"/>
                              <a:lumOff val="25000"/>
                            </a:schemeClr>
                          </a:solidFill>
                          <a:latin typeface="Arial Rounded MT Bold" pitchFamily="34" charset="0"/>
                        </a:rPr>
                        <a:t>2014-2015</a:t>
                      </a:r>
                      <a:endParaRPr lang="en-CA" sz="1800" dirty="0">
                        <a:solidFill>
                          <a:schemeClr val="tx2">
                            <a:lumMod val="75000"/>
                            <a:lumOff val="25000"/>
                          </a:schemeClr>
                        </a:solidFill>
                        <a:latin typeface="Arial Rounded MT Bold" pitchFamily="34" charset="0"/>
                      </a:endParaRPr>
                    </a:p>
                  </a:txBody>
                  <a:tcPr/>
                </a:tc>
                <a:tc>
                  <a:txBody>
                    <a:bodyPr/>
                    <a:lstStyle/>
                    <a:p>
                      <a:pPr algn="ctr"/>
                      <a:r>
                        <a:rPr lang="en-US" sz="1800" dirty="0" smtClean="0">
                          <a:solidFill>
                            <a:schemeClr val="tx2">
                              <a:lumMod val="75000"/>
                              <a:lumOff val="25000"/>
                            </a:schemeClr>
                          </a:solidFill>
                          <a:latin typeface="Arial Rounded MT Bold" pitchFamily="34" charset="0"/>
                        </a:rPr>
                        <a:t>44 : 3.5</a:t>
                      </a:r>
                      <a:endParaRPr lang="en-CA" sz="1800" dirty="0">
                        <a:solidFill>
                          <a:schemeClr val="tx2">
                            <a:lumMod val="75000"/>
                            <a:lumOff val="25000"/>
                          </a:schemeClr>
                        </a:solidFill>
                        <a:latin typeface="Arial Rounded MT Bold" pitchFamily="34" charset="0"/>
                      </a:endParaRPr>
                    </a:p>
                  </a:txBody>
                  <a:tcPr/>
                </a:tc>
                <a:tc>
                  <a:txBody>
                    <a:bodyPr/>
                    <a:lstStyle/>
                    <a:p>
                      <a:pPr algn="ctr"/>
                      <a:r>
                        <a:rPr lang="en-US" sz="1800" dirty="0" smtClean="0">
                          <a:solidFill>
                            <a:schemeClr val="tx2">
                              <a:lumMod val="75000"/>
                              <a:lumOff val="25000"/>
                            </a:schemeClr>
                          </a:solidFill>
                          <a:latin typeface="Arial Rounded MT Bold" pitchFamily="34" charset="0"/>
                        </a:rPr>
                        <a:t>12.6 : 1</a:t>
                      </a:r>
                      <a:endParaRPr lang="en-CA" sz="1800" dirty="0">
                        <a:solidFill>
                          <a:schemeClr val="tx2">
                            <a:lumMod val="75000"/>
                            <a:lumOff val="25000"/>
                          </a:schemeClr>
                        </a:solidFill>
                        <a:latin typeface="Arial Rounded MT Bold" pitchFamily="34" charset="0"/>
                      </a:endParaRPr>
                    </a:p>
                  </a:txBody>
                  <a:tcPr/>
                </a:tc>
              </a:tr>
              <a:tr h="370840">
                <a:tc>
                  <a:txBody>
                    <a:bodyPr/>
                    <a:lstStyle/>
                    <a:p>
                      <a:pPr algn="ctr"/>
                      <a:r>
                        <a:rPr lang="en-US" sz="1800" dirty="0" smtClean="0">
                          <a:solidFill>
                            <a:schemeClr val="tx2">
                              <a:lumMod val="75000"/>
                              <a:lumOff val="25000"/>
                            </a:schemeClr>
                          </a:solidFill>
                          <a:latin typeface="Arial Rounded MT Bold" pitchFamily="34" charset="0"/>
                        </a:rPr>
                        <a:t>2013-2014</a:t>
                      </a:r>
                      <a:endParaRPr lang="en-CA" sz="1800" dirty="0">
                        <a:solidFill>
                          <a:schemeClr val="tx2">
                            <a:lumMod val="75000"/>
                            <a:lumOff val="25000"/>
                          </a:schemeClr>
                        </a:solidFill>
                        <a:latin typeface="Arial Rounded MT Bold" pitchFamily="34" charset="0"/>
                      </a:endParaRPr>
                    </a:p>
                  </a:txBody>
                  <a:tcPr/>
                </a:tc>
                <a:tc>
                  <a:txBody>
                    <a:bodyPr/>
                    <a:lstStyle/>
                    <a:p>
                      <a:pPr algn="ctr"/>
                      <a:r>
                        <a:rPr lang="en-US" sz="1800" dirty="0" smtClean="0">
                          <a:solidFill>
                            <a:schemeClr val="tx2">
                              <a:lumMod val="75000"/>
                              <a:lumOff val="25000"/>
                            </a:schemeClr>
                          </a:solidFill>
                          <a:latin typeface="Arial Rounded MT Bold" pitchFamily="34" charset="0"/>
                        </a:rPr>
                        <a:t>41 :</a:t>
                      </a:r>
                      <a:r>
                        <a:rPr lang="en-US" sz="1800" baseline="0" dirty="0" smtClean="0">
                          <a:solidFill>
                            <a:schemeClr val="tx2">
                              <a:lumMod val="75000"/>
                              <a:lumOff val="25000"/>
                            </a:schemeClr>
                          </a:solidFill>
                          <a:latin typeface="Arial Rounded MT Bold" pitchFamily="34" charset="0"/>
                        </a:rPr>
                        <a:t> 4.0</a:t>
                      </a:r>
                      <a:endParaRPr lang="en-CA" sz="1800" dirty="0">
                        <a:solidFill>
                          <a:schemeClr val="tx2">
                            <a:lumMod val="75000"/>
                            <a:lumOff val="25000"/>
                          </a:schemeClr>
                        </a:solidFill>
                        <a:latin typeface="Arial Rounded MT Bold" pitchFamily="34" charset="0"/>
                      </a:endParaRPr>
                    </a:p>
                  </a:txBody>
                  <a:tcPr/>
                </a:tc>
                <a:tc>
                  <a:txBody>
                    <a:bodyPr/>
                    <a:lstStyle/>
                    <a:p>
                      <a:pPr algn="ctr"/>
                      <a:r>
                        <a:rPr lang="en-CA" sz="1800" dirty="0" smtClean="0">
                          <a:solidFill>
                            <a:schemeClr val="tx2">
                              <a:lumMod val="75000"/>
                              <a:lumOff val="25000"/>
                            </a:schemeClr>
                          </a:solidFill>
                          <a:latin typeface="Arial Rounded MT Bold" pitchFamily="34" charset="0"/>
                        </a:rPr>
                        <a:t>10.3 : 1</a:t>
                      </a:r>
                      <a:endParaRPr lang="en-CA" sz="1800" dirty="0">
                        <a:solidFill>
                          <a:schemeClr val="tx2">
                            <a:lumMod val="75000"/>
                            <a:lumOff val="25000"/>
                          </a:schemeClr>
                        </a:solidFill>
                        <a:latin typeface="Arial Rounded MT Bold" pitchFamily="34" charset="0"/>
                      </a:endParaRPr>
                    </a:p>
                  </a:txBody>
                  <a:tcPr/>
                </a:tc>
              </a:tr>
              <a:tr h="370840">
                <a:tc>
                  <a:txBody>
                    <a:bodyPr/>
                    <a:lstStyle/>
                    <a:p>
                      <a:pPr algn="ctr"/>
                      <a:r>
                        <a:rPr lang="en-US" sz="1800" dirty="0" smtClean="0">
                          <a:solidFill>
                            <a:schemeClr val="tx2">
                              <a:lumMod val="75000"/>
                              <a:lumOff val="25000"/>
                            </a:schemeClr>
                          </a:solidFill>
                          <a:latin typeface="Arial Rounded MT Bold" pitchFamily="34" charset="0"/>
                        </a:rPr>
                        <a:t>2012-2013</a:t>
                      </a:r>
                      <a:endParaRPr lang="en-CA" sz="1800" dirty="0">
                        <a:solidFill>
                          <a:schemeClr val="tx2">
                            <a:lumMod val="75000"/>
                            <a:lumOff val="25000"/>
                          </a:schemeClr>
                        </a:solidFill>
                        <a:latin typeface="Arial Rounded MT Bold" pitchFamily="34" charset="0"/>
                      </a:endParaRPr>
                    </a:p>
                  </a:txBody>
                  <a:tcPr/>
                </a:tc>
                <a:tc>
                  <a:txBody>
                    <a:bodyPr/>
                    <a:lstStyle/>
                    <a:p>
                      <a:pPr algn="ctr"/>
                      <a:r>
                        <a:rPr lang="en-US" sz="1800" dirty="0" smtClean="0">
                          <a:solidFill>
                            <a:schemeClr val="tx2">
                              <a:lumMod val="75000"/>
                              <a:lumOff val="25000"/>
                            </a:schemeClr>
                          </a:solidFill>
                          <a:latin typeface="Arial Rounded MT Bold" pitchFamily="34" charset="0"/>
                        </a:rPr>
                        <a:t>52 : 4.4</a:t>
                      </a:r>
                      <a:endParaRPr lang="en-CA" sz="1800" dirty="0">
                        <a:solidFill>
                          <a:schemeClr val="tx2">
                            <a:lumMod val="75000"/>
                            <a:lumOff val="25000"/>
                          </a:schemeClr>
                        </a:solidFill>
                        <a:latin typeface="Arial Rounded MT Bold" pitchFamily="34" charset="0"/>
                      </a:endParaRPr>
                    </a:p>
                  </a:txBody>
                  <a:tcPr/>
                </a:tc>
                <a:tc>
                  <a:txBody>
                    <a:bodyPr/>
                    <a:lstStyle/>
                    <a:p>
                      <a:pPr algn="ctr"/>
                      <a:r>
                        <a:rPr lang="en-CA" sz="1800" dirty="0" smtClean="0">
                          <a:solidFill>
                            <a:schemeClr val="tx2">
                              <a:lumMod val="75000"/>
                              <a:lumOff val="25000"/>
                            </a:schemeClr>
                          </a:solidFill>
                          <a:latin typeface="Arial Rounded MT Bold" pitchFamily="34" charset="0"/>
                        </a:rPr>
                        <a:t>11.8</a:t>
                      </a:r>
                      <a:r>
                        <a:rPr lang="en-CA" sz="1800" baseline="0" dirty="0" smtClean="0">
                          <a:solidFill>
                            <a:schemeClr val="tx2">
                              <a:lumMod val="75000"/>
                              <a:lumOff val="25000"/>
                            </a:schemeClr>
                          </a:solidFill>
                          <a:latin typeface="Arial Rounded MT Bold" pitchFamily="34" charset="0"/>
                        </a:rPr>
                        <a:t> </a:t>
                      </a:r>
                      <a:r>
                        <a:rPr lang="en-CA" sz="1800" dirty="0" smtClean="0">
                          <a:solidFill>
                            <a:schemeClr val="tx2">
                              <a:lumMod val="75000"/>
                              <a:lumOff val="25000"/>
                            </a:schemeClr>
                          </a:solidFill>
                          <a:latin typeface="Arial Rounded MT Bold" pitchFamily="34" charset="0"/>
                        </a:rPr>
                        <a:t>:</a:t>
                      </a:r>
                      <a:r>
                        <a:rPr lang="en-CA" sz="1800" baseline="0" dirty="0" smtClean="0">
                          <a:solidFill>
                            <a:schemeClr val="tx2">
                              <a:lumMod val="75000"/>
                              <a:lumOff val="25000"/>
                            </a:schemeClr>
                          </a:solidFill>
                          <a:latin typeface="Arial Rounded MT Bold" pitchFamily="34" charset="0"/>
                        </a:rPr>
                        <a:t> 1</a:t>
                      </a:r>
                      <a:endParaRPr lang="en-CA" sz="1800" dirty="0">
                        <a:solidFill>
                          <a:schemeClr val="tx2">
                            <a:lumMod val="75000"/>
                            <a:lumOff val="25000"/>
                          </a:schemeClr>
                        </a:solidFill>
                        <a:latin typeface="Arial Rounded MT Bold" pitchFamily="34" charset="0"/>
                      </a:endParaRPr>
                    </a:p>
                  </a:txBody>
                  <a:tcPr/>
                </a:tc>
              </a:tr>
              <a:tr h="370840">
                <a:tc>
                  <a:txBody>
                    <a:bodyPr/>
                    <a:lstStyle/>
                    <a:p>
                      <a:pPr algn="ctr"/>
                      <a:r>
                        <a:rPr lang="en-US" sz="1800" dirty="0" smtClean="0">
                          <a:solidFill>
                            <a:schemeClr val="tx2">
                              <a:lumMod val="75000"/>
                              <a:lumOff val="25000"/>
                            </a:schemeClr>
                          </a:solidFill>
                          <a:latin typeface="Arial Rounded MT Bold" pitchFamily="34" charset="0"/>
                        </a:rPr>
                        <a:t>2011-2012</a:t>
                      </a:r>
                      <a:endParaRPr lang="en-CA" sz="1800" dirty="0">
                        <a:solidFill>
                          <a:schemeClr val="tx2">
                            <a:lumMod val="75000"/>
                            <a:lumOff val="25000"/>
                          </a:schemeClr>
                        </a:solidFill>
                        <a:latin typeface="Arial Rounded MT Bold" pitchFamily="34" charset="0"/>
                      </a:endParaRPr>
                    </a:p>
                  </a:txBody>
                  <a:tcPr/>
                </a:tc>
                <a:tc>
                  <a:txBody>
                    <a:bodyPr/>
                    <a:lstStyle/>
                    <a:p>
                      <a:pPr algn="ctr"/>
                      <a:r>
                        <a:rPr lang="en-US" sz="1800" dirty="0" smtClean="0">
                          <a:solidFill>
                            <a:schemeClr val="tx2">
                              <a:lumMod val="75000"/>
                              <a:lumOff val="25000"/>
                            </a:schemeClr>
                          </a:solidFill>
                          <a:latin typeface="Arial Rounded MT Bold" pitchFamily="34" charset="0"/>
                        </a:rPr>
                        <a:t>57 : 4.2</a:t>
                      </a:r>
                      <a:endParaRPr lang="en-CA" sz="1800" dirty="0">
                        <a:solidFill>
                          <a:schemeClr val="tx2">
                            <a:lumMod val="75000"/>
                            <a:lumOff val="25000"/>
                          </a:schemeClr>
                        </a:solidFill>
                        <a:latin typeface="Arial Rounded MT Bold" pitchFamily="34" charset="0"/>
                      </a:endParaRPr>
                    </a:p>
                  </a:txBody>
                  <a:tcPr/>
                </a:tc>
                <a:tc>
                  <a:txBody>
                    <a:bodyPr/>
                    <a:lstStyle/>
                    <a:p>
                      <a:pPr algn="ctr"/>
                      <a:r>
                        <a:rPr lang="en-CA" sz="1800" dirty="0" smtClean="0">
                          <a:solidFill>
                            <a:schemeClr val="tx2">
                              <a:lumMod val="75000"/>
                              <a:lumOff val="25000"/>
                            </a:schemeClr>
                          </a:solidFill>
                          <a:latin typeface="Arial Rounded MT Bold" pitchFamily="34" charset="0"/>
                        </a:rPr>
                        <a:t>13.6 : 1</a:t>
                      </a:r>
                      <a:endParaRPr lang="en-CA" sz="1800" dirty="0">
                        <a:solidFill>
                          <a:schemeClr val="tx2">
                            <a:lumMod val="75000"/>
                            <a:lumOff val="25000"/>
                          </a:schemeClr>
                        </a:solidFill>
                        <a:latin typeface="Arial Rounded MT Bold" pitchFamily="34" charset="0"/>
                      </a:endParaRPr>
                    </a:p>
                  </a:txBody>
                  <a:tcPr/>
                </a:tc>
              </a:tr>
            </a:tbl>
          </a:graphicData>
        </a:graphic>
      </p:graphicFrame>
      <p:sp>
        <p:nvSpPr>
          <p:cNvPr id="4" name="Footer Placeholder 3"/>
          <p:cNvSpPr>
            <a:spLocks noGrp="1"/>
          </p:cNvSpPr>
          <p:nvPr>
            <p:ph type="ftr" sz="quarter" idx="11"/>
          </p:nvPr>
        </p:nvSpPr>
        <p:spPr/>
        <p:txBody>
          <a:bodyPr/>
          <a:lstStyle/>
          <a:p>
            <a:r>
              <a:rPr lang="en-US" smtClean="0"/>
              <a:t>December 1, 2014</a:t>
            </a:r>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13</a:t>
            </a:fld>
            <a:endParaRPr lang="en-US" dirty="0"/>
          </a:p>
        </p:txBody>
      </p:sp>
    </p:spTree>
    <p:extLst>
      <p:ext uri="{BB962C8B-B14F-4D97-AF65-F5344CB8AC3E}">
        <p14:creationId xmlns:p14="http://schemas.microsoft.com/office/powerpoint/2010/main" val="30571877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latin typeface="Arial Rounded MT Bold" pitchFamily="34" charset="0"/>
              </a:rPr>
              <a:t>Maximum class sizes</a:t>
            </a:r>
            <a:endParaRPr lang="en-CA" sz="44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80656541"/>
              </p:ext>
            </p:extLst>
          </p:nvPr>
        </p:nvGraphicFramePr>
        <p:xfrm>
          <a:off x="549273" y="2277623"/>
          <a:ext cx="7832726" cy="2981691"/>
        </p:xfrm>
        <a:graphic>
          <a:graphicData uri="http://schemas.openxmlformats.org/drawingml/2006/table">
            <a:tbl>
              <a:tblPr firstRow="1" bandRow="1">
                <a:tableStyleId>{5C22544A-7EE6-4342-B048-85BDC9FD1C3A}</a:tableStyleId>
              </a:tblPr>
              <a:tblGrid>
                <a:gridCol w="3916047"/>
                <a:gridCol w="3916679"/>
              </a:tblGrid>
              <a:tr h="0">
                <a:tc>
                  <a:txBody>
                    <a:bodyPr/>
                    <a:lstStyle/>
                    <a:p>
                      <a:r>
                        <a:rPr lang="en-US" dirty="0" smtClean="0">
                          <a:latin typeface="Arial Rounded MT Bold" pitchFamily="34" charset="0"/>
                        </a:rPr>
                        <a:t>Grade Level</a:t>
                      </a:r>
                      <a:endParaRPr lang="en-US" dirty="0">
                        <a:latin typeface="Arial Rounded MT Bold" pitchFamily="34" charset="0"/>
                      </a:endParaRPr>
                    </a:p>
                  </a:txBody>
                  <a:tcPr/>
                </a:tc>
                <a:tc>
                  <a:txBody>
                    <a:bodyPr/>
                    <a:lstStyle/>
                    <a:p>
                      <a:r>
                        <a:rPr lang="en-US" dirty="0" smtClean="0">
                          <a:latin typeface="Arial Rounded MT Bold" pitchFamily="34" charset="0"/>
                        </a:rPr>
                        <a:t>Maximum</a:t>
                      </a:r>
                      <a:r>
                        <a:rPr lang="en-US" baseline="0" dirty="0" smtClean="0">
                          <a:latin typeface="Arial Rounded MT Bold" pitchFamily="34" charset="0"/>
                        </a:rPr>
                        <a:t> Number of Students</a:t>
                      </a:r>
                      <a:endParaRPr lang="en-US" dirty="0">
                        <a:latin typeface="Arial Rounded MT Bold" pitchFamily="34" charset="0"/>
                      </a:endParaRPr>
                    </a:p>
                  </a:txBody>
                  <a:tcPr/>
                </a:tc>
              </a:tr>
              <a:tr h="794263">
                <a:tc>
                  <a:txBody>
                    <a:bodyPr/>
                    <a:lstStyle/>
                    <a:p>
                      <a:pPr algn="ctr"/>
                      <a:r>
                        <a:rPr lang="en-US" dirty="0" smtClean="0">
                          <a:solidFill>
                            <a:schemeClr val="tx2">
                              <a:lumMod val="75000"/>
                              <a:lumOff val="25000"/>
                            </a:schemeClr>
                          </a:solidFill>
                          <a:latin typeface="Arial Rounded MT Bold" pitchFamily="34" charset="0"/>
                        </a:rPr>
                        <a:t>Grades 4 to</a:t>
                      </a:r>
                      <a:r>
                        <a:rPr lang="en-US" baseline="0" dirty="0" smtClean="0">
                          <a:solidFill>
                            <a:schemeClr val="tx2">
                              <a:lumMod val="75000"/>
                              <a:lumOff val="25000"/>
                            </a:schemeClr>
                          </a:solidFill>
                          <a:latin typeface="Arial Rounded MT Bold" pitchFamily="34" charset="0"/>
                        </a:rPr>
                        <a:t> 6</a:t>
                      </a:r>
                      <a:endParaRPr lang="en-US" dirty="0">
                        <a:solidFill>
                          <a:schemeClr val="tx2">
                            <a:lumMod val="75000"/>
                            <a:lumOff val="25000"/>
                          </a:schemeClr>
                        </a:solidFill>
                        <a:latin typeface="Arial Rounded MT Bold" pitchFamily="34" charset="0"/>
                      </a:endParaRPr>
                    </a:p>
                  </a:txBody>
                  <a:tcPr/>
                </a:tc>
                <a:tc>
                  <a:txBody>
                    <a:bodyPr/>
                    <a:lstStyle/>
                    <a:p>
                      <a:pPr algn="ctr"/>
                      <a:r>
                        <a:rPr lang="en-US" dirty="0" smtClean="0">
                          <a:solidFill>
                            <a:schemeClr val="tx2">
                              <a:lumMod val="75000"/>
                              <a:lumOff val="25000"/>
                            </a:schemeClr>
                          </a:solidFill>
                          <a:latin typeface="Arial Rounded MT Bold" pitchFamily="34" charset="0"/>
                        </a:rPr>
                        <a:t>28</a:t>
                      </a:r>
                    </a:p>
                  </a:txBody>
                  <a:tcPr/>
                </a:tc>
              </a:tr>
              <a:tr h="910834">
                <a:tc>
                  <a:txBody>
                    <a:bodyPr/>
                    <a:lstStyle/>
                    <a:p>
                      <a:pPr algn="ctr"/>
                      <a:r>
                        <a:rPr lang="fr-CA" baseline="0" dirty="0" smtClean="0">
                          <a:solidFill>
                            <a:schemeClr val="tx2">
                              <a:lumMod val="75000"/>
                              <a:lumOff val="25000"/>
                            </a:schemeClr>
                          </a:solidFill>
                          <a:latin typeface="Arial Rounded MT Bold" pitchFamily="34" charset="0"/>
                        </a:rPr>
                        <a:t>Grades 7 to 12</a:t>
                      </a:r>
                      <a:endParaRPr lang="en-US" dirty="0">
                        <a:solidFill>
                          <a:schemeClr val="tx2">
                            <a:lumMod val="75000"/>
                            <a:lumOff val="25000"/>
                          </a:schemeClr>
                        </a:solidFill>
                        <a:latin typeface="Arial Rounded MT Bold" pitchFamily="34" charset="0"/>
                      </a:endParaRPr>
                    </a:p>
                  </a:txBody>
                  <a:tcPr/>
                </a:tc>
                <a:tc>
                  <a:txBody>
                    <a:bodyPr/>
                    <a:lstStyle/>
                    <a:p>
                      <a:pPr algn="ctr"/>
                      <a:r>
                        <a:rPr lang="en-US" dirty="0" smtClean="0">
                          <a:solidFill>
                            <a:schemeClr val="tx2">
                              <a:lumMod val="75000"/>
                              <a:lumOff val="25000"/>
                            </a:schemeClr>
                          </a:solidFill>
                          <a:latin typeface="Arial Rounded MT Bold" pitchFamily="34" charset="0"/>
                        </a:rPr>
                        <a:t>29</a:t>
                      </a:r>
                    </a:p>
                  </a:txBody>
                  <a:tcPr/>
                </a:tc>
              </a:tr>
              <a:tr h="910834">
                <a:tc>
                  <a:txBody>
                    <a:bodyPr/>
                    <a:lstStyle/>
                    <a:p>
                      <a:pPr algn="ctr"/>
                      <a:r>
                        <a:rPr lang="en-US" dirty="0" smtClean="0">
                          <a:solidFill>
                            <a:schemeClr val="tx2">
                              <a:lumMod val="75000"/>
                              <a:lumOff val="25000"/>
                            </a:schemeClr>
                          </a:solidFill>
                          <a:latin typeface="Arial Rounded MT Bold" pitchFamily="34" charset="0"/>
                        </a:rPr>
                        <a:t>Grades 6 to 8 in Combined Classes</a:t>
                      </a:r>
                      <a:endParaRPr lang="en-US" dirty="0">
                        <a:solidFill>
                          <a:schemeClr val="tx2">
                            <a:lumMod val="75000"/>
                            <a:lumOff val="25000"/>
                          </a:schemeClr>
                        </a:solidFill>
                        <a:latin typeface="Arial Rounded MT Bold" pitchFamily="34" charset="0"/>
                      </a:endParaRPr>
                    </a:p>
                  </a:txBody>
                  <a:tcPr/>
                </a:tc>
                <a:tc>
                  <a:txBody>
                    <a:bodyPr/>
                    <a:lstStyle/>
                    <a:p>
                      <a:pPr algn="ctr"/>
                      <a:r>
                        <a:rPr lang="en-US" dirty="0" smtClean="0">
                          <a:solidFill>
                            <a:schemeClr val="tx2">
                              <a:lumMod val="75000"/>
                              <a:lumOff val="25000"/>
                            </a:schemeClr>
                          </a:solidFill>
                          <a:latin typeface="Arial Rounded MT Bold" pitchFamily="34" charset="0"/>
                        </a:rPr>
                        <a:t>24</a:t>
                      </a:r>
                    </a:p>
                  </a:txBody>
                  <a:tcPr/>
                </a:tc>
              </a:tr>
            </a:tbl>
          </a:graphicData>
        </a:graphic>
      </p:graphicFrame>
      <p:sp>
        <p:nvSpPr>
          <p:cNvPr id="8" name="Footer Placeholder 7"/>
          <p:cNvSpPr>
            <a:spLocks noGrp="1"/>
          </p:cNvSpPr>
          <p:nvPr>
            <p:ph type="ftr" sz="quarter" idx="11"/>
          </p:nvPr>
        </p:nvSpPr>
        <p:spPr/>
        <p:txBody>
          <a:bodyPr/>
          <a:lstStyle/>
          <a:p>
            <a:r>
              <a:rPr lang="en-US" smtClean="0"/>
              <a:t>December 1, 2014</a:t>
            </a:r>
            <a:endParaRPr lang="en-US" dirty="0"/>
          </a:p>
        </p:txBody>
      </p:sp>
      <p:sp>
        <p:nvSpPr>
          <p:cNvPr id="9" name="Slide Number Placeholder 8"/>
          <p:cNvSpPr>
            <a:spLocks noGrp="1"/>
          </p:cNvSpPr>
          <p:nvPr>
            <p:ph type="sldNum" sz="quarter" idx="12"/>
          </p:nvPr>
        </p:nvSpPr>
        <p:spPr/>
        <p:txBody>
          <a:bodyPr/>
          <a:lstStyle/>
          <a:p>
            <a:fld id="{7F5CE407-6216-4202-80E4-A30DC2F709B2}" type="slidenum">
              <a:rPr lang="en-US" smtClean="0"/>
              <a:pPr/>
              <a:t>14</a:t>
            </a:fld>
            <a:endParaRPr lang="en-US" dirty="0"/>
          </a:p>
        </p:txBody>
      </p:sp>
    </p:spTree>
    <p:extLst>
      <p:ext uri="{BB962C8B-B14F-4D97-AF65-F5344CB8AC3E}">
        <p14:creationId xmlns:p14="http://schemas.microsoft.com/office/powerpoint/2010/main" val="39261987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latin typeface="Arial Rounded MT Bold" pitchFamily="34" charset="0"/>
              </a:rPr>
              <a:t>Bath Middle School</a:t>
            </a:r>
            <a:br>
              <a:rPr lang="en-US" sz="3600" b="1" dirty="0" smtClean="0">
                <a:latin typeface="Arial Rounded MT Bold" pitchFamily="34" charset="0"/>
              </a:rPr>
            </a:br>
            <a:r>
              <a:rPr lang="en-US" sz="3600" b="1" dirty="0" smtClean="0">
                <a:latin typeface="Arial Rounded MT Bold" pitchFamily="34" charset="0"/>
              </a:rPr>
              <a:t>Actual Class Sizes 2014-2015</a:t>
            </a:r>
            <a:endParaRPr lang="en-CA" sz="3600" b="1" dirty="0">
              <a:latin typeface="Arial Rounded MT Bold"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164568432"/>
              </p:ext>
            </p:extLst>
          </p:nvPr>
        </p:nvGraphicFramePr>
        <p:xfrm>
          <a:off x="716915" y="1813560"/>
          <a:ext cx="8042276" cy="4958080"/>
        </p:xfrm>
        <a:graphic>
          <a:graphicData uri="http://schemas.openxmlformats.org/drawingml/2006/table">
            <a:tbl>
              <a:tblPr firstRow="1" bandRow="1">
                <a:tableStyleId>{5C22544A-7EE6-4342-B048-85BDC9FD1C3A}</a:tableStyleId>
              </a:tblPr>
              <a:tblGrid>
                <a:gridCol w="4021138"/>
                <a:gridCol w="4021138"/>
              </a:tblGrid>
              <a:tr h="1239520">
                <a:tc>
                  <a:txBody>
                    <a:bodyPr/>
                    <a:lstStyle/>
                    <a:p>
                      <a:pPr algn="ctr"/>
                      <a:r>
                        <a:rPr lang="en-US" dirty="0" smtClean="0"/>
                        <a:t>Class</a:t>
                      </a:r>
                      <a:endParaRPr lang="en-CA" dirty="0"/>
                    </a:p>
                  </a:txBody>
                  <a:tcPr/>
                </a:tc>
                <a:tc>
                  <a:txBody>
                    <a:bodyPr/>
                    <a:lstStyle/>
                    <a:p>
                      <a:pPr algn="ctr"/>
                      <a:r>
                        <a:rPr lang="en-US" dirty="0" smtClean="0"/>
                        <a:t>Size</a:t>
                      </a:r>
                      <a:endParaRPr lang="en-CA" dirty="0"/>
                    </a:p>
                  </a:txBody>
                  <a:tcPr/>
                </a:tc>
              </a:tr>
              <a:tr h="1239520">
                <a:tc>
                  <a:txBody>
                    <a:bodyPr/>
                    <a:lstStyle/>
                    <a:p>
                      <a:pPr algn="ctr"/>
                      <a:r>
                        <a:rPr lang="en-US" dirty="0" smtClean="0">
                          <a:solidFill>
                            <a:srgbClr val="0070C0"/>
                          </a:solidFill>
                          <a:latin typeface="Arial Rounded MT Bold" pitchFamily="34" charset="0"/>
                        </a:rPr>
                        <a:t>6/7</a:t>
                      </a:r>
                      <a:endParaRPr lang="en-CA" dirty="0">
                        <a:solidFill>
                          <a:srgbClr val="0070C0"/>
                        </a:solidFill>
                        <a:latin typeface="Arial Rounded MT Bold" pitchFamily="34" charset="0"/>
                      </a:endParaRPr>
                    </a:p>
                  </a:txBody>
                  <a:tcPr/>
                </a:tc>
                <a:tc>
                  <a:txBody>
                    <a:bodyPr/>
                    <a:lstStyle/>
                    <a:p>
                      <a:pPr algn="ctr"/>
                      <a:r>
                        <a:rPr lang="en-US" dirty="0" smtClean="0">
                          <a:solidFill>
                            <a:srgbClr val="0070C0"/>
                          </a:solidFill>
                          <a:latin typeface="Arial Rounded MT Bold" pitchFamily="34" charset="0"/>
                        </a:rPr>
                        <a:t>18 + 5 = 23</a:t>
                      </a:r>
                      <a:endParaRPr lang="en-CA" dirty="0">
                        <a:solidFill>
                          <a:srgbClr val="0070C0"/>
                        </a:solidFill>
                        <a:latin typeface="Arial Rounded MT Bold" pitchFamily="34" charset="0"/>
                      </a:endParaRPr>
                    </a:p>
                  </a:txBody>
                  <a:tcPr/>
                </a:tc>
              </a:tr>
              <a:tr h="1239520">
                <a:tc>
                  <a:txBody>
                    <a:bodyPr/>
                    <a:lstStyle/>
                    <a:p>
                      <a:pPr algn="ctr"/>
                      <a:r>
                        <a:rPr lang="en-US" dirty="0" smtClean="0">
                          <a:solidFill>
                            <a:srgbClr val="0070C0"/>
                          </a:solidFill>
                          <a:latin typeface="Arial Rounded MT Bold" pitchFamily="34" charset="0"/>
                        </a:rPr>
                        <a:t>7/8</a:t>
                      </a:r>
                      <a:endParaRPr lang="en-CA" dirty="0">
                        <a:solidFill>
                          <a:srgbClr val="0070C0"/>
                        </a:solidFill>
                        <a:latin typeface="Arial Rounded MT Bold" pitchFamily="34" charset="0"/>
                      </a:endParaRPr>
                    </a:p>
                  </a:txBody>
                  <a:tcPr/>
                </a:tc>
                <a:tc>
                  <a:txBody>
                    <a:bodyPr/>
                    <a:lstStyle/>
                    <a:p>
                      <a:pPr algn="ctr"/>
                      <a:r>
                        <a:rPr lang="en-US" dirty="0" smtClean="0">
                          <a:solidFill>
                            <a:srgbClr val="0070C0"/>
                          </a:solidFill>
                          <a:latin typeface="Arial Rounded MT Bold" pitchFamily="34" charset="0"/>
                        </a:rPr>
                        <a:t>7 + 14 = 21</a:t>
                      </a:r>
                      <a:endParaRPr lang="en-CA" dirty="0">
                        <a:solidFill>
                          <a:srgbClr val="0070C0"/>
                        </a:solidFill>
                        <a:latin typeface="Arial Rounded MT Bold" pitchFamily="34" charset="0"/>
                      </a:endParaRPr>
                    </a:p>
                  </a:txBody>
                  <a:tcPr/>
                </a:tc>
              </a:tr>
              <a:tr h="1239520">
                <a:tc>
                  <a:txBody>
                    <a:bodyPr/>
                    <a:lstStyle/>
                    <a:p>
                      <a:pPr algn="ctr"/>
                      <a:r>
                        <a:rPr lang="en-CA" dirty="0" smtClean="0">
                          <a:solidFill>
                            <a:srgbClr val="0070C0"/>
                          </a:solidFill>
                          <a:latin typeface="Arial Rounded MT Bold" pitchFamily="34" charset="0"/>
                        </a:rPr>
                        <a:t>Average Class Size</a:t>
                      </a:r>
                      <a:endParaRPr lang="en-CA" dirty="0">
                        <a:solidFill>
                          <a:srgbClr val="0070C0"/>
                        </a:solidFill>
                        <a:latin typeface="Arial Rounded MT Bold" pitchFamily="34" charset="0"/>
                      </a:endParaRPr>
                    </a:p>
                  </a:txBody>
                  <a:tcPr/>
                </a:tc>
                <a:tc>
                  <a:txBody>
                    <a:bodyPr/>
                    <a:lstStyle/>
                    <a:p>
                      <a:pPr algn="ctr"/>
                      <a:r>
                        <a:rPr lang="en-CA" dirty="0" smtClean="0">
                          <a:solidFill>
                            <a:srgbClr val="0070C0"/>
                          </a:solidFill>
                          <a:latin typeface="Arial Rounded MT Bold" pitchFamily="34" charset="0"/>
                        </a:rPr>
                        <a:t>22</a:t>
                      </a:r>
                      <a:endParaRPr lang="en-CA" dirty="0">
                        <a:solidFill>
                          <a:srgbClr val="0070C0"/>
                        </a:solidFill>
                        <a:latin typeface="Arial Rounded MT Bold" pitchFamily="34" charset="0"/>
                      </a:endParaRPr>
                    </a:p>
                  </a:txBody>
                  <a:tcPr/>
                </a:tc>
              </a:tr>
            </a:tbl>
          </a:graphicData>
        </a:graphic>
      </p:graphicFrame>
      <p:sp>
        <p:nvSpPr>
          <p:cNvPr id="4" name="Footer Placeholder 3"/>
          <p:cNvSpPr>
            <a:spLocks noGrp="1"/>
          </p:cNvSpPr>
          <p:nvPr>
            <p:ph type="ftr" sz="quarter" idx="11"/>
          </p:nvPr>
        </p:nvSpPr>
        <p:spPr/>
        <p:txBody>
          <a:bodyPr/>
          <a:lstStyle/>
          <a:p>
            <a:r>
              <a:rPr lang="en-US" smtClean="0"/>
              <a:t>December 1, 2014</a:t>
            </a:r>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15</a:t>
            </a:fld>
            <a:endParaRPr lang="en-US" dirty="0"/>
          </a:p>
        </p:txBody>
      </p:sp>
    </p:spTree>
    <p:extLst>
      <p:ext uri="{BB962C8B-B14F-4D97-AF65-F5344CB8AC3E}">
        <p14:creationId xmlns:p14="http://schemas.microsoft.com/office/powerpoint/2010/main" val="27854882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err="1" smtClean="0">
                <a:solidFill>
                  <a:schemeClr val="tx2">
                    <a:lumMod val="75000"/>
                    <a:lumOff val="25000"/>
                  </a:schemeClr>
                </a:solidFill>
                <a:latin typeface="Arial Rounded MT Bold" pitchFamily="34" charset="0"/>
              </a:rPr>
              <a:t>Florenceville</a:t>
            </a:r>
            <a:r>
              <a:rPr lang="en-US" sz="3600" b="1" dirty="0" smtClean="0">
                <a:solidFill>
                  <a:schemeClr val="tx2">
                    <a:lumMod val="75000"/>
                    <a:lumOff val="25000"/>
                  </a:schemeClr>
                </a:solidFill>
                <a:latin typeface="Arial Rounded MT Bold" pitchFamily="34" charset="0"/>
              </a:rPr>
              <a:t> Middle School</a:t>
            </a:r>
            <a:br>
              <a:rPr lang="en-US" sz="3600" b="1" dirty="0" smtClean="0">
                <a:solidFill>
                  <a:schemeClr val="tx2">
                    <a:lumMod val="75000"/>
                    <a:lumOff val="25000"/>
                  </a:schemeClr>
                </a:solidFill>
                <a:latin typeface="Arial Rounded MT Bold" pitchFamily="34" charset="0"/>
              </a:rPr>
            </a:br>
            <a:r>
              <a:rPr lang="en-US" sz="3600" b="1" dirty="0" smtClean="0">
                <a:solidFill>
                  <a:schemeClr val="tx2">
                    <a:lumMod val="75000"/>
                    <a:lumOff val="25000"/>
                  </a:schemeClr>
                </a:solidFill>
                <a:latin typeface="Arial Rounded MT Bold" pitchFamily="34" charset="0"/>
              </a:rPr>
              <a:t>Comparable Class Sizes 2014-2015</a:t>
            </a:r>
            <a:endParaRPr lang="en-CA" sz="3600" b="1" dirty="0">
              <a:solidFill>
                <a:schemeClr val="tx2">
                  <a:lumMod val="75000"/>
                  <a:lumOff val="25000"/>
                </a:schemeClr>
              </a:solidFill>
              <a:latin typeface="Arial Rounded MT Bold"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40713730"/>
              </p:ext>
            </p:extLst>
          </p:nvPr>
        </p:nvGraphicFramePr>
        <p:xfrm>
          <a:off x="549275" y="1600200"/>
          <a:ext cx="8042276" cy="4450080"/>
        </p:xfrm>
        <a:graphic>
          <a:graphicData uri="http://schemas.openxmlformats.org/drawingml/2006/table">
            <a:tbl>
              <a:tblPr firstRow="1" bandRow="1">
                <a:tableStyleId>{5C22544A-7EE6-4342-B048-85BDC9FD1C3A}</a:tableStyleId>
              </a:tblPr>
              <a:tblGrid>
                <a:gridCol w="4021138"/>
                <a:gridCol w="4021138"/>
              </a:tblGrid>
              <a:tr h="370840">
                <a:tc>
                  <a:txBody>
                    <a:bodyPr/>
                    <a:lstStyle/>
                    <a:p>
                      <a:pPr algn="ctr"/>
                      <a:r>
                        <a:rPr lang="en-US" dirty="0" smtClean="0"/>
                        <a:t>Class</a:t>
                      </a:r>
                      <a:endParaRPr lang="en-CA" dirty="0"/>
                    </a:p>
                  </a:txBody>
                  <a:tcPr/>
                </a:tc>
                <a:tc>
                  <a:txBody>
                    <a:bodyPr/>
                    <a:lstStyle/>
                    <a:p>
                      <a:pPr algn="ctr"/>
                      <a:r>
                        <a:rPr lang="en-US" dirty="0" smtClean="0"/>
                        <a:t>Size</a:t>
                      </a:r>
                      <a:endParaRPr lang="en-CA" dirty="0"/>
                    </a:p>
                  </a:txBody>
                  <a:tcPr/>
                </a:tc>
              </a:tr>
              <a:tr h="370840">
                <a:tc>
                  <a:txBody>
                    <a:bodyPr/>
                    <a:lstStyle/>
                    <a:p>
                      <a:pPr algn="ctr"/>
                      <a:r>
                        <a:rPr lang="en-US" b="1" dirty="0" smtClean="0">
                          <a:solidFill>
                            <a:schemeClr val="tx2">
                              <a:lumMod val="75000"/>
                              <a:lumOff val="25000"/>
                            </a:schemeClr>
                          </a:solidFill>
                        </a:rPr>
                        <a:t>6 LFI</a:t>
                      </a:r>
                      <a:endParaRPr lang="en-CA" b="1" dirty="0">
                        <a:solidFill>
                          <a:schemeClr val="tx2">
                            <a:lumMod val="75000"/>
                            <a:lumOff val="25000"/>
                          </a:schemeClr>
                        </a:solidFill>
                      </a:endParaRPr>
                    </a:p>
                  </a:txBody>
                  <a:tcPr/>
                </a:tc>
                <a:tc>
                  <a:txBody>
                    <a:bodyPr/>
                    <a:lstStyle/>
                    <a:p>
                      <a:pPr algn="ctr"/>
                      <a:r>
                        <a:rPr lang="en-US" b="1" dirty="0" smtClean="0">
                          <a:solidFill>
                            <a:schemeClr val="tx2">
                              <a:lumMod val="75000"/>
                              <a:lumOff val="25000"/>
                            </a:schemeClr>
                          </a:solidFill>
                        </a:rPr>
                        <a:t>16</a:t>
                      </a:r>
                      <a:endParaRPr lang="en-CA" b="1" dirty="0">
                        <a:solidFill>
                          <a:schemeClr val="tx2">
                            <a:lumMod val="75000"/>
                            <a:lumOff val="25000"/>
                          </a:schemeClr>
                        </a:solidFill>
                      </a:endParaRPr>
                    </a:p>
                  </a:txBody>
                  <a:tcPr/>
                </a:tc>
              </a:tr>
              <a:tr h="370840">
                <a:tc>
                  <a:txBody>
                    <a:bodyPr/>
                    <a:lstStyle/>
                    <a:p>
                      <a:pPr algn="ctr"/>
                      <a:r>
                        <a:rPr lang="en-US" b="1" dirty="0" smtClean="0">
                          <a:solidFill>
                            <a:schemeClr val="tx2">
                              <a:lumMod val="75000"/>
                              <a:lumOff val="25000"/>
                            </a:schemeClr>
                          </a:solidFill>
                        </a:rPr>
                        <a:t>6 EFI</a:t>
                      </a:r>
                      <a:endParaRPr lang="en-CA" b="1" dirty="0">
                        <a:solidFill>
                          <a:schemeClr val="tx2">
                            <a:lumMod val="75000"/>
                            <a:lumOff val="25000"/>
                          </a:schemeClr>
                        </a:solidFill>
                      </a:endParaRPr>
                    </a:p>
                  </a:txBody>
                  <a:tcPr/>
                </a:tc>
                <a:tc>
                  <a:txBody>
                    <a:bodyPr/>
                    <a:lstStyle/>
                    <a:p>
                      <a:pPr algn="ctr"/>
                      <a:r>
                        <a:rPr lang="en-US" b="1" dirty="0" smtClean="0">
                          <a:solidFill>
                            <a:schemeClr val="tx2">
                              <a:lumMod val="75000"/>
                              <a:lumOff val="25000"/>
                            </a:schemeClr>
                          </a:solidFill>
                        </a:rPr>
                        <a:t>21</a:t>
                      </a:r>
                      <a:endParaRPr lang="en-CA" b="1" dirty="0">
                        <a:solidFill>
                          <a:schemeClr val="tx2">
                            <a:lumMod val="75000"/>
                            <a:lumOff val="25000"/>
                          </a:schemeClr>
                        </a:solidFill>
                      </a:endParaRPr>
                    </a:p>
                  </a:txBody>
                  <a:tcPr/>
                </a:tc>
              </a:tr>
              <a:tr h="370840">
                <a:tc>
                  <a:txBody>
                    <a:bodyPr/>
                    <a:lstStyle/>
                    <a:p>
                      <a:pPr algn="ctr"/>
                      <a:r>
                        <a:rPr lang="en-US" b="1" dirty="0" smtClean="0">
                          <a:solidFill>
                            <a:schemeClr val="tx2">
                              <a:lumMod val="75000"/>
                              <a:lumOff val="25000"/>
                            </a:schemeClr>
                          </a:solidFill>
                        </a:rPr>
                        <a:t>6</a:t>
                      </a:r>
                      <a:endParaRPr lang="en-CA" b="1" dirty="0">
                        <a:solidFill>
                          <a:schemeClr val="tx2">
                            <a:lumMod val="75000"/>
                            <a:lumOff val="25000"/>
                          </a:schemeClr>
                        </a:solidFill>
                      </a:endParaRPr>
                    </a:p>
                  </a:txBody>
                  <a:tcPr/>
                </a:tc>
                <a:tc>
                  <a:txBody>
                    <a:bodyPr/>
                    <a:lstStyle/>
                    <a:p>
                      <a:pPr algn="ctr"/>
                      <a:r>
                        <a:rPr lang="en-US" b="1" dirty="0" smtClean="0">
                          <a:solidFill>
                            <a:schemeClr val="tx2">
                              <a:lumMod val="75000"/>
                              <a:lumOff val="25000"/>
                            </a:schemeClr>
                          </a:solidFill>
                        </a:rPr>
                        <a:t>25</a:t>
                      </a:r>
                      <a:endParaRPr lang="en-CA" b="1" dirty="0">
                        <a:solidFill>
                          <a:schemeClr val="tx2">
                            <a:lumMod val="75000"/>
                            <a:lumOff val="25000"/>
                          </a:schemeClr>
                        </a:solidFill>
                      </a:endParaRPr>
                    </a:p>
                  </a:txBody>
                  <a:tcPr/>
                </a:tc>
              </a:tr>
              <a:tr h="370840">
                <a:tc>
                  <a:txBody>
                    <a:bodyPr/>
                    <a:lstStyle/>
                    <a:p>
                      <a:pPr algn="ctr"/>
                      <a:r>
                        <a:rPr lang="en-US" b="1" dirty="0" smtClean="0">
                          <a:solidFill>
                            <a:schemeClr val="tx2">
                              <a:lumMod val="75000"/>
                              <a:lumOff val="25000"/>
                            </a:schemeClr>
                          </a:solidFill>
                        </a:rPr>
                        <a:t>6/7</a:t>
                      </a:r>
                      <a:endParaRPr lang="en-CA" b="1" dirty="0">
                        <a:solidFill>
                          <a:schemeClr val="tx2">
                            <a:lumMod val="75000"/>
                            <a:lumOff val="25000"/>
                          </a:schemeClr>
                        </a:solidFill>
                      </a:endParaRPr>
                    </a:p>
                  </a:txBody>
                  <a:tcPr/>
                </a:tc>
                <a:tc>
                  <a:txBody>
                    <a:bodyPr/>
                    <a:lstStyle/>
                    <a:p>
                      <a:pPr algn="ctr"/>
                      <a:r>
                        <a:rPr lang="en-US" b="1" dirty="0" smtClean="0">
                          <a:solidFill>
                            <a:schemeClr val="tx2">
                              <a:lumMod val="75000"/>
                              <a:lumOff val="25000"/>
                            </a:schemeClr>
                          </a:solidFill>
                        </a:rPr>
                        <a:t>22</a:t>
                      </a:r>
                      <a:endParaRPr lang="en-CA" b="1" dirty="0">
                        <a:solidFill>
                          <a:schemeClr val="tx2">
                            <a:lumMod val="75000"/>
                            <a:lumOff val="25000"/>
                          </a:schemeClr>
                        </a:solidFill>
                      </a:endParaRPr>
                    </a:p>
                  </a:txBody>
                  <a:tcPr/>
                </a:tc>
              </a:tr>
              <a:tr h="370840">
                <a:tc>
                  <a:txBody>
                    <a:bodyPr/>
                    <a:lstStyle/>
                    <a:p>
                      <a:pPr algn="ctr"/>
                      <a:r>
                        <a:rPr lang="en-US" b="1" dirty="0" smtClean="0">
                          <a:solidFill>
                            <a:schemeClr val="tx2">
                              <a:lumMod val="75000"/>
                              <a:lumOff val="25000"/>
                            </a:schemeClr>
                          </a:solidFill>
                        </a:rPr>
                        <a:t>7 LFI</a:t>
                      </a:r>
                      <a:endParaRPr lang="en-CA" b="1" dirty="0">
                        <a:solidFill>
                          <a:schemeClr val="tx2">
                            <a:lumMod val="75000"/>
                            <a:lumOff val="25000"/>
                          </a:schemeClr>
                        </a:solidFill>
                      </a:endParaRPr>
                    </a:p>
                  </a:txBody>
                  <a:tcPr/>
                </a:tc>
                <a:tc>
                  <a:txBody>
                    <a:bodyPr/>
                    <a:lstStyle/>
                    <a:p>
                      <a:pPr algn="ctr"/>
                      <a:r>
                        <a:rPr lang="en-US" b="1" dirty="0" smtClean="0">
                          <a:solidFill>
                            <a:schemeClr val="tx2">
                              <a:lumMod val="75000"/>
                              <a:lumOff val="25000"/>
                            </a:schemeClr>
                          </a:solidFill>
                        </a:rPr>
                        <a:t>16</a:t>
                      </a:r>
                      <a:endParaRPr lang="en-CA" b="1" dirty="0">
                        <a:solidFill>
                          <a:schemeClr val="tx2">
                            <a:lumMod val="75000"/>
                            <a:lumOff val="25000"/>
                          </a:schemeClr>
                        </a:solidFill>
                      </a:endParaRPr>
                    </a:p>
                  </a:txBody>
                  <a:tcPr/>
                </a:tc>
              </a:tr>
              <a:tr h="370840">
                <a:tc>
                  <a:txBody>
                    <a:bodyPr/>
                    <a:lstStyle/>
                    <a:p>
                      <a:pPr algn="ctr"/>
                      <a:r>
                        <a:rPr lang="en-US" b="1" dirty="0" smtClean="0">
                          <a:solidFill>
                            <a:schemeClr val="tx2">
                              <a:lumMod val="75000"/>
                              <a:lumOff val="25000"/>
                            </a:schemeClr>
                          </a:solidFill>
                        </a:rPr>
                        <a:t>7 EFI</a:t>
                      </a:r>
                      <a:endParaRPr lang="en-CA" b="1" dirty="0">
                        <a:solidFill>
                          <a:schemeClr val="tx2">
                            <a:lumMod val="75000"/>
                            <a:lumOff val="25000"/>
                          </a:schemeClr>
                        </a:solidFill>
                      </a:endParaRPr>
                    </a:p>
                  </a:txBody>
                  <a:tcPr/>
                </a:tc>
                <a:tc>
                  <a:txBody>
                    <a:bodyPr/>
                    <a:lstStyle/>
                    <a:p>
                      <a:pPr algn="ctr"/>
                      <a:r>
                        <a:rPr lang="en-US" b="1" dirty="0" smtClean="0">
                          <a:solidFill>
                            <a:schemeClr val="tx2">
                              <a:lumMod val="75000"/>
                              <a:lumOff val="25000"/>
                            </a:schemeClr>
                          </a:solidFill>
                        </a:rPr>
                        <a:t>15</a:t>
                      </a:r>
                      <a:endParaRPr lang="en-CA" b="1" dirty="0">
                        <a:solidFill>
                          <a:schemeClr val="tx2">
                            <a:lumMod val="75000"/>
                            <a:lumOff val="25000"/>
                          </a:schemeClr>
                        </a:solidFill>
                      </a:endParaRPr>
                    </a:p>
                  </a:txBody>
                  <a:tcPr/>
                </a:tc>
              </a:tr>
              <a:tr h="370840">
                <a:tc>
                  <a:txBody>
                    <a:bodyPr/>
                    <a:lstStyle/>
                    <a:p>
                      <a:pPr algn="ctr"/>
                      <a:r>
                        <a:rPr lang="en-US" b="1" dirty="0" smtClean="0">
                          <a:solidFill>
                            <a:schemeClr val="tx2">
                              <a:lumMod val="75000"/>
                              <a:lumOff val="25000"/>
                            </a:schemeClr>
                          </a:solidFill>
                        </a:rPr>
                        <a:t>7/8</a:t>
                      </a:r>
                      <a:endParaRPr lang="en-CA" b="1" dirty="0">
                        <a:solidFill>
                          <a:schemeClr val="tx2">
                            <a:lumMod val="75000"/>
                            <a:lumOff val="25000"/>
                          </a:schemeClr>
                        </a:solidFill>
                      </a:endParaRPr>
                    </a:p>
                  </a:txBody>
                  <a:tcPr/>
                </a:tc>
                <a:tc>
                  <a:txBody>
                    <a:bodyPr/>
                    <a:lstStyle/>
                    <a:p>
                      <a:pPr algn="ctr"/>
                      <a:r>
                        <a:rPr lang="en-US" b="1" dirty="0" smtClean="0">
                          <a:solidFill>
                            <a:schemeClr val="tx2">
                              <a:lumMod val="75000"/>
                              <a:lumOff val="25000"/>
                            </a:schemeClr>
                          </a:solidFill>
                        </a:rPr>
                        <a:t>22</a:t>
                      </a:r>
                      <a:endParaRPr lang="en-CA" b="1" dirty="0">
                        <a:solidFill>
                          <a:schemeClr val="tx2">
                            <a:lumMod val="75000"/>
                            <a:lumOff val="25000"/>
                          </a:schemeClr>
                        </a:solidFill>
                      </a:endParaRPr>
                    </a:p>
                  </a:txBody>
                  <a:tcPr/>
                </a:tc>
              </a:tr>
              <a:tr h="370840">
                <a:tc>
                  <a:txBody>
                    <a:bodyPr/>
                    <a:lstStyle/>
                    <a:p>
                      <a:pPr algn="ctr"/>
                      <a:r>
                        <a:rPr lang="en-US" b="1" dirty="0" smtClean="0">
                          <a:solidFill>
                            <a:schemeClr val="tx2">
                              <a:lumMod val="75000"/>
                              <a:lumOff val="25000"/>
                            </a:schemeClr>
                          </a:solidFill>
                        </a:rPr>
                        <a:t>8 LFI</a:t>
                      </a:r>
                      <a:endParaRPr lang="en-CA" b="1" dirty="0">
                        <a:solidFill>
                          <a:schemeClr val="tx2">
                            <a:lumMod val="75000"/>
                            <a:lumOff val="25000"/>
                          </a:schemeClr>
                        </a:solidFill>
                      </a:endParaRPr>
                    </a:p>
                  </a:txBody>
                  <a:tcPr/>
                </a:tc>
                <a:tc>
                  <a:txBody>
                    <a:bodyPr/>
                    <a:lstStyle/>
                    <a:p>
                      <a:pPr algn="ctr"/>
                      <a:r>
                        <a:rPr lang="en-US" b="1" dirty="0" smtClean="0">
                          <a:solidFill>
                            <a:schemeClr val="tx2">
                              <a:lumMod val="75000"/>
                              <a:lumOff val="25000"/>
                            </a:schemeClr>
                          </a:solidFill>
                        </a:rPr>
                        <a:t>16</a:t>
                      </a:r>
                      <a:endParaRPr lang="en-CA" b="1" dirty="0">
                        <a:solidFill>
                          <a:schemeClr val="tx2">
                            <a:lumMod val="75000"/>
                            <a:lumOff val="25000"/>
                          </a:schemeClr>
                        </a:solidFill>
                      </a:endParaRPr>
                    </a:p>
                  </a:txBody>
                  <a:tcPr/>
                </a:tc>
              </a:tr>
              <a:tr h="370840">
                <a:tc>
                  <a:txBody>
                    <a:bodyPr/>
                    <a:lstStyle/>
                    <a:p>
                      <a:pPr algn="ctr"/>
                      <a:r>
                        <a:rPr lang="en-US" b="1" dirty="0" smtClean="0">
                          <a:solidFill>
                            <a:schemeClr val="tx2">
                              <a:lumMod val="75000"/>
                              <a:lumOff val="25000"/>
                            </a:schemeClr>
                          </a:solidFill>
                        </a:rPr>
                        <a:t>8 EFI</a:t>
                      </a:r>
                      <a:endParaRPr lang="en-CA" b="1" dirty="0">
                        <a:solidFill>
                          <a:schemeClr val="tx2">
                            <a:lumMod val="75000"/>
                            <a:lumOff val="25000"/>
                          </a:schemeClr>
                        </a:solidFill>
                      </a:endParaRPr>
                    </a:p>
                  </a:txBody>
                  <a:tcPr/>
                </a:tc>
                <a:tc>
                  <a:txBody>
                    <a:bodyPr/>
                    <a:lstStyle/>
                    <a:p>
                      <a:pPr algn="ctr"/>
                      <a:r>
                        <a:rPr lang="en-US" b="1" dirty="0" smtClean="0">
                          <a:solidFill>
                            <a:schemeClr val="tx2">
                              <a:lumMod val="75000"/>
                              <a:lumOff val="25000"/>
                            </a:schemeClr>
                          </a:solidFill>
                        </a:rPr>
                        <a:t>16</a:t>
                      </a:r>
                      <a:endParaRPr lang="en-CA" b="1" dirty="0">
                        <a:solidFill>
                          <a:schemeClr val="tx2">
                            <a:lumMod val="75000"/>
                            <a:lumOff val="25000"/>
                          </a:schemeClr>
                        </a:solidFill>
                      </a:endParaRPr>
                    </a:p>
                  </a:txBody>
                  <a:tcPr/>
                </a:tc>
              </a:tr>
              <a:tr h="370840">
                <a:tc>
                  <a:txBody>
                    <a:bodyPr/>
                    <a:lstStyle/>
                    <a:p>
                      <a:pPr algn="ctr"/>
                      <a:r>
                        <a:rPr lang="en-US" b="1" dirty="0" smtClean="0">
                          <a:solidFill>
                            <a:schemeClr val="tx2">
                              <a:lumMod val="75000"/>
                              <a:lumOff val="25000"/>
                            </a:schemeClr>
                          </a:solidFill>
                        </a:rPr>
                        <a:t>8</a:t>
                      </a:r>
                      <a:endParaRPr lang="en-CA" b="1" dirty="0">
                        <a:solidFill>
                          <a:schemeClr val="tx2">
                            <a:lumMod val="75000"/>
                            <a:lumOff val="25000"/>
                          </a:schemeClr>
                        </a:solidFill>
                      </a:endParaRPr>
                    </a:p>
                  </a:txBody>
                  <a:tcPr/>
                </a:tc>
                <a:tc>
                  <a:txBody>
                    <a:bodyPr/>
                    <a:lstStyle/>
                    <a:p>
                      <a:pPr algn="ctr"/>
                      <a:r>
                        <a:rPr lang="en-US" b="1" dirty="0" smtClean="0">
                          <a:solidFill>
                            <a:schemeClr val="tx2">
                              <a:lumMod val="75000"/>
                              <a:lumOff val="25000"/>
                            </a:schemeClr>
                          </a:solidFill>
                        </a:rPr>
                        <a:t>25</a:t>
                      </a:r>
                      <a:endParaRPr lang="en-CA" b="1" dirty="0">
                        <a:solidFill>
                          <a:schemeClr val="tx2">
                            <a:lumMod val="75000"/>
                            <a:lumOff val="25000"/>
                          </a:schemeClr>
                        </a:solidFill>
                      </a:endParaRPr>
                    </a:p>
                  </a:txBody>
                  <a:tcPr/>
                </a:tc>
              </a:tr>
              <a:tr h="370840">
                <a:tc>
                  <a:txBody>
                    <a:bodyPr/>
                    <a:lstStyle/>
                    <a:p>
                      <a:pPr algn="ctr"/>
                      <a:r>
                        <a:rPr lang="en-CA" b="1" dirty="0" smtClean="0">
                          <a:solidFill>
                            <a:schemeClr val="tx2">
                              <a:lumMod val="75000"/>
                              <a:lumOff val="25000"/>
                            </a:schemeClr>
                          </a:solidFill>
                        </a:rPr>
                        <a:t>Average Class Size</a:t>
                      </a:r>
                      <a:endParaRPr lang="en-CA" b="1" dirty="0">
                        <a:solidFill>
                          <a:schemeClr val="tx2">
                            <a:lumMod val="75000"/>
                            <a:lumOff val="25000"/>
                          </a:schemeClr>
                        </a:solidFill>
                      </a:endParaRPr>
                    </a:p>
                  </a:txBody>
                  <a:tcPr/>
                </a:tc>
                <a:tc>
                  <a:txBody>
                    <a:bodyPr/>
                    <a:lstStyle/>
                    <a:p>
                      <a:pPr algn="ctr"/>
                      <a:r>
                        <a:rPr lang="en-CA" b="1" dirty="0" smtClean="0">
                          <a:solidFill>
                            <a:schemeClr val="tx2">
                              <a:lumMod val="75000"/>
                              <a:lumOff val="25000"/>
                            </a:schemeClr>
                          </a:solidFill>
                        </a:rPr>
                        <a:t>19.4</a:t>
                      </a:r>
                      <a:endParaRPr lang="en-CA" b="1" dirty="0">
                        <a:solidFill>
                          <a:schemeClr val="tx2">
                            <a:lumMod val="75000"/>
                            <a:lumOff val="25000"/>
                          </a:schemeClr>
                        </a:solidFill>
                      </a:endParaRPr>
                    </a:p>
                  </a:txBody>
                  <a:tcPr/>
                </a:tc>
              </a:tr>
            </a:tbl>
          </a:graphicData>
        </a:graphic>
      </p:graphicFrame>
      <p:sp>
        <p:nvSpPr>
          <p:cNvPr id="4" name="Footer Placeholder 3"/>
          <p:cNvSpPr>
            <a:spLocks noGrp="1"/>
          </p:cNvSpPr>
          <p:nvPr>
            <p:ph type="ftr" sz="quarter" idx="11"/>
          </p:nvPr>
        </p:nvSpPr>
        <p:spPr/>
        <p:txBody>
          <a:bodyPr/>
          <a:lstStyle/>
          <a:p>
            <a:r>
              <a:rPr lang="en-US" smtClean="0"/>
              <a:t>December 1, 2014</a:t>
            </a:r>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16</a:t>
            </a:fld>
            <a:endParaRPr lang="en-US" dirty="0"/>
          </a:p>
        </p:txBody>
      </p:sp>
    </p:spTree>
    <p:extLst>
      <p:ext uri="{BB962C8B-B14F-4D97-AF65-F5344CB8AC3E}">
        <p14:creationId xmlns:p14="http://schemas.microsoft.com/office/powerpoint/2010/main" val="24886078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tx2">
                    <a:lumMod val="75000"/>
                    <a:lumOff val="25000"/>
                  </a:schemeClr>
                </a:solidFill>
                <a:latin typeface="Arial Rounded MT Bold" pitchFamily="34" charset="0"/>
              </a:rPr>
              <a:t>Centreville Community School</a:t>
            </a:r>
            <a:br>
              <a:rPr lang="en-US" sz="3600" b="1" dirty="0" smtClean="0">
                <a:solidFill>
                  <a:schemeClr val="tx2">
                    <a:lumMod val="75000"/>
                    <a:lumOff val="25000"/>
                  </a:schemeClr>
                </a:solidFill>
                <a:latin typeface="Arial Rounded MT Bold" pitchFamily="34" charset="0"/>
              </a:rPr>
            </a:br>
            <a:r>
              <a:rPr lang="en-US" sz="3600" b="1" dirty="0" smtClean="0">
                <a:solidFill>
                  <a:schemeClr val="tx2">
                    <a:lumMod val="75000"/>
                    <a:lumOff val="25000"/>
                  </a:schemeClr>
                </a:solidFill>
                <a:latin typeface="Arial Rounded MT Bold" pitchFamily="34" charset="0"/>
              </a:rPr>
              <a:t>Comparable Class Sizes 2014-2015</a:t>
            </a:r>
            <a:endParaRPr lang="en-CA" sz="3600" b="1" dirty="0">
              <a:solidFill>
                <a:schemeClr val="tx2">
                  <a:lumMod val="75000"/>
                  <a:lumOff val="25000"/>
                </a:schemeClr>
              </a:solidFill>
              <a:latin typeface="Arial Rounded MT Bold"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670404799"/>
              </p:ext>
            </p:extLst>
          </p:nvPr>
        </p:nvGraphicFramePr>
        <p:xfrm>
          <a:off x="549275" y="2026920"/>
          <a:ext cx="8042276" cy="3429000"/>
        </p:xfrm>
        <a:graphic>
          <a:graphicData uri="http://schemas.openxmlformats.org/drawingml/2006/table">
            <a:tbl>
              <a:tblPr firstRow="1" bandRow="1">
                <a:tableStyleId>{5C22544A-7EE6-4342-B048-85BDC9FD1C3A}</a:tableStyleId>
              </a:tblPr>
              <a:tblGrid>
                <a:gridCol w="4022725"/>
                <a:gridCol w="4019551"/>
              </a:tblGrid>
              <a:tr h="645160">
                <a:tc>
                  <a:txBody>
                    <a:bodyPr/>
                    <a:lstStyle/>
                    <a:p>
                      <a:pPr algn="ctr"/>
                      <a:r>
                        <a:rPr lang="en-US" dirty="0" smtClean="0"/>
                        <a:t>Class</a:t>
                      </a:r>
                      <a:endParaRPr lang="en-CA" dirty="0"/>
                    </a:p>
                  </a:txBody>
                  <a:tcPr/>
                </a:tc>
                <a:tc>
                  <a:txBody>
                    <a:bodyPr/>
                    <a:lstStyle/>
                    <a:p>
                      <a:pPr algn="ctr"/>
                      <a:r>
                        <a:rPr lang="en-US" dirty="0" smtClean="0"/>
                        <a:t>Size</a:t>
                      </a:r>
                      <a:endParaRPr lang="en-CA" dirty="0"/>
                    </a:p>
                  </a:txBody>
                  <a:tcPr/>
                </a:tc>
              </a:tr>
              <a:tr h="645160">
                <a:tc>
                  <a:txBody>
                    <a:bodyPr/>
                    <a:lstStyle/>
                    <a:p>
                      <a:pPr algn="ctr"/>
                      <a:r>
                        <a:rPr lang="en-US" dirty="0" smtClean="0">
                          <a:solidFill>
                            <a:schemeClr val="tx2">
                              <a:lumMod val="75000"/>
                              <a:lumOff val="25000"/>
                            </a:schemeClr>
                          </a:solidFill>
                        </a:rPr>
                        <a:t>6</a:t>
                      </a:r>
                      <a:endParaRPr lang="en-CA" dirty="0">
                        <a:solidFill>
                          <a:schemeClr val="tx2">
                            <a:lumMod val="75000"/>
                            <a:lumOff val="25000"/>
                          </a:schemeClr>
                        </a:solidFill>
                      </a:endParaRPr>
                    </a:p>
                  </a:txBody>
                  <a:tcPr/>
                </a:tc>
                <a:tc>
                  <a:txBody>
                    <a:bodyPr/>
                    <a:lstStyle/>
                    <a:p>
                      <a:pPr algn="ctr"/>
                      <a:r>
                        <a:rPr lang="en-US" dirty="0" smtClean="0">
                          <a:solidFill>
                            <a:schemeClr val="tx2">
                              <a:lumMod val="75000"/>
                              <a:lumOff val="25000"/>
                            </a:schemeClr>
                          </a:solidFill>
                        </a:rPr>
                        <a:t>16</a:t>
                      </a:r>
                      <a:endParaRPr lang="en-CA" dirty="0">
                        <a:solidFill>
                          <a:schemeClr val="tx2">
                            <a:lumMod val="75000"/>
                            <a:lumOff val="25000"/>
                          </a:schemeClr>
                        </a:solidFill>
                      </a:endParaRPr>
                    </a:p>
                  </a:txBody>
                  <a:tcPr/>
                </a:tc>
              </a:tr>
              <a:tr h="645160">
                <a:tc>
                  <a:txBody>
                    <a:bodyPr/>
                    <a:lstStyle/>
                    <a:p>
                      <a:pPr algn="ctr"/>
                      <a:r>
                        <a:rPr lang="en-US" dirty="0" smtClean="0">
                          <a:solidFill>
                            <a:schemeClr val="tx2">
                              <a:lumMod val="75000"/>
                              <a:lumOff val="25000"/>
                            </a:schemeClr>
                          </a:solidFill>
                        </a:rPr>
                        <a:t>7</a:t>
                      </a:r>
                      <a:endParaRPr lang="en-CA" dirty="0">
                        <a:solidFill>
                          <a:schemeClr val="tx2">
                            <a:lumMod val="75000"/>
                            <a:lumOff val="25000"/>
                          </a:schemeClr>
                        </a:solidFill>
                      </a:endParaRPr>
                    </a:p>
                  </a:txBody>
                  <a:tcPr/>
                </a:tc>
                <a:tc>
                  <a:txBody>
                    <a:bodyPr/>
                    <a:lstStyle/>
                    <a:p>
                      <a:pPr algn="ctr"/>
                      <a:r>
                        <a:rPr lang="en-US" dirty="0" smtClean="0">
                          <a:solidFill>
                            <a:schemeClr val="tx2">
                              <a:lumMod val="75000"/>
                              <a:lumOff val="25000"/>
                            </a:schemeClr>
                          </a:solidFill>
                        </a:rPr>
                        <a:t>14</a:t>
                      </a:r>
                      <a:endParaRPr lang="en-CA" dirty="0">
                        <a:solidFill>
                          <a:schemeClr val="tx2">
                            <a:lumMod val="75000"/>
                            <a:lumOff val="25000"/>
                          </a:schemeClr>
                        </a:solidFill>
                      </a:endParaRPr>
                    </a:p>
                  </a:txBody>
                  <a:tcPr/>
                </a:tc>
              </a:tr>
              <a:tr h="746760">
                <a:tc>
                  <a:txBody>
                    <a:bodyPr/>
                    <a:lstStyle/>
                    <a:p>
                      <a:pPr algn="ctr"/>
                      <a:r>
                        <a:rPr lang="en-US" dirty="0" smtClean="0">
                          <a:solidFill>
                            <a:schemeClr val="tx2">
                              <a:lumMod val="75000"/>
                              <a:lumOff val="25000"/>
                            </a:schemeClr>
                          </a:solidFill>
                        </a:rPr>
                        <a:t>8</a:t>
                      </a:r>
                      <a:endParaRPr lang="en-CA" dirty="0">
                        <a:solidFill>
                          <a:schemeClr val="tx2">
                            <a:lumMod val="75000"/>
                            <a:lumOff val="25000"/>
                          </a:schemeClr>
                        </a:solidFill>
                      </a:endParaRPr>
                    </a:p>
                  </a:txBody>
                  <a:tcPr/>
                </a:tc>
                <a:tc>
                  <a:txBody>
                    <a:bodyPr/>
                    <a:lstStyle/>
                    <a:p>
                      <a:pPr algn="ctr"/>
                      <a:r>
                        <a:rPr lang="en-US" dirty="0" smtClean="0">
                          <a:solidFill>
                            <a:schemeClr val="tx2">
                              <a:lumMod val="75000"/>
                              <a:lumOff val="25000"/>
                            </a:schemeClr>
                          </a:solidFill>
                        </a:rPr>
                        <a:t>20</a:t>
                      </a:r>
                      <a:endParaRPr lang="en-CA" dirty="0">
                        <a:solidFill>
                          <a:schemeClr val="tx2">
                            <a:lumMod val="75000"/>
                            <a:lumOff val="25000"/>
                          </a:schemeClr>
                        </a:solidFill>
                      </a:endParaRPr>
                    </a:p>
                  </a:txBody>
                  <a:tcPr/>
                </a:tc>
              </a:tr>
              <a:tr h="746760">
                <a:tc>
                  <a:txBody>
                    <a:bodyPr/>
                    <a:lstStyle/>
                    <a:p>
                      <a:pPr algn="ctr"/>
                      <a:r>
                        <a:rPr lang="en-CA" dirty="0" smtClean="0">
                          <a:solidFill>
                            <a:schemeClr val="tx2">
                              <a:lumMod val="75000"/>
                              <a:lumOff val="25000"/>
                            </a:schemeClr>
                          </a:solidFill>
                        </a:rPr>
                        <a:t>Average Class Size</a:t>
                      </a:r>
                      <a:endParaRPr lang="en-CA" dirty="0">
                        <a:solidFill>
                          <a:schemeClr val="tx2">
                            <a:lumMod val="75000"/>
                            <a:lumOff val="25000"/>
                          </a:schemeClr>
                        </a:solidFill>
                      </a:endParaRPr>
                    </a:p>
                  </a:txBody>
                  <a:tcPr/>
                </a:tc>
                <a:tc>
                  <a:txBody>
                    <a:bodyPr/>
                    <a:lstStyle/>
                    <a:p>
                      <a:pPr algn="ctr"/>
                      <a:r>
                        <a:rPr lang="en-CA" dirty="0" smtClean="0">
                          <a:solidFill>
                            <a:schemeClr val="tx2">
                              <a:lumMod val="75000"/>
                              <a:lumOff val="25000"/>
                            </a:schemeClr>
                          </a:solidFill>
                        </a:rPr>
                        <a:t>16.6</a:t>
                      </a:r>
                      <a:endParaRPr lang="en-CA" dirty="0">
                        <a:solidFill>
                          <a:schemeClr val="tx2">
                            <a:lumMod val="75000"/>
                            <a:lumOff val="25000"/>
                          </a:schemeClr>
                        </a:solidFill>
                      </a:endParaRPr>
                    </a:p>
                  </a:txBody>
                  <a:tcPr/>
                </a:tc>
              </a:tr>
            </a:tbl>
          </a:graphicData>
        </a:graphic>
      </p:graphicFrame>
      <p:sp>
        <p:nvSpPr>
          <p:cNvPr id="4" name="Footer Placeholder 3"/>
          <p:cNvSpPr>
            <a:spLocks noGrp="1"/>
          </p:cNvSpPr>
          <p:nvPr>
            <p:ph type="ftr" sz="quarter" idx="11"/>
          </p:nvPr>
        </p:nvSpPr>
        <p:spPr/>
        <p:txBody>
          <a:bodyPr/>
          <a:lstStyle/>
          <a:p>
            <a:r>
              <a:rPr lang="en-US" smtClean="0"/>
              <a:t>December 1, 2014</a:t>
            </a:r>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17</a:t>
            </a:fld>
            <a:endParaRPr lang="en-US" dirty="0"/>
          </a:p>
        </p:txBody>
      </p:sp>
    </p:spTree>
    <p:extLst>
      <p:ext uri="{BB962C8B-B14F-4D97-AF65-F5344CB8AC3E}">
        <p14:creationId xmlns:p14="http://schemas.microsoft.com/office/powerpoint/2010/main" val="17993060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410584"/>
          </a:xfrm>
        </p:spPr>
        <p:txBody>
          <a:bodyPr/>
          <a:lstStyle/>
          <a:p>
            <a:r>
              <a:rPr lang="en-US" sz="1600" b="1" dirty="0" smtClean="0">
                <a:solidFill>
                  <a:schemeClr val="tx2">
                    <a:lumMod val="75000"/>
                    <a:lumOff val="25000"/>
                  </a:schemeClr>
                </a:solidFill>
                <a:latin typeface="Arial Rounded MT Bold" pitchFamily="34" charset="0"/>
              </a:rPr>
              <a:t>Woodstock Middle School</a:t>
            </a:r>
            <a:br>
              <a:rPr lang="en-US" sz="1600" b="1" dirty="0" smtClean="0">
                <a:solidFill>
                  <a:schemeClr val="tx2">
                    <a:lumMod val="75000"/>
                    <a:lumOff val="25000"/>
                  </a:schemeClr>
                </a:solidFill>
                <a:latin typeface="Arial Rounded MT Bold" pitchFamily="34" charset="0"/>
              </a:rPr>
            </a:br>
            <a:r>
              <a:rPr lang="en-US" sz="1600" b="1" dirty="0" smtClean="0">
                <a:solidFill>
                  <a:schemeClr val="tx2">
                    <a:lumMod val="75000"/>
                    <a:lumOff val="25000"/>
                  </a:schemeClr>
                </a:solidFill>
                <a:latin typeface="Arial Rounded MT Bold" pitchFamily="34" charset="0"/>
              </a:rPr>
              <a:t>Comparable Class Sizes 2014-2015</a:t>
            </a:r>
            <a:endParaRPr lang="en-CA" sz="1600" b="1" dirty="0">
              <a:solidFill>
                <a:schemeClr val="tx2">
                  <a:lumMod val="75000"/>
                  <a:lumOff val="25000"/>
                </a:schemeClr>
              </a:solidFill>
              <a:latin typeface="Arial Rounded MT Bold" pitchFamily="34"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60168751"/>
              </p:ext>
            </p:extLst>
          </p:nvPr>
        </p:nvGraphicFramePr>
        <p:xfrm>
          <a:off x="549275" y="518166"/>
          <a:ext cx="8042276" cy="5960000"/>
        </p:xfrm>
        <a:graphic>
          <a:graphicData uri="http://schemas.openxmlformats.org/drawingml/2006/table">
            <a:tbl>
              <a:tblPr firstRow="1" bandRow="1">
                <a:tableStyleId>{5C22544A-7EE6-4342-B048-85BDC9FD1C3A}</a:tableStyleId>
              </a:tblPr>
              <a:tblGrid>
                <a:gridCol w="4021138"/>
                <a:gridCol w="4021138"/>
              </a:tblGrid>
              <a:tr h="298000">
                <a:tc>
                  <a:txBody>
                    <a:bodyPr/>
                    <a:lstStyle/>
                    <a:p>
                      <a:pPr algn="ctr"/>
                      <a:r>
                        <a:rPr lang="en-US" sz="1100" dirty="0" smtClean="0">
                          <a:latin typeface="Arial Rounded MT Bold" pitchFamily="34" charset="0"/>
                        </a:rPr>
                        <a:t>Class</a:t>
                      </a:r>
                      <a:endParaRPr lang="en-CA" sz="1100" dirty="0">
                        <a:latin typeface="Arial Rounded MT Bold" pitchFamily="34" charset="0"/>
                      </a:endParaRPr>
                    </a:p>
                  </a:txBody>
                  <a:tcPr/>
                </a:tc>
                <a:tc>
                  <a:txBody>
                    <a:bodyPr/>
                    <a:lstStyle/>
                    <a:p>
                      <a:pPr algn="ctr"/>
                      <a:r>
                        <a:rPr lang="en-US" sz="1100" dirty="0" smtClean="0">
                          <a:latin typeface="Arial Rounded MT Bold" pitchFamily="34" charset="0"/>
                        </a:rPr>
                        <a:t>Size</a:t>
                      </a:r>
                      <a:endParaRPr lang="en-CA" sz="1100" dirty="0">
                        <a:latin typeface="Arial Rounded MT Bold" pitchFamily="34" charset="0"/>
                      </a:endParaRPr>
                    </a:p>
                  </a:txBody>
                  <a:tcPr/>
                </a:tc>
              </a:tr>
              <a:tr h="298000">
                <a:tc>
                  <a:txBody>
                    <a:bodyPr/>
                    <a:lstStyle/>
                    <a:p>
                      <a:pPr algn="ctr"/>
                      <a:r>
                        <a:rPr lang="en-US" sz="1100" dirty="0" smtClean="0">
                          <a:solidFill>
                            <a:schemeClr val="tx2">
                              <a:lumMod val="75000"/>
                              <a:lumOff val="25000"/>
                            </a:schemeClr>
                          </a:solidFill>
                          <a:latin typeface="Arial Rounded MT Bold" pitchFamily="34" charset="0"/>
                        </a:rPr>
                        <a:t>6 LFI</a:t>
                      </a:r>
                      <a:endParaRPr lang="en-CA" sz="1100" dirty="0">
                        <a:solidFill>
                          <a:schemeClr val="tx2">
                            <a:lumMod val="75000"/>
                            <a:lumOff val="25000"/>
                          </a:schemeClr>
                        </a:solidFill>
                        <a:latin typeface="Arial Rounded MT Bold" pitchFamily="34" charset="0"/>
                      </a:endParaRPr>
                    </a:p>
                  </a:txBody>
                  <a:tcPr/>
                </a:tc>
                <a:tc>
                  <a:txBody>
                    <a:bodyPr/>
                    <a:lstStyle/>
                    <a:p>
                      <a:pPr algn="ctr"/>
                      <a:r>
                        <a:rPr lang="en-US" sz="1100" dirty="0" smtClean="0">
                          <a:solidFill>
                            <a:schemeClr val="tx2">
                              <a:lumMod val="75000"/>
                              <a:lumOff val="25000"/>
                            </a:schemeClr>
                          </a:solidFill>
                          <a:latin typeface="Arial Rounded MT Bold" pitchFamily="34" charset="0"/>
                        </a:rPr>
                        <a:t>16</a:t>
                      </a:r>
                      <a:endParaRPr lang="en-CA" sz="1100" dirty="0">
                        <a:solidFill>
                          <a:schemeClr val="tx2">
                            <a:lumMod val="75000"/>
                            <a:lumOff val="25000"/>
                          </a:schemeClr>
                        </a:solidFill>
                        <a:latin typeface="Arial Rounded MT Bold" pitchFamily="34" charset="0"/>
                      </a:endParaRPr>
                    </a:p>
                  </a:txBody>
                  <a:tcPr/>
                </a:tc>
              </a:tr>
              <a:tr h="298000">
                <a:tc>
                  <a:txBody>
                    <a:bodyPr/>
                    <a:lstStyle/>
                    <a:p>
                      <a:pPr algn="ctr"/>
                      <a:r>
                        <a:rPr lang="en-US" sz="1100" dirty="0" smtClean="0">
                          <a:solidFill>
                            <a:schemeClr val="tx2">
                              <a:lumMod val="75000"/>
                              <a:lumOff val="25000"/>
                            </a:schemeClr>
                          </a:solidFill>
                          <a:latin typeface="Arial Rounded MT Bold" pitchFamily="34" charset="0"/>
                        </a:rPr>
                        <a:t>6 EFI</a:t>
                      </a:r>
                      <a:endParaRPr lang="en-CA" sz="1100" dirty="0">
                        <a:solidFill>
                          <a:schemeClr val="tx2">
                            <a:lumMod val="75000"/>
                            <a:lumOff val="25000"/>
                          </a:schemeClr>
                        </a:solidFill>
                        <a:latin typeface="Arial Rounded MT Bold" pitchFamily="34" charset="0"/>
                      </a:endParaRPr>
                    </a:p>
                  </a:txBody>
                  <a:tcPr/>
                </a:tc>
                <a:tc>
                  <a:txBody>
                    <a:bodyPr/>
                    <a:lstStyle/>
                    <a:p>
                      <a:pPr algn="ctr"/>
                      <a:r>
                        <a:rPr lang="en-US" sz="1100" dirty="0" smtClean="0">
                          <a:solidFill>
                            <a:schemeClr val="tx2">
                              <a:lumMod val="75000"/>
                              <a:lumOff val="25000"/>
                            </a:schemeClr>
                          </a:solidFill>
                          <a:latin typeface="Arial Rounded MT Bold" pitchFamily="34" charset="0"/>
                        </a:rPr>
                        <a:t>26</a:t>
                      </a:r>
                      <a:endParaRPr lang="en-CA" sz="1100" dirty="0">
                        <a:solidFill>
                          <a:schemeClr val="tx2">
                            <a:lumMod val="75000"/>
                            <a:lumOff val="25000"/>
                          </a:schemeClr>
                        </a:solidFill>
                        <a:latin typeface="Arial Rounded MT Bold" pitchFamily="34" charset="0"/>
                      </a:endParaRPr>
                    </a:p>
                  </a:txBody>
                  <a:tcPr/>
                </a:tc>
              </a:tr>
              <a:tr h="298000">
                <a:tc>
                  <a:txBody>
                    <a:bodyPr/>
                    <a:lstStyle/>
                    <a:p>
                      <a:pPr algn="ctr"/>
                      <a:r>
                        <a:rPr lang="en-US" sz="1100" dirty="0" smtClean="0">
                          <a:solidFill>
                            <a:schemeClr val="tx2">
                              <a:lumMod val="75000"/>
                              <a:lumOff val="25000"/>
                            </a:schemeClr>
                          </a:solidFill>
                          <a:latin typeface="Arial Rounded MT Bold" pitchFamily="34" charset="0"/>
                        </a:rPr>
                        <a:t>6 EFI</a:t>
                      </a:r>
                      <a:endParaRPr lang="en-CA" sz="1100" dirty="0">
                        <a:solidFill>
                          <a:schemeClr val="tx2">
                            <a:lumMod val="75000"/>
                            <a:lumOff val="25000"/>
                          </a:schemeClr>
                        </a:solidFill>
                        <a:latin typeface="Arial Rounded MT Bold" pitchFamily="34" charset="0"/>
                      </a:endParaRPr>
                    </a:p>
                  </a:txBody>
                  <a:tcPr/>
                </a:tc>
                <a:tc>
                  <a:txBody>
                    <a:bodyPr/>
                    <a:lstStyle/>
                    <a:p>
                      <a:pPr algn="ctr"/>
                      <a:r>
                        <a:rPr lang="en-US" sz="1100" dirty="0" smtClean="0">
                          <a:solidFill>
                            <a:schemeClr val="tx2">
                              <a:lumMod val="75000"/>
                              <a:lumOff val="25000"/>
                            </a:schemeClr>
                          </a:solidFill>
                          <a:latin typeface="Arial Rounded MT Bold" pitchFamily="34" charset="0"/>
                        </a:rPr>
                        <a:t>25</a:t>
                      </a:r>
                      <a:endParaRPr lang="en-CA" sz="1100" dirty="0">
                        <a:solidFill>
                          <a:schemeClr val="tx2">
                            <a:lumMod val="75000"/>
                            <a:lumOff val="25000"/>
                          </a:schemeClr>
                        </a:solidFill>
                        <a:latin typeface="Arial Rounded MT Bold" pitchFamily="34" charset="0"/>
                      </a:endParaRPr>
                    </a:p>
                  </a:txBody>
                  <a:tcPr/>
                </a:tc>
              </a:tr>
              <a:tr h="298000">
                <a:tc>
                  <a:txBody>
                    <a:bodyPr/>
                    <a:lstStyle/>
                    <a:p>
                      <a:pPr algn="ctr"/>
                      <a:r>
                        <a:rPr lang="en-US" sz="1100" dirty="0" smtClean="0">
                          <a:solidFill>
                            <a:schemeClr val="tx2">
                              <a:lumMod val="75000"/>
                              <a:lumOff val="25000"/>
                            </a:schemeClr>
                          </a:solidFill>
                          <a:latin typeface="Arial Rounded MT Bold" pitchFamily="34" charset="0"/>
                        </a:rPr>
                        <a:t>6</a:t>
                      </a:r>
                      <a:endParaRPr lang="en-CA" sz="1100" dirty="0">
                        <a:solidFill>
                          <a:schemeClr val="tx2">
                            <a:lumMod val="75000"/>
                            <a:lumOff val="25000"/>
                          </a:schemeClr>
                        </a:solidFill>
                        <a:latin typeface="Arial Rounded MT Bold" pitchFamily="34" charset="0"/>
                      </a:endParaRPr>
                    </a:p>
                  </a:txBody>
                  <a:tcPr/>
                </a:tc>
                <a:tc>
                  <a:txBody>
                    <a:bodyPr/>
                    <a:lstStyle/>
                    <a:p>
                      <a:pPr algn="ctr"/>
                      <a:r>
                        <a:rPr lang="en-US" sz="1100" dirty="0" smtClean="0">
                          <a:solidFill>
                            <a:schemeClr val="tx2">
                              <a:lumMod val="75000"/>
                              <a:lumOff val="25000"/>
                            </a:schemeClr>
                          </a:solidFill>
                          <a:latin typeface="Arial Rounded MT Bold" pitchFamily="34" charset="0"/>
                        </a:rPr>
                        <a:t>21</a:t>
                      </a:r>
                      <a:endParaRPr lang="en-CA" sz="1100" dirty="0">
                        <a:solidFill>
                          <a:schemeClr val="tx2">
                            <a:lumMod val="75000"/>
                            <a:lumOff val="25000"/>
                          </a:schemeClr>
                        </a:solidFill>
                        <a:latin typeface="Arial Rounded MT Bold" pitchFamily="34" charset="0"/>
                      </a:endParaRPr>
                    </a:p>
                  </a:txBody>
                  <a:tcPr/>
                </a:tc>
              </a:tr>
              <a:tr h="298000">
                <a:tc>
                  <a:txBody>
                    <a:bodyPr/>
                    <a:lstStyle/>
                    <a:p>
                      <a:pPr algn="ctr"/>
                      <a:r>
                        <a:rPr lang="en-US" sz="1100" dirty="0" smtClean="0">
                          <a:solidFill>
                            <a:schemeClr val="tx2">
                              <a:lumMod val="75000"/>
                              <a:lumOff val="25000"/>
                            </a:schemeClr>
                          </a:solidFill>
                          <a:latin typeface="Arial Rounded MT Bold" pitchFamily="34" charset="0"/>
                        </a:rPr>
                        <a:t>6</a:t>
                      </a:r>
                      <a:endParaRPr lang="en-CA" sz="1100" dirty="0">
                        <a:solidFill>
                          <a:schemeClr val="tx2">
                            <a:lumMod val="75000"/>
                            <a:lumOff val="25000"/>
                          </a:schemeClr>
                        </a:solidFill>
                        <a:latin typeface="Arial Rounded MT Bold" pitchFamily="34" charset="0"/>
                      </a:endParaRPr>
                    </a:p>
                  </a:txBody>
                  <a:tcPr/>
                </a:tc>
                <a:tc>
                  <a:txBody>
                    <a:bodyPr/>
                    <a:lstStyle/>
                    <a:p>
                      <a:pPr algn="ctr"/>
                      <a:r>
                        <a:rPr lang="en-US" sz="1100" dirty="0" smtClean="0">
                          <a:solidFill>
                            <a:schemeClr val="tx2">
                              <a:lumMod val="75000"/>
                              <a:lumOff val="25000"/>
                            </a:schemeClr>
                          </a:solidFill>
                          <a:latin typeface="Arial Rounded MT Bold" pitchFamily="34" charset="0"/>
                        </a:rPr>
                        <a:t>20</a:t>
                      </a:r>
                      <a:endParaRPr lang="en-CA" sz="1100" dirty="0">
                        <a:solidFill>
                          <a:schemeClr val="tx2">
                            <a:lumMod val="75000"/>
                            <a:lumOff val="25000"/>
                          </a:schemeClr>
                        </a:solidFill>
                        <a:latin typeface="Arial Rounded MT Bold" pitchFamily="34" charset="0"/>
                      </a:endParaRPr>
                    </a:p>
                  </a:txBody>
                  <a:tcPr/>
                </a:tc>
              </a:tr>
              <a:tr h="298000">
                <a:tc>
                  <a:txBody>
                    <a:bodyPr/>
                    <a:lstStyle/>
                    <a:p>
                      <a:pPr algn="ctr"/>
                      <a:r>
                        <a:rPr lang="en-US" sz="1100" dirty="0" smtClean="0">
                          <a:solidFill>
                            <a:schemeClr val="tx2">
                              <a:lumMod val="75000"/>
                              <a:lumOff val="25000"/>
                            </a:schemeClr>
                          </a:solidFill>
                          <a:latin typeface="Arial Rounded MT Bold" pitchFamily="34" charset="0"/>
                        </a:rPr>
                        <a:t>6</a:t>
                      </a:r>
                      <a:endParaRPr lang="en-CA" sz="1100" dirty="0">
                        <a:solidFill>
                          <a:schemeClr val="tx2">
                            <a:lumMod val="75000"/>
                            <a:lumOff val="25000"/>
                          </a:schemeClr>
                        </a:solidFill>
                        <a:latin typeface="Arial Rounded MT Bold" pitchFamily="34" charset="0"/>
                      </a:endParaRPr>
                    </a:p>
                  </a:txBody>
                  <a:tcPr/>
                </a:tc>
                <a:tc>
                  <a:txBody>
                    <a:bodyPr/>
                    <a:lstStyle/>
                    <a:p>
                      <a:pPr algn="ctr"/>
                      <a:r>
                        <a:rPr lang="en-US" sz="1100" dirty="0" smtClean="0">
                          <a:solidFill>
                            <a:schemeClr val="tx2">
                              <a:lumMod val="75000"/>
                              <a:lumOff val="25000"/>
                            </a:schemeClr>
                          </a:solidFill>
                          <a:latin typeface="Arial Rounded MT Bold" pitchFamily="34" charset="0"/>
                        </a:rPr>
                        <a:t>22</a:t>
                      </a:r>
                      <a:endParaRPr lang="en-CA" sz="1100" dirty="0">
                        <a:solidFill>
                          <a:schemeClr val="tx2">
                            <a:lumMod val="75000"/>
                            <a:lumOff val="25000"/>
                          </a:schemeClr>
                        </a:solidFill>
                        <a:latin typeface="Arial Rounded MT Bold" pitchFamily="34" charset="0"/>
                      </a:endParaRPr>
                    </a:p>
                  </a:txBody>
                  <a:tcPr/>
                </a:tc>
              </a:tr>
              <a:tr h="298000">
                <a:tc>
                  <a:txBody>
                    <a:bodyPr/>
                    <a:lstStyle/>
                    <a:p>
                      <a:pPr algn="ctr"/>
                      <a:r>
                        <a:rPr lang="en-US" sz="1100" dirty="0" smtClean="0">
                          <a:solidFill>
                            <a:schemeClr val="tx2">
                              <a:lumMod val="75000"/>
                              <a:lumOff val="25000"/>
                            </a:schemeClr>
                          </a:solidFill>
                          <a:latin typeface="Arial Rounded MT Bold" pitchFamily="34" charset="0"/>
                        </a:rPr>
                        <a:t>7 LFI</a:t>
                      </a:r>
                      <a:endParaRPr lang="en-CA" sz="1100" dirty="0">
                        <a:solidFill>
                          <a:schemeClr val="tx2">
                            <a:lumMod val="75000"/>
                            <a:lumOff val="25000"/>
                          </a:schemeClr>
                        </a:solidFill>
                        <a:latin typeface="Arial Rounded MT Bold" pitchFamily="34" charset="0"/>
                      </a:endParaRPr>
                    </a:p>
                  </a:txBody>
                  <a:tcPr/>
                </a:tc>
                <a:tc>
                  <a:txBody>
                    <a:bodyPr/>
                    <a:lstStyle/>
                    <a:p>
                      <a:pPr algn="ctr"/>
                      <a:r>
                        <a:rPr lang="en-US" sz="1100" dirty="0" smtClean="0">
                          <a:solidFill>
                            <a:schemeClr val="tx2">
                              <a:lumMod val="75000"/>
                              <a:lumOff val="25000"/>
                            </a:schemeClr>
                          </a:solidFill>
                          <a:latin typeface="Arial Rounded MT Bold" pitchFamily="34" charset="0"/>
                        </a:rPr>
                        <a:t>16</a:t>
                      </a:r>
                      <a:endParaRPr lang="en-CA" sz="1100" dirty="0">
                        <a:solidFill>
                          <a:schemeClr val="tx2">
                            <a:lumMod val="75000"/>
                            <a:lumOff val="25000"/>
                          </a:schemeClr>
                        </a:solidFill>
                        <a:latin typeface="Arial Rounded MT Bold" pitchFamily="34" charset="0"/>
                      </a:endParaRPr>
                    </a:p>
                  </a:txBody>
                  <a:tcPr/>
                </a:tc>
              </a:tr>
              <a:tr h="298000">
                <a:tc>
                  <a:txBody>
                    <a:bodyPr/>
                    <a:lstStyle/>
                    <a:p>
                      <a:pPr algn="ctr"/>
                      <a:r>
                        <a:rPr lang="en-US" sz="1100" dirty="0" smtClean="0">
                          <a:solidFill>
                            <a:schemeClr val="tx2">
                              <a:lumMod val="75000"/>
                              <a:lumOff val="25000"/>
                            </a:schemeClr>
                          </a:solidFill>
                          <a:latin typeface="Arial Rounded MT Bold" pitchFamily="34" charset="0"/>
                        </a:rPr>
                        <a:t>7</a:t>
                      </a:r>
                      <a:r>
                        <a:rPr lang="en-US" sz="1100" baseline="0" dirty="0" smtClean="0">
                          <a:solidFill>
                            <a:schemeClr val="tx2">
                              <a:lumMod val="75000"/>
                              <a:lumOff val="25000"/>
                            </a:schemeClr>
                          </a:solidFill>
                          <a:latin typeface="Arial Rounded MT Bold" pitchFamily="34" charset="0"/>
                        </a:rPr>
                        <a:t> EFI</a:t>
                      </a:r>
                      <a:endParaRPr lang="en-CA" sz="1100" dirty="0">
                        <a:solidFill>
                          <a:schemeClr val="tx2">
                            <a:lumMod val="75000"/>
                            <a:lumOff val="25000"/>
                          </a:schemeClr>
                        </a:solidFill>
                        <a:latin typeface="Arial Rounded MT Bold" pitchFamily="34" charset="0"/>
                      </a:endParaRPr>
                    </a:p>
                  </a:txBody>
                  <a:tcPr/>
                </a:tc>
                <a:tc>
                  <a:txBody>
                    <a:bodyPr/>
                    <a:lstStyle/>
                    <a:p>
                      <a:pPr algn="ctr"/>
                      <a:r>
                        <a:rPr lang="en-US" sz="1100" dirty="0" smtClean="0">
                          <a:solidFill>
                            <a:schemeClr val="tx2">
                              <a:lumMod val="75000"/>
                              <a:lumOff val="25000"/>
                            </a:schemeClr>
                          </a:solidFill>
                          <a:latin typeface="Arial Rounded MT Bold" pitchFamily="34" charset="0"/>
                        </a:rPr>
                        <a:t>17</a:t>
                      </a:r>
                      <a:endParaRPr lang="en-CA" sz="1100" dirty="0">
                        <a:solidFill>
                          <a:schemeClr val="tx2">
                            <a:lumMod val="75000"/>
                            <a:lumOff val="25000"/>
                          </a:schemeClr>
                        </a:solidFill>
                        <a:latin typeface="Arial Rounded MT Bold" pitchFamily="34" charset="0"/>
                      </a:endParaRPr>
                    </a:p>
                  </a:txBody>
                  <a:tcPr/>
                </a:tc>
              </a:tr>
              <a:tr h="298000">
                <a:tc>
                  <a:txBody>
                    <a:bodyPr/>
                    <a:lstStyle/>
                    <a:p>
                      <a:pPr algn="ctr"/>
                      <a:r>
                        <a:rPr lang="en-US" sz="1100" dirty="0" smtClean="0">
                          <a:solidFill>
                            <a:schemeClr val="tx2">
                              <a:lumMod val="75000"/>
                              <a:lumOff val="25000"/>
                            </a:schemeClr>
                          </a:solidFill>
                          <a:latin typeface="Arial Rounded MT Bold" pitchFamily="34" charset="0"/>
                        </a:rPr>
                        <a:t>7 EFI</a:t>
                      </a:r>
                      <a:endParaRPr lang="en-CA" sz="1100" dirty="0">
                        <a:solidFill>
                          <a:schemeClr val="tx2">
                            <a:lumMod val="75000"/>
                            <a:lumOff val="25000"/>
                          </a:schemeClr>
                        </a:solidFill>
                        <a:latin typeface="Arial Rounded MT Bold" pitchFamily="34" charset="0"/>
                      </a:endParaRPr>
                    </a:p>
                  </a:txBody>
                  <a:tcPr/>
                </a:tc>
                <a:tc>
                  <a:txBody>
                    <a:bodyPr/>
                    <a:lstStyle/>
                    <a:p>
                      <a:pPr algn="ctr"/>
                      <a:r>
                        <a:rPr lang="en-US" sz="1100" dirty="0" smtClean="0">
                          <a:solidFill>
                            <a:schemeClr val="tx2">
                              <a:lumMod val="75000"/>
                              <a:lumOff val="25000"/>
                            </a:schemeClr>
                          </a:solidFill>
                          <a:latin typeface="Arial Rounded MT Bold" pitchFamily="34" charset="0"/>
                        </a:rPr>
                        <a:t>16</a:t>
                      </a:r>
                      <a:endParaRPr lang="en-CA" sz="1100" dirty="0">
                        <a:solidFill>
                          <a:schemeClr val="tx2">
                            <a:lumMod val="75000"/>
                            <a:lumOff val="25000"/>
                          </a:schemeClr>
                        </a:solidFill>
                        <a:latin typeface="Arial Rounded MT Bold" pitchFamily="34" charset="0"/>
                      </a:endParaRPr>
                    </a:p>
                  </a:txBody>
                  <a:tcPr/>
                </a:tc>
              </a:tr>
              <a:tr h="298000">
                <a:tc>
                  <a:txBody>
                    <a:bodyPr/>
                    <a:lstStyle/>
                    <a:p>
                      <a:pPr algn="ctr"/>
                      <a:r>
                        <a:rPr lang="en-US" sz="1100" dirty="0" smtClean="0">
                          <a:solidFill>
                            <a:schemeClr val="tx2">
                              <a:lumMod val="75000"/>
                              <a:lumOff val="25000"/>
                            </a:schemeClr>
                          </a:solidFill>
                          <a:latin typeface="Arial Rounded MT Bold" pitchFamily="34" charset="0"/>
                        </a:rPr>
                        <a:t>7</a:t>
                      </a:r>
                      <a:endParaRPr lang="en-CA" sz="1100" dirty="0">
                        <a:solidFill>
                          <a:schemeClr val="tx2">
                            <a:lumMod val="75000"/>
                            <a:lumOff val="25000"/>
                          </a:schemeClr>
                        </a:solidFill>
                        <a:latin typeface="Arial Rounded MT Bold" pitchFamily="34" charset="0"/>
                      </a:endParaRPr>
                    </a:p>
                  </a:txBody>
                  <a:tcPr/>
                </a:tc>
                <a:tc>
                  <a:txBody>
                    <a:bodyPr/>
                    <a:lstStyle/>
                    <a:p>
                      <a:pPr algn="ctr"/>
                      <a:r>
                        <a:rPr lang="en-US" sz="1100" dirty="0" smtClean="0">
                          <a:solidFill>
                            <a:schemeClr val="tx2">
                              <a:lumMod val="75000"/>
                              <a:lumOff val="25000"/>
                            </a:schemeClr>
                          </a:solidFill>
                          <a:latin typeface="Arial Rounded MT Bold" pitchFamily="34" charset="0"/>
                        </a:rPr>
                        <a:t>26</a:t>
                      </a:r>
                      <a:endParaRPr lang="en-CA" sz="1100" dirty="0">
                        <a:solidFill>
                          <a:schemeClr val="tx2">
                            <a:lumMod val="75000"/>
                            <a:lumOff val="25000"/>
                          </a:schemeClr>
                        </a:solidFill>
                        <a:latin typeface="Arial Rounded MT Bold" pitchFamily="34" charset="0"/>
                      </a:endParaRPr>
                    </a:p>
                  </a:txBody>
                  <a:tcPr/>
                </a:tc>
              </a:tr>
              <a:tr h="298000">
                <a:tc>
                  <a:txBody>
                    <a:bodyPr/>
                    <a:lstStyle/>
                    <a:p>
                      <a:pPr algn="ctr"/>
                      <a:r>
                        <a:rPr lang="en-US" sz="1100" dirty="0" smtClean="0">
                          <a:solidFill>
                            <a:schemeClr val="tx2">
                              <a:lumMod val="75000"/>
                              <a:lumOff val="25000"/>
                            </a:schemeClr>
                          </a:solidFill>
                          <a:latin typeface="Arial Rounded MT Bold" pitchFamily="34" charset="0"/>
                        </a:rPr>
                        <a:t>7</a:t>
                      </a:r>
                      <a:endParaRPr lang="en-CA" sz="1100" dirty="0">
                        <a:solidFill>
                          <a:schemeClr val="tx2">
                            <a:lumMod val="75000"/>
                            <a:lumOff val="25000"/>
                          </a:schemeClr>
                        </a:solidFill>
                        <a:latin typeface="Arial Rounded MT Bold" pitchFamily="34" charset="0"/>
                      </a:endParaRPr>
                    </a:p>
                  </a:txBody>
                  <a:tcPr/>
                </a:tc>
                <a:tc>
                  <a:txBody>
                    <a:bodyPr/>
                    <a:lstStyle/>
                    <a:p>
                      <a:pPr algn="ctr"/>
                      <a:r>
                        <a:rPr lang="en-US" sz="1100" dirty="0" smtClean="0">
                          <a:solidFill>
                            <a:schemeClr val="tx2">
                              <a:lumMod val="75000"/>
                              <a:lumOff val="25000"/>
                            </a:schemeClr>
                          </a:solidFill>
                          <a:latin typeface="Arial Rounded MT Bold" pitchFamily="34" charset="0"/>
                        </a:rPr>
                        <a:t>26</a:t>
                      </a:r>
                      <a:endParaRPr lang="en-CA" sz="1100" dirty="0">
                        <a:solidFill>
                          <a:schemeClr val="tx2">
                            <a:lumMod val="75000"/>
                            <a:lumOff val="25000"/>
                          </a:schemeClr>
                        </a:solidFill>
                        <a:latin typeface="Arial Rounded MT Bold" pitchFamily="34" charset="0"/>
                      </a:endParaRPr>
                    </a:p>
                  </a:txBody>
                  <a:tcPr/>
                </a:tc>
              </a:tr>
              <a:tr h="298000">
                <a:tc>
                  <a:txBody>
                    <a:bodyPr/>
                    <a:lstStyle/>
                    <a:p>
                      <a:pPr algn="ctr"/>
                      <a:r>
                        <a:rPr lang="en-US" sz="1100" dirty="0" smtClean="0">
                          <a:solidFill>
                            <a:schemeClr val="tx2">
                              <a:lumMod val="75000"/>
                              <a:lumOff val="25000"/>
                            </a:schemeClr>
                          </a:solidFill>
                          <a:latin typeface="Arial Rounded MT Bold" pitchFamily="34" charset="0"/>
                        </a:rPr>
                        <a:t>7</a:t>
                      </a:r>
                      <a:endParaRPr lang="en-CA" sz="1100" dirty="0">
                        <a:solidFill>
                          <a:schemeClr val="tx2">
                            <a:lumMod val="75000"/>
                            <a:lumOff val="25000"/>
                          </a:schemeClr>
                        </a:solidFill>
                        <a:latin typeface="Arial Rounded MT Bold" pitchFamily="34" charset="0"/>
                      </a:endParaRPr>
                    </a:p>
                  </a:txBody>
                  <a:tcPr/>
                </a:tc>
                <a:tc>
                  <a:txBody>
                    <a:bodyPr/>
                    <a:lstStyle/>
                    <a:p>
                      <a:pPr algn="ctr"/>
                      <a:r>
                        <a:rPr lang="en-US" sz="1100" dirty="0" smtClean="0">
                          <a:solidFill>
                            <a:schemeClr val="tx2">
                              <a:lumMod val="75000"/>
                              <a:lumOff val="25000"/>
                            </a:schemeClr>
                          </a:solidFill>
                          <a:latin typeface="Arial Rounded MT Bold" pitchFamily="34" charset="0"/>
                        </a:rPr>
                        <a:t>25</a:t>
                      </a:r>
                      <a:endParaRPr lang="en-CA" sz="1100" dirty="0">
                        <a:solidFill>
                          <a:schemeClr val="tx2">
                            <a:lumMod val="75000"/>
                            <a:lumOff val="25000"/>
                          </a:schemeClr>
                        </a:solidFill>
                        <a:latin typeface="Arial Rounded MT Bold" pitchFamily="34" charset="0"/>
                      </a:endParaRPr>
                    </a:p>
                  </a:txBody>
                  <a:tcPr/>
                </a:tc>
              </a:tr>
              <a:tr h="298000">
                <a:tc>
                  <a:txBody>
                    <a:bodyPr/>
                    <a:lstStyle/>
                    <a:p>
                      <a:pPr algn="ctr"/>
                      <a:r>
                        <a:rPr lang="en-US" sz="1100" dirty="0" smtClean="0">
                          <a:solidFill>
                            <a:schemeClr val="tx2">
                              <a:lumMod val="75000"/>
                              <a:lumOff val="25000"/>
                            </a:schemeClr>
                          </a:solidFill>
                          <a:latin typeface="Arial Rounded MT Bold" pitchFamily="34" charset="0"/>
                        </a:rPr>
                        <a:t>7/8</a:t>
                      </a:r>
                      <a:endParaRPr lang="en-CA" sz="1100" dirty="0">
                        <a:solidFill>
                          <a:schemeClr val="tx2">
                            <a:lumMod val="75000"/>
                            <a:lumOff val="25000"/>
                          </a:schemeClr>
                        </a:solidFill>
                        <a:latin typeface="Arial Rounded MT Bold" pitchFamily="34" charset="0"/>
                      </a:endParaRPr>
                    </a:p>
                  </a:txBody>
                  <a:tcPr/>
                </a:tc>
                <a:tc>
                  <a:txBody>
                    <a:bodyPr/>
                    <a:lstStyle/>
                    <a:p>
                      <a:pPr algn="ctr"/>
                      <a:r>
                        <a:rPr lang="en-US" sz="1100" dirty="0" smtClean="0">
                          <a:solidFill>
                            <a:schemeClr val="tx2">
                              <a:lumMod val="75000"/>
                              <a:lumOff val="25000"/>
                            </a:schemeClr>
                          </a:solidFill>
                          <a:latin typeface="Arial Rounded MT Bold" pitchFamily="34" charset="0"/>
                        </a:rPr>
                        <a:t>23</a:t>
                      </a:r>
                      <a:endParaRPr lang="en-CA" sz="1100" dirty="0">
                        <a:solidFill>
                          <a:schemeClr val="tx2">
                            <a:lumMod val="75000"/>
                            <a:lumOff val="25000"/>
                          </a:schemeClr>
                        </a:solidFill>
                        <a:latin typeface="Arial Rounded MT Bold" pitchFamily="34" charset="0"/>
                      </a:endParaRPr>
                    </a:p>
                  </a:txBody>
                  <a:tcPr/>
                </a:tc>
              </a:tr>
              <a:tr h="298000">
                <a:tc>
                  <a:txBody>
                    <a:bodyPr/>
                    <a:lstStyle/>
                    <a:p>
                      <a:pPr algn="ctr"/>
                      <a:r>
                        <a:rPr lang="en-US" sz="1100" dirty="0" smtClean="0">
                          <a:solidFill>
                            <a:schemeClr val="tx2">
                              <a:lumMod val="75000"/>
                              <a:lumOff val="25000"/>
                            </a:schemeClr>
                          </a:solidFill>
                          <a:latin typeface="Arial Rounded MT Bold" pitchFamily="34" charset="0"/>
                        </a:rPr>
                        <a:t>8 LFI</a:t>
                      </a:r>
                      <a:endParaRPr lang="en-CA" sz="1100" dirty="0">
                        <a:solidFill>
                          <a:schemeClr val="tx2">
                            <a:lumMod val="75000"/>
                            <a:lumOff val="25000"/>
                          </a:schemeClr>
                        </a:solidFill>
                        <a:latin typeface="Arial Rounded MT Bold" pitchFamily="34" charset="0"/>
                      </a:endParaRPr>
                    </a:p>
                  </a:txBody>
                  <a:tcPr/>
                </a:tc>
                <a:tc>
                  <a:txBody>
                    <a:bodyPr/>
                    <a:lstStyle/>
                    <a:p>
                      <a:pPr algn="ctr"/>
                      <a:r>
                        <a:rPr lang="en-US" sz="1100" dirty="0" smtClean="0">
                          <a:solidFill>
                            <a:schemeClr val="tx2">
                              <a:lumMod val="75000"/>
                              <a:lumOff val="25000"/>
                            </a:schemeClr>
                          </a:solidFill>
                          <a:latin typeface="Arial Rounded MT Bold" pitchFamily="34" charset="0"/>
                        </a:rPr>
                        <a:t>24</a:t>
                      </a:r>
                      <a:endParaRPr lang="en-CA" sz="1100" dirty="0">
                        <a:solidFill>
                          <a:schemeClr val="tx2">
                            <a:lumMod val="75000"/>
                            <a:lumOff val="25000"/>
                          </a:schemeClr>
                        </a:solidFill>
                        <a:latin typeface="Arial Rounded MT Bold" pitchFamily="34" charset="0"/>
                      </a:endParaRPr>
                    </a:p>
                  </a:txBody>
                  <a:tcPr/>
                </a:tc>
              </a:tr>
              <a:tr h="298000">
                <a:tc>
                  <a:txBody>
                    <a:bodyPr/>
                    <a:lstStyle/>
                    <a:p>
                      <a:pPr algn="ctr"/>
                      <a:r>
                        <a:rPr lang="en-US" sz="1100" dirty="0" smtClean="0">
                          <a:solidFill>
                            <a:schemeClr val="tx2">
                              <a:lumMod val="75000"/>
                              <a:lumOff val="25000"/>
                            </a:schemeClr>
                          </a:solidFill>
                          <a:latin typeface="Arial Rounded MT Bold" pitchFamily="34" charset="0"/>
                        </a:rPr>
                        <a:t>8 EFI</a:t>
                      </a:r>
                      <a:endParaRPr lang="en-CA" sz="1100" dirty="0">
                        <a:solidFill>
                          <a:schemeClr val="tx2">
                            <a:lumMod val="75000"/>
                            <a:lumOff val="25000"/>
                          </a:schemeClr>
                        </a:solidFill>
                        <a:latin typeface="Arial Rounded MT Bold" pitchFamily="34" charset="0"/>
                      </a:endParaRPr>
                    </a:p>
                  </a:txBody>
                  <a:tcPr/>
                </a:tc>
                <a:tc>
                  <a:txBody>
                    <a:bodyPr/>
                    <a:lstStyle/>
                    <a:p>
                      <a:pPr algn="ctr"/>
                      <a:r>
                        <a:rPr lang="en-US" sz="1100" dirty="0" smtClean="0">
                          <a:solidFill>
                            <a:schemeClr val="tx2">
                              <a:lumMod val="75000"/>
                              <a:lumOff val="25000"/>
                            </a:schemeClr>
                          </a:solidFill>
                          <a:latin typeface="Arial Rounded MT Bold" pitchFamily="34" charset="0"/>
                        </a:rPr>
                        <a:t>26</a:t>
                      </a:r>
                      <a:endParaRPr lang="en-CA" sz="1100" dirty="0">
                        <a:solidFill>
                          <a:schemeClr val="tx2">
                            <a:lumMod val="75000"/>
                            <a:lumOff val="25000"/>
                          </a:schemeClr>
                        </a:solidFill>
                        <a:latin typeface="Arial Rounded MT Bold" pitchFamily="34" charset="0"/>
                      </a:endParaRPr>
                    </a:p>
                  </a:txBody>
                  <a:tcPr/>
                </a:tc>
              </a:tr>
              <a:tr h="298000">
                <a:tc>
                  <a:txBody>
                    <a:bodyPr/>
                    <a:lstStyle/>
                    <a:p>
                      <a:pPr algn="ctr"/>
                      <a:r>
                        <a:rPr lang="en-US" sz="1100" dirty="0" smtClean="0">
                          <a:solidFill>
                            <a:schemeClr val="tx2">
                              <a:lumMod val="75000"/>
                              <a:lumOff val="25000"/>
                            </a:schemeClr>
                          </a:solidFill>
                          <a:latin typeface="Arial Rounded MT Bold" pitchFamily="34" charset="0"/>
                        </a:rPr>
                        <a:t>8</a:t>
                      </a:r>
                      <a:endParaRPr lang="en-CA" sz="1100" dirty="0">
                        <a:solidFill>
                          <a:schemeClr val="tx2">
                            <a:lumMod val="75000"/>
                            <a:lumOff val="25000"/>
                          </a:schemeClr>
                        </a:solidFill>
                        <a:latin typeface="Arial Rounded MT Bold" pitchFamily="34" charset="0"/>
                      </a:endParaRPr>
                    </a:p>
                  </a:txBody>
                  <a:tcPr/>
                </a:tc>
                <a:tc>
                  <a:txBody>
                    <a:bodyPr/>
                    <a:lstStyle/>
                    <a:p>
                      <a:pPr algn="ctr"/>
                      <a:r>
                        <a:rPr lang="en-US" sz="1100" dirty="0" smtClean="0">
                          <a:solidFill>
                            <a:schemeClr val="tx2">
                              <a:lumMod val="75000"/>
                              <a:lumOff val="25000"/>
                            </a:schemeClr>
                          </a:solidFill>
                          <a:latin typeface="Arial Rounded MT Bold" pitchFamily="34" charset="0"/>
                        </a:rPr>
                        <a:t>24</a:t>
                      </a:r>
                      <a:endParaRPr lang="en-CA" sz="1100" dirty="0">
                        <a:solidFill>
                          <a:schemeClr val="tx2">
                            <a:lumMod val="75000"/>
                            <a:lumOff val="25000"/>
                          </a:schemeClr>
                        </a:solidFill>
                        <a:latin typeface="Arial Rounded MT Bold" pitchFamily="34" charset="0"/>
                      </a:endParaRPr>
                    </a:p>
                  </a:txBody>
                  <a:tcPr/>
                </a:tc>
              </a:tr>
              <a:tr h="298000">
                <a:tc>
                  <a:txBody>
                    <a:bodyPr/>
                    <a:lstStyle/>
                    <a:p>
                      <a:pPr algn="ctr"/>
                      <a:r>
                        <a:rPr lang="en-US" sz="1100" dirty="0" smtClean="0">
                          <a:solidFill>
                            <a:schemeClr val="tx2">
                              <a:lumMod val="75000"/>
                              <a:lumOff val="25000"/>
                            </a:schemeClr>
                          </a:solidFill>
                          <a:latin typeface="Arial Rounded MT Bold" pitchFamily="34" charset="0"/>
                        </a:rPr>
                        <a:t>8</a:t>
                      </a:r>
                      <a:endParaRPr lang="en-CA" sz="1100" dirty="0">
                        <a:solidFill>
                          <a:schemeClr val="tx2">
                            <a:lumMod val="75000"/>
                            <a:lumOff val="25000"/>
                          </a:schemeClr>
                        </a:solidFill>
                        <a:latin typeface="Arial Rounded MT Bold" pitchFamily="34" charset="0"/>
                      </a:endParaRPr>
                    </a:p>
                  </a:txBody>
                  <a:tcPr/>
                </a:tc>
                <a:tc>
                  <a:txBody>
                    <a:bodyPr/>
                    <a:lstStyle/>
                    <a:p>
                      <a:pPr algn="ctr"/>
                      <a:r>
                        <a:rPr lang="en-US" sz="1100" dirty="0" smtClean="0">
                          <a:solidFill>
                            <a:schemeClr val="tx2">
                              <a:lumMod val="75000"/>
                              <a:lumOff val="25000"/>
                            </a:schemeClr>
                          </a:solidFill>
                          <a:latin typeface="Arial Rounded MT Bold" pitchFamily="34" charset="0"/>
                        </a:rPr>
                        <a:t>24</a:t>
                      </a:r>
                      <a:endParaRPr lang="en-CA" sz="1100" dirty="0">
                        <a:solidFill>
                          <a:schemeClr val="tx2">
                            <a:lumMod val="75000"/>
                            <a:lumOff val="25000"/>
                          </a:schemeClr>
                        </a:solidFill>
                        <a:latin typeface="Arial Rounded MT Bold" pitchFamily="34" charset="0"/>
                      </a:endParaRPr>
                    </a:p>
                  </a:txBody>
                  <a:tcPr/>
                </a:tc>
              </a:tr>
              <a:tr h="298000">
                <a:tc>
                  <a:txBody>
                    <a:bodyPr/>
                    <a:lstStyle/>
                    <a:p>
                      <a:pPr algn="ctr"/>
                      <a:r>
                        <a:rPr lang="en-US" sz="1100" dirty="0" smtClean="0">
                          <a:solidFill>
                            <a:schemeClr val="tx2">
                              <a:lumMod val="75000"/>
                              <a:lumOff val="25000"/>
                            </a:schemeClr>
                          </a:solidFill>
                          <a:latin typeface="Arial Rounded MT Bold" pitchFamily="34" charset="0"/>
                        </a:rPr>
                        <a:t>8</a:t>
                      </a:r>
                      <a:endParaRPr lang="en-CA" sz="1100" dirty="0">
                        <a:solidFill>
                          <a:schemeClr val="tx2">
                            <a:lumMod val="75000"/>
                            <a:lumOff val="25000"/>
                          </a:schemeClr>
                        </a:solidFill>
                        <a:latin typeface="Arial Rounded MT Bold" pitchFamily="34" charset="0"/>
                      </a:endParaRPr>
                    </a:p>
                  </a:txBody>
                  <a:tcPr/>
                </a:tc>
                <a:tc>
                  <a:txBody>
                    <a:bodyPr/>
                    <a:lstStyle/>
                    <a:p>
                      <a:pPr algn="ctr"/>
                      <a:r>
                        <a:rPr lang="en-US" sz="1100" dirty="0" smtClean="0">
                          <a:solidFill>
                            <a:schemeClr val="tx2">
                              <a:lumMod val="75000"/>
                              <a:lumOff val="25000"/>
                            </a:schemeClr>
                          </a:solidFill>
                          <a:latin typeface="Arial Rounded MT Bold" pitchFamily="34" charset="0"/>
                        </a:rPr>
                        <a:t>25    </a:t>
                      </a:r>
                      <a:endParaRPr lang="en-CA" sz="1100" dirty="0">
                        <a:solidFill>
                          <a:schemeClr val="tx2">
                            <a:lumMod val="75000"/>
                            <a:lumOff val="25000"/>
                          </a:schemeClr>
                        </a:solidFill>
                        <a:latin typeface="Arial Rounded MT Bold" pitchFamily="34" charset="0"/>
                      </a:endParaRPr>
                    </a:p>
                  </a:txBody>
                  <a:tcPr/>
                </a:tc>
              </a:tr>
              <a:tr h="298000">
                <a:tc>
                  <a:txBody>
                    <a:bodyPr/>
                    <a:lstStyle/>
                    <a:p>
                      <a:pPr algn="ctr"/>
                      <a:r>
                        <a:rPr lang="en-CA" sz="1100" dirty="0" smtClean="0">
                          <a:solidFill>
                            <a:schemeClr val="tx2">
                              <a:lumMod val="75000"/>
                              <a:lumOff val="25000"/>
                            </a:schemeClr>
                          </a:solidFill>
                          <a:latin typeface="Arial Rounded MT Bold" pitchFamily="34" charset="0"/>
                        </a:rPr>
                        <a:t>Average Class Size</a:t>
                      </a:r>
                      <a:endParaRPr lang="en-CA" sz="1100" dirty="0">
                        <a:solidFill>
                          <a:schemeClr val="tx2">
                            <a:lumMod val="75000"/>
                            <a:lumOff val="25000"/>
                          </a:schemeClr>
                        </a:solidFill>
                        <a:latin typeface="Arial Rounded MT Bold" pitchFamily="34" charset="0"/>
                      </a:endParaRPr>
                    </a:p>
                  </a:txBody>
                  <a:tcPr/>
                </a:tc>
                <a:tc>
                  <a:txBody>
                    <a:bodyPr/>
                    <a:lstStyle/>
                    <a:p>
                      <a:pPr algn="ctr"/>
                      <a:r>
                        <a:rPr lang="en-CA" sz="1100" dirty="0" smtClean="0">
                          <a:solidFill>
                            <a:schemeClr val="tx2">
                              <a:lumMod val="75000"/>
                              <a:lumOff val="25000"/>
                            </a:schemeClr>
                          </a:solidFill>
                          <a:latin typeface="Arial Rounded MT Bold" pitchFamily="34" charset="0"/>
                        </a:rPr>
                        <a:t>22.3</a:t>
                      </a:r>
                      <a:endParaRPr lang="en-CA" sz="1100" dirty="0">
                        <a:solidFill>
                          <a:schemeClr val="tx2">
                            <a:lumMod val="75000"/>
                            <a:lumOff val="25000"/>
                          </a:schemeClr>
                        </a:solidFill>
                        <a:latin typeface="Arial Rounded MT Bold" pitchFamily="34" charset="0"/>
                      </a:endParaRPr>
                    </a:p>
                  </a:txBody>
                  <a:tcPr/>
                </a:tc>
              </a:tr>
            </a:tbl>
          </a:graphicData>
        </a:graphic>
      </p:graphicFrame>
      <p:sp>
        <p:nvSpPr>
          <p:cNvPr id="4" name="Footer Placeholder 3"/>
          <p:cNvSpPr>
            <a:spLocks noGrp="1"/>
          </p:cNvSpPr>
          <p:nvPr>
            <p:ph type="ftr" sz="quarter" idx="11"/>
          </p:nvPr>
        </p:nvSpPr>
        <p:spPr/>
        <p:txBody>
          <a:bodyPr/>
          <a:lstStyle/>
          <a:p>
            <a:r>
              <a:rPr lang="en-US" smtClean="0"/>
              <a:t>December 1, 2014</a:t>
            </a:r>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18</a:t>
            </a:fld>
            <a:endParaRPr lang="en-US" dirty="0"/>
          </a:p>
        </p:txBody>
      </p:sp>
    </p:spTree>
    <p:extLst>
      <p:ext uri="{BB962C8B-B14F-4D97-AF65-F5344CB8AC3E}">
        <p14:creationId xmlns:p14="http://schemas.microsoft.com/office/powerpoint/2010/main" val="6635299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solidFill>
                  <a:schemeClr val="tx2">
                    <a:lumMod val="75000"/>
                    <a:lumOff val="25000"/>
                  </a:schemeClr>
                </a:solidFill>
                <a:latin typeface="Arial Rounded MT Bold" pitchFamily="34" charset="0"/>
              </a:rPr>
              <a:t>Other Staff</a:t>
            </a:r>
            <a:endParaRPr lang="en-CA" b="1" dirty="0">
              <a:solidFill>
                <a:schemeClr val="tx2">
                  <a:lumMod val="75000"/>
                  <a:lumOff val="25000"/>
                </a:schemeClr>
              </a:solidFill>
            </a:endParaRPr>
          </a:p>
        </p:txBody>
      </p:sp>
      <p:sp>
        <p:nvSpPr>
          <p:cNvPr id="3" name="Content Placeholder 2"/>
          <p:cNvSpPr>
            <a:spLocks noGrp="1"/>
          </p:cNvSpPr>
          <p:nvPr>
            <p:ph idx="1"/>
          </p:nvPr>
        </p:nvSpPr>
        <p:spPr/>
        <p:txBody>
          <a:bodyPr>
            <a:noAutofit/>
          </a:bodyPr>
          <a:lstStyle/>
          <a:p>
            <a:r>
              <a:rPr lang="en-US" sz="3600" dirty="0">
                <a:solidFill>
                  <a:schemeClr val="tx2">
                    <a:lumMod val="75000"/>
                    <a:lumOff val="25000"/>
                  </a:schemeClr>
                </a:solidFill>
                <a:latin typeface="Times New Roman" pitchFamily="18" charset="0"/>
                <a:cs typeface="Times New Roman" pitchFamily="18" charset="0"/>
              </a:rPr>
              <a:t>2.0 - Educational Assistants</a:t>
            </a:r>
          </a:p>
          <a:p>
            <a:r>
              <a:rPr lang="en-US" sz="3600" dirty="0">
                <a:solidFill>
                  <a:schemeClr val="tx2">
                    <a:lumMod val="75000"/>
                    <a:lumOff val="25000"/>
                  </a:schemeClr>
                </a:solidFill>
                <a:latin typeface="Times New Roman" pitchFamily="18" charset="0"/>
                <a:cs typeface="Times New Roman" pitchFamily="18" charset="0"/>
              </a:rPr>
              <a:t>Administrative Assistant:  36 ¼  hours a week</a:t>
            </a:r>
          </a:p>
          <a:p>
            <a:r>
              <a:rPr lang="en-US" sz="3600" dirty="0">
                <a:solidFill>
                  <a:schemeClr val="tx2">
                    <a:lumMod val="75000"/>
                    <a:lumOff val="25000"/>
                  </a:schemeClr>
                </a:solidFill>
                <a:latin typeface="Times New Roman" pitchFamily="18" charset="0"/>
                <a:cs typeface="Times New Roman" pitchFamily="18" charset="0"/>
              </a:rPr>
              <a:t>Library Assistant:  2.25 hours a week</a:t>
            </a:r>
          </a:p>
          <a:p>
            <a:r>
              <a:rPr lang="en-US" sz="3600" dirty="0">
                <a:solidFill>
                  <a:schemeClr val="tx2">
                    <a:lumMod val="75000"/>
                    <a:lumOff val="25000"/>
                  </a:schemeClr>
                </a:solidFill>
                <a:latin typeface="Times New Roman" pitchFamily="18" charset="0"/>
                <a:cs typeface="Times New Roman" pitchFamily="18" charset="0"/>
              </a:rPr>
              <a:t>Custodian II:  40 hours per week</a:t>
            </a:r>
          </a:p>
          <a:p>
            <a:r>
              <a:rPr lang="fr-CA" sz="3600" dirty="0" err="1">
                <a:solidFill>
                  <a:schemeClr val="tx2">
                    <a:lumMod val="75000"/>
                    <a:lumOff val="25000"/>
                  </a:schemeClr>
                </a:solidFill>
                <a:latin typeface="Times New Roman" pitchFamily="18" charset="0"/>
                <a:cs typeface="Times New Roman" pitchFamily="18" charset="0"/>
              </a:rPr>
              <a:t>Custodian</a:t>
            </a:r>
            <a:r>
              <a:rPr lang="fr-CA" sz="3600" dirty="0">
                <a:solidFill>
                  <a:schemeClr val="tx2">
                    <a:lumMod val="75000"/>
                    <a:lumOff val="25000"/>
                  </a:schemeClr>
                </a:solidFill>
                <a:latin typeface="Times New Roman" pitchFamily="18" charset="0"/>
                <a:cs typeface="Times New Roman" pitchFamily="18" charset="0"/>
              </a:rPr>
              <a:t> I:  28 </a:t>
            </a:r>
            <a:r>
              <a:rPr lang="fr-CA" sz="3600" dirty="0" err="1">
                <a:solidFill>
                  <a:schemeClr val="tx2">
                    <a:lumMod val="75000"/>
                    <a:lumOff val="25000"/>
                  </a:schemeClr>
                </a:solidFill>
                <a:latin typeface="Times New Roman" pitchFamily="18" charset="0"/>
                <a:cs typeface="Times New Roman" pitchFamily="18" charset="0"/>
              </a:rPr>
              <a:t>hours</a:t>
            </a:r>
            <a:r>
              <a:rPr lang="fr-CA" sz="3600" dirty="0">
                <a:solidFill>
                  <a:schemeClr val="tx2">
                    <a:lumMod val="75000"/>
                    <a:lumOff val="25000"/>
                  </a:schemeClr>
                </a:solidFill>
                <a:latin typeface="Times New Roman" pitchFamily="18" charset="0"/>
                <a:cs typeface="Times New Roman" pitchFamily="18" charset="0"/>
              </a:rPr>
              <a:t> per </a:t>
            </a:r>
            <a:r>
              <a:rPr lang="fr-CA" sz="3600" dirty="0" err="1">
                <a:solidFill>
                  <a:schemeClr val="tx2">
                    <a:lumMod val="75000"/>
                    <a:lumOff val="25000"/>
                  </a:schemeClr>
                </a:solidFill>
                <a:latin typeface="Times New Roman" pitchFamily="18" charset="0"/>
                <a:cs typeface="Times New Roman" pitchFamily="18" charset="0"/>
              </a:rPr>
              <a:t>week</a:t>
            </a:r>
            <a:endParaRPr lang="en-US" sz="3600" dirty="0">
              <a:solidFill>
                <a:schemeClr val="tx2">
                  <a:lumMod val="75000"/>
                  <a:lumOff val="25000"/>
                </a:schemeClr>
              </a:solidFill>
              <a:latin typeface="Times New Roman" pitchFamily="18" charset="0"/>
              <a:cs typeface="Times New Roman" pitchFamily="18" charset="0"/>
            </a:endParaRPr>
          </a:p>
        </p:txBody>
      </p:sp>
      <p:sp>
        <p:nvSpPr>
          <p:cNvPr id="8" name="Footer Placeholder 7"/>
          <p:cNvSpPr>
            <a:spLocks noGrp="1"/>
          </p:cNvSpPr>
          <p:nvPr>
            <p:ph type="ftr" sz="quarter" idx="11"/>
          </p:nvPr>
        </p:nvSpPr>
        <p:spPr/>
        <p:txBody>
          <a:bodyPr/>
          <a:lstStyle/>
          <a:p>
            <a:r>
              <a:rPr lang="en-US" smtClean="0"/>
              <a:t>December 1, 2014</a:t>
            </a:r>
            <a:endParaRPr lang="en-US" dirty="0"/>
          </a:p>
        </p:txBody>
      </p:sp>
      <p:sp>
        <p:nvSpPr>
          <p:cNvPr id="9" name="Slide Number Placeholder 8"/>
          <p:cNvSpPr>
            <a:spLocks noGrp="1"/>
          </p:cNvSpPr>
          <p:nvPr>
            <p:ph type="sldNum" sz="quarter" idx="12"/>
          </p:nvPr>
        </p:nvSpPr>
        <p:spPr/>
        <p:txBody>
          <a:bodyPr/>
          <a:lstStyle/>
          <a:p>
            <a:fld id="{7F5CE407-6216-4202-80E4-A30DC2F709B2}" type="slidenum">
              <a:rPr lang="en-US" smtClean="0"/>
              <a:pPr/>
              <a:t>19</a:t>
            </a:fld>
            <a:endParaRPr lang="en-US" dirty="0"/>
          </a:p>
        </p:txBody>
      </p:sp>
    </p:spTree>
    <p:extLst>
      <p:ext uri="{BB962C8B-B14F-4D97-AF65-F5344CB8AC3E}">
        <p14:creationId xmlns:p14="http://schemas.microsoft.com/office/powerpoint/2010/main" val="11908871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387927"/>
            <a:ext cx="8042276" cy="862641"/>
          </a:xfrm>
        </p:spPr>
        <p:txBody>
          <a:bodyPr/>
          <a:lstStyle/>
          <a:p>
            <a:r>
              <a:rPr lang="en-US" sz="4000" b="1" dirty="0" smtClean="0">
                <a:solidFill>
                  <a:schemeClr val="tx2">
                    <a:lumMod val="75000"/>
                    <a:lumOff val="25000"/>
                  </a:schemeClr>
                </a:solidFill>
                <a:latin typeface="Arial Rounded MT Bold" pitchFamily="34" charset="0"/>
              </a:rPr>
              <a:t>Public Meeting #1 Agenda</a:t>
            </a:r>
            <a:endParaRPr lang="en-US" sz="4000" b="1" dirty="0">
              <a:solidFill>
                <a:schemeClr val="tx2">
                  <a:lumMod val="75000"/>
                  <a:lumOff val="25000"/>
                </a:schemeClr>
              </a:solidFill>
              <a:latin typeface="Arial Rounded MT Bold" pitchFamily="34" charset="0"/>
            </a:endParaRPr>
          </a:p>
        </p:txBody>
      </p:sp>
      <p:sp>
        <p:nvSpPr>
          <p:cNvPr id="3" name="Content Placeholder 2"/>
          <p:cNvSpPr>
            <a:spLocks noGrp="1"/>
          </p:cNvSpPr>
          <p:nvPr>
            <p:ph idx="1"/>
          </p:nvPr>
        </p:nvSpPr>
        <p:spPr/>
        <p:txBody>
          <a:bodyPr>
            <a:normAutofit/>
          </a:bodyPr>
          <a:lstStyle/>
          <a:p>
            <a:r>
              <a:rPr lang="en-US" dirty="0" smtClean="0">
                <a:solidFill>
                  <a:schemeClr val="tx2">
                    <a:lumMod val="75000"/>
                    <a:lumOff val="25000"/>
                  </a:schemeClr>
                </a:solidFill>
                <a:latin typeface="Arial Rounded MT Bold" pitchFamily="34" charset="0"/>
              </a:rPr>
              <a:t>Introductions</a:t>
            </a:r>
          </a:p>
          <a:p>
            <a:r>
              <a:rPr lang="en-US" dirty="0" smtClean="0">
                <a:solidFill>
                  <a:schemeClr val="tx2">
                    <a:lumMod val="75000"/>
                    <a:lumOff val="25000"/>
                  </a:schemeClr>
                </a:solidFill>
                <a:latin typeface="Arial Rounded MT Bold" pitchFamily="34" charset="0"/>
              </a:rPr>
              <a:t>Review of Provincial Policy 409  Multi–Year School Infrastructure Planning</a:t>
            </a:r>
          </a:p>
          <a:p>
            <a:r>
              <a:rPr lang="en-US" dirty="0" smtClean="0">
                <a:solidFill>
                  <a:schemeClr val="tx2">
                    <a:lumMod val="75000"/>
                    <a:lumOff val="25000"/>
                  </a:schemeClr>
                </a:solidFill>
                <a:latin typeface="Arial Rounded MT Bold" pitchFamily="34" charset="0"/>
              </a:rPr>
              <a:t>Presentation of Facts – Bath Middle School</a:t>
            </a:r>
          </a:p>
          <a:p>
            <a:r>
              <a:rPr lang="en-US" dirty="0" smtClean="0">
                <a:solidFill>
                  <a:schemeClr val="tx2">
                    <a:lumMod val="75000"/>
                    <a:lumOff val="25000"/>
                  </a:schemeClr>
                </a:solidFill>
                <a:latin typeface="Arial Rounded MT Bold" pitchFamily="34" charset="0"/>
              </a:rPr>
              <a:t>Question and Answer</a:t>
            </a:r>
          </a:p>
          <a:p>
            <a:r>
              <a:rPr lang="en-US" dirty="0" smtClean="0">
                <a:solidFill>
                  <a:schemeClr val="tx2">
                    <a:lumMod val="75000"/>
                    <a:lumOff val="25000"/>
                  </a:schemeClr>
                </a:solidFill>
                <a:latin typeface="Arial Rounded MT Bold" pitchFamily="34" charset="0"/>
              </a:rPr>
              <a:t>What’s Next?</a:t>
            </a:r>
          </a:p>
          <a:p>
            <a:pPr lvl="1"/>
            <a:r>
              <a:rPr lang="en-US" dirty="0" smtClean="0">
                <a:solidFill>
                  <a:schemeClr val="tx2">
                    <a:lumMod val="75000"/>
                    <a:lumOff val="25000"/>
                  </a:schemeClr>
                </a:solidFill>
                <a:latin typeface="Arial Rounded MT Bold" pitchFamily="34" charset="0"/>
              </a:rPr>
              <a:t>Online Resources and Feedback</a:t>
            </a:r>
          </a:p>
          <a:p>
            <a:pPr lvl="1"/>
            <a:r>
              <a:rPr lang="en-US" dirty="0" smtClean="0">
                <a:solidFill>
                  <a:schemeClr val="tx2">
                    <a:lumMod val="75000"/>
                    <a:lumOff val="25000"/>
                  </a:schemeClr>
                </a:solidFill>
                <a:latin typeface="Arial Rounded MT Bold" pitchFamily="34" charset="0"/>
              </a:rPr>
              <a:t>Next Meetings</a:t>
            </a:r>
            <a:endParaRPr lang="en-US" dirty="0">
              <a:solidFill>
                <a:schemeClr val="tx2">
                  <a:lumMod val="75000"/>
                  <a:lumOff val="25000"/>
                </a:schemeClr>
              </a:solidFill>
              <a:latin typeface="Arial Rounded MT Bold" pitchFamily="34" charset="0"/>
            </a:endParaRPr>
          </a:p>
          <a:p>
            <a:endParaRPr lang="en-US" dirty="0" smtClean="0"/>
          </a:p>
          <a:p>
            <a:endParaRPr lang="en-US" dirty="0"/>
          </a:p>
        </p:txBody>
      </p:sp>
      <p:sp>
        <p:nvSpPr>
          <p:cNvPr id="11" name="Footer Placeholder 10"/>
          <p:cNvSpPr>
            <a:spLocks noGrp="1"/>
          </p:cNvSpPr>
          <p:nvPr>
            <p:ph type="ftr" sz="quarter" idx="11"/>
          </p:nvPr>
        </p:nvSpPr>
        <p:spPr/>
        <p:txBody>
          <a:bodyPr/>
          <a:lstStyle/>
          <a:p>
            <a:r>
              <a:rPr lang="en-US" dirty="0" smtClean="0"/>
              <a:t>December 1, 2014</a:t>
            </a:r>
            <a:endParaRPr lang="en-US" dirty="0"/>
          </a:p>
        </p:txBody>
      </p:sp>
      <p:sp>
        <p:nvSpPr>
          <p:cNvPr id="12" name="Slide Number Placeholder 11"/>
          <p:cNvSpPr>
            <a:spLocks noGrp="1"/>
          </p:cNvSpPr>
          <p:nvPr>
            <p:ph type="sldNum" sz="quarter" idx="12"/>
          </p:nvPr>
        </p:nvSpPr>
        <p:spPr/>
        <p:txBody>
          <a:bodyPr/>
          <a:lstStyle/>
          <a:p>
            <a:fld id="{7F5CE407-6216-4202-80E4-A30DC2F709B2}" type="slidenum">
              <a:rPr lang="en-US" smtClean="0"/>
              <a:pPr/>
              <a:t>2</a:t>
            </a:fld>
            <a:endParaRPr lang="en-US" dirty="0"/>
          </a:p>
        </p:txBody>
      </p:sp>
    </p:spTree>
    <p:extLst>
      <p:ext uri="{BB962C8B-B14F-4D97-AF65-F5344CB8AC3E}">
        <p14:creationId xmlns:p14="http://schemas.microsoft.com/office/powerpoint/2010/main" val="37825627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solidFill>
                  <a:schemeClr val="tx2">
                    <a:lumMod val="75000"/>
                    <a:lumOff val="25000"/>
                  </a:schemeClr>
                </a:solidFill>
                <a:latin typeface="Arial Rounded MT Bold" pitchFamily="34" charset="0"/>
              </a:rPr>
              <a:t>Delivery of Programs</a:t>
            </a:r>
            <a:endParaRPr lang="en-CA" b="1" dirty="0">
              <a:solidFill>
                <a:schemeClr val="tx2">
                  <a:lumMod val="75000"/>
                  <a:lumOff val="25000"/>
                </a:schemeClr>
              </a:solidFill>
            </a:endParaRPr>
          </a:p>
        </p:txBody>
      </p:sp>
      <p:sp>
        <p:nvSpPr>
          <p:cNvPr id="3" name="Content Placeholder 2"/>
          <p:cNvSpPr>
            <a:spLocks noGrp="1"/>
          </p:cNvSpPr>
          <p:nvPr>
            <p:ph idx="1"/>
          </p:nvPr>
        </p:nvSpPr>
        <p:spPr/>
        <p:txBody>
          <a:bodyPr>
            <a:noAutofit/>
          </a:bodyPr>
          <a:lstStyle/>
          <a:p>
            <a:r>
              <a:rPr lang="en-US" sz="2800" dirty="0" err="1">
                <a:solidFill>
                  <a:schemeClr val="tx2">
                    <a:lumMod val="75000"/>
                    <a:lumOff val="25000"/>
                  </a:schemeClr>
                </a:solidFill>
                <a:latin typeface="Times New Roman" pitchFamily="18" charset="0"/>
                <a:cs typeface="Times New Roman" pitchFamily="18" charset="0"/>
              </a:rPr>
              <a:t>Pri</a:t>
            </a:r>
            <a:r>
              <a:rPr lang="fr-CA" sz="2800" dirty="0">
                <a:solidFill>
                  <a:schemeClr val="tx2">
                    <a:lumMod val="75000"/>
                    <a:lumOff val="25000"/>
                  </a:schemeClr>
                </a:solidFill>
                <a:latin typeface="Times New Roman" pitchFamily="18" charset="0"/>
                <a:cs typeface="Times New Roman" pitchFamily="18" charset="0"/>
              </a:rPr>
              <a:t>me program </a:t>
            </a:r>
            <a:r>
              <a:rPr lang="fr-CA" sz="2800" dirty="0" err="1" smtClean="0">
                <a:solidFill>
                  <a:schemeClr val="tx2">
                    <a:lumMod val="75000"/>
                    <a:lumOff val="25000"/>
                  </a:schemeClr>
                </a:solidFill>
                <a:latin typeface="Times New Roman" pitchFamily="18" charset="0"/>
                <a:cs typeface="Times New Roman" pitchFamily="18" charset="0"/>
              </a:rPr>
              <a:t>is</a:t>
            </a:r>
            <a:r>
              <a:rPr lang="fr-CA" sz="2800" dirty="0">
                <a:solidFill>
                  <a:schemeClr val="tx2">
                    <a:lumMod val="75000"/>
                    <a:lumOff val="25000"/>
                  </a:schemeClr>
                </a:solidFill>
                <a:latin typeface="Times New Roman" pitchFamily="18" charset="0"/>
                <a:cs typeface="Times New Roman" pitchFamily="18" charset="0"/>
              </a:rPr>
              <a:t> </a:t>
            </a:r>
            <a:r>
              <a:rPr lang="fr-CA" sz="2800" dirty="0" err="1" smtClean="0">
                <a:solidFill>
                  <a:schemeClr val="tx2">
                    <a:lumMod val="75000"/>
                    <a:lumOff val="25000"/>
                  </a:schemeClr>
                </a:solidFill>
                <a:latin typeface="Times New Roman" pitchFamily="18" charset="0"/>
                <a:cs typeface="Times New Roman" pitchFamily="18" charset="0"/>
              </a:rPr>
              <a:t>offered</a:t>
            </a:r>
            <a:r>
              <a:rPr lang="fr-CA" sz="2800" dirty="0">
                <a:solidFill>
                  <a:schemeClr val="tx2">
                    <a:lumMod val="75000"/>
                    <a:lumOff val="25000"/>
                  </a:schemeClr>
                </a:solidFill>
                <a:latin typeface="Times New Roman" pitchFamily="18" charset="0"/>
                <a:cs typeface="Times New Roman" pitchFamily="18" charset="0"/>
              </a:rPr>
              <a:t>;</a:t>
            </a:r>
            <a:r>
              <a:rPr lang="fr-CA" sz="2800" dirty="0" smtClean="0">
                <a:solidFill>
                  <a:schemeClr val="tx2">
                    <a:lumMod val="75000"/>
                    <a:lumOff val="25000"/>
                  </a:schemeClr>
                </a:solidFill>
                <a:latin typeface="Times New Roman" pitchFamily="18" charset="0"/>
                <a:cs typeface="Times New Roman" pitchFamily="18" charset="0"/>
              </a:rPr>
              <a:t> </a:t>
            </a:r>
            <a:r>
              <a:rPr lang="fr-CA" sz="2800" dirty="0" err="1">
                <a:solidFill>
                  <a:schemeClr val="tx2">
                    <a:lumMod val="75000"/>
                    <a:lumOff val="25000"/>
                  </a:schemeClr>
                </a:solidFill>
                <a:latin typeface="Times New Roman" pitchFamily="18" charset="0"/>
                <a:cs typeface="Times New Roman" pitchFamily="18" charset="0"/>
              </a:rPr>
              <a:t>students</a:t>
            </a:r>
            <a:r>
              <a:rPr lang="fr-CA" sz="2800" dirty="0">
                <a:solidFill>
                  <a:schemeClr val="tx2">
                    <a:lumMod val="75000"/>
                    <a:lumOff val="25000"/>
                  </a:schemeClr>
                </a:solidFill>
                <a:latin typeface="Times New Roman" pitchFamily="18" charset="0"/>
                <a:cs typeface="Times New Roman" pitchFamily="18" charset="0"/>
              </a:rPr>
              <a:t> </a:t>
            </a:r>
            <a:r>
              <a:rPr lang="fr-CA" sz="2800" dirty="0" err="1">
                <a:solidFill>
                  <a:schemeClr val="tx2">
                    <a:lumMod val="75000"/>
                    <a:lumOff val="25000"/>
                  </a:schemeClr>
                </a:solidFill>
                <a:latin typeface="Times New Roman" pitchFamily="18" charset="0"/>
                <a:cs typeface="Times New Roman" pitchFamily="18" charset="0"/>
              </a:rPr>
              <a:t>who</a:t>
            </a:r>
            <a:r>
              <a:rPr lang="fr-CA" sz="2800" dirty="0">
                <a:solidFill>
                  <a:schemeClr val="tx2">
                    <a:lumMod val="75000"/>
                    <a:lumOff val="25000"/>
                  </a:schemeClr>
                </a:solidFill>
                <a:latin typeface="Times New Roman" pitchFamily="18" charset="0"/>
                <a:cs typeface="Times New Roman" pitchFamily="18" charset="0"/>
              </a:rPr>
              <a:t> </a:t>
            </a:r>
            <a:r>
              <a:rPr lang="fr-CA" sz="2800" dirty="0" err="1">
                <a:solidFill>
                  <a:schemeClr val="tx2">
                    <a:lumMod val="75000"/>
                    <a:lumOff val="25000"/>
                  </a:schemeClr>
                </a:solidFill>
                <a:latin typeface="Times New Roman" pitchFamily="18" charset="0"/>
                <a:cs typeface="Times New Roman" pitchFamily="18" charset="0"/>
              </a:rPr>
              <a:t>wish</a:t>
            </a:r>
            <a:r>
              <a:rPr lang="fr-CA" sz="2800" dirty="0">
                <a:solidFill>
                  <a:schemeClr val="tx2">
                    <a:lumMod val="75000"/>
                    <a:lumOff val="25000"/>
                  </a:schemeClr>
                </a:solidFill>
                <a:latin typeface="Times New Roman" pitchFamily="18" charset="0"/>
                <a:cs typeface="Times New Roman" pitchFamily="18" charset="0"/>
              </a:rPr>
              <a:t> to </a:t>
            </a:r>
            <a:r>
              <a:rPr lang="fr-CA" sz="2800" dirty="0" err="1">
                <a:solidFill>
                  <a:schemeClr val="tx2">
                    <a:lumMod val="75000"/>
                    <a:lumOff val="25000"/>
                  </a:schemeClr>
                </a:solidFill>
                <a:latin typeface="Times New Roman" pitchFamily="18" charset="0"/>
                <a:cs typeface="Times New Roman" pitchFamily="18" charset="0"/>
              </a:rPr>
              <a:t>take</a:t>
            </a:r>
            <a:r>
              <a:rPr lang="fr-CA" sz="2800" dirty="0">
                <a:solidFill>
                  <a:schemeClr val="tx2">
                    <a:lumMod val="75000"/>
                    <a:lumOff val="25000"/>
                  </a:schemeClr>
                </a:solidFill>
                <a:latin typeface="Times New Roman" pitchFamily="18" charset="0"/>
                <a:cs typeface="Times New Roman" pitchFamily="18" charset="0"/>
              </a:rPr>
              <a:t> </a:t>
            </a:r>
            <a:r>
              <a:rPr lang="fr-CA" sz="2800" dirty="0" err="1">
                <a:solidFill>
                  <a:schemeClr val="tx2">
                    <a:lumMod val="75000"/>
                    <a:lumOff val="25000"/>
                  </a:schemeClr>
                </a:solidFill>
                <a:latin typeface="Times New Roman" pitchFamily="18" charset="0"/>
                <a:cs typeface="Times New Roman" pitchFamily="18" charset="0"/>
              </a:rPr>
              <a:t>Late</a:t>
            </a:r>
            <a:r>
              <a:rPr lang="fr-CA" sz="2800" dirty="0">
                <a:solidFill>
                  <a:schemeClr val="tx2">
                    <a:lumMod val="75000"/>
                    <a:lumOff val="25000"/>
                  </a:schemeClr>
                </a:solidFill>
                <a:latin typeface="Times New Roman" pitchFamily="18" charset="0"/>
                <a:cs typeface="Times New Roman" pitchFamily="18" charset="0"/>
              </a:rPr>
              <a:t> French Immersion enter the program at </a:t>
            </a:r>
            <a:r>
              <a:rPr lang="fr-CA" sz="2800" dirty="0" err="1">
                <a:solidFill>
                  <a:schemeClr val="tx2">
                    <a:lumMod val="75000"/>
                    <a:lumOff val="25000"/>
                  </a:schemeClr>
                </a:solidFill>
                <a:latin typeface="Times New Roman" pitchFamily="18" charset="0"/>
                <a:cs typeface="Times New Roman" pitchFamily="18" charset="0"/>
              </a:rPr>
              <a:t>Florenceville</a:t>
            </a:r>
            <a:r>
              <a:rPr lang="fr-CA" sz="2800" dirty="0">
                <a:solidFill>
                  <a:schemeClr val="tx2">
                    <a:lumMod val="75000"/>
                    <a:lumOff val="25000"/>
                  </a:schemeClr>
                </a:solidFill>
                <a:latin typeface="Times New Roman" pitchFamily="18" charset="0"/>
                <a:cs typeface="Times New Roman" pitchFamily="18" charset="0"/>
              </a:rPr>
              <a:t> Middle School.</a:t>
            </a:r>
          </a:p>
          <a:p>
            <a:r>
              <a:rPr lang="fr-CA" sz="2800" dirty="0">
                <a:solidFill>
                  <a:schemeClr val="tx2">
                    <a:lumMod val="75000"/>
                    <a:lumOff val="25000"/>
                  </a:schemeClr>
                </a:solidFill>
                <a:latin typeface="Times New Roman" pitchFamily="18" charset="0"/>
                <a:cs typeface="Times New Roman" pitchFamily="18" charset="0"/>
              </a:rPr>
              <a:t>Post Intensive French is </a:t>
            </a:r>
            <a:r>
              <a:rPr lang="fr-CA" sz="2800" dirty="0" err="1">
                <a:solidFill>
                  <a:schemeClr val="tx2">
                    <a:lumMod val="75000"/>
                    <a:lumOff val="25000"/>
                  </a:schemeClr>
                </a:solidFill>
                <a:latin typeface="Times New Roman" pitchFamily="18" charset="0"/>
                <a:cs typeface="Times New Roman" pitchFamily="18" charset="0"/>
              </a:rPr>
              <a:t>offered</a:t>
            </a:r>
            <a:r>
              <a:rPr lang="fr-CA" sz="2800" dirty="0">
                <a:solidFill>
                  <a:schemeClr val="tx2">
                    <a:lumMod val="75000"/>
                    <a:lumOff val="25000"/>
                  </a:schemeClr>
                </a:solidFill>
                <a:latin typeface="Times New Roman" pitchFamily="18" charset="0"/>
                <a:cs typeface="Times New Roman" pitchFamily="18" charset="0"/>
              </a:rPr>
              <a:t> as part of French Second </a:t>
            </a:r>
            <a:r>
              <a:rPr lang="fr-CA" sz="2800" dirty="0" err="1">
                <a:solidFill>
                  <a:schemeClr val="tx2">
                    <a:lumMod val="75000"/>
                    <a:lumOff val="25000"/>
                  </a:schemeClr>
                </a:solidFill>
                <a:latin typeface="Times New Roman" pitchFamily="18" charset="0"/>
                <a:cs typeface="Times New Roman" pitchFamily="18" charset="0"/>
              </a:rPr>
              <a:t>Language</a:t>
            </a:r>
            <a:r>
              <a:rPr lang="fr-CA" sz="2800" dirty="0">
                <a:solidFill>
                  <a:schemeClr val="tx2">
                    <a:lumMod val="75000"/>
                    <a:lumOff val="25000"/>
                  </a:schemeClr>
                </a:solidFill>
                <a:latin typeface="Times New Roman" pitchFamily="18" charset="0"/>
                <a:cs typeface="Times New Roman" pitchFamily="18" charset="0"/>
              </a:rPr>
              <a:t> program for 200 minutes per </a:t>
            </a:r>
            <a:r>
              <a:rPr lang="fr-CA" sz="2800" dirty="0" err="1">
                <a:solidFill>
                  <a:schemeClr val="tx2">
                    <a:lumMod val="75000"/>
                    <a:lumOff val="25000"/>
                  </a:schemeClr>
                </a:solidFill>
                <a:latin typeface="Times New Roman" pitchFamily="18" charset="0"/>
                <a:cs typeface="Times New Roman" pitchFamily="18" charset="0"/>
              </a:rPr>
              <a:t>week</a:t>
            </a:r>
            <a:r>
              <a:rPr lang="fr-CA" sz="2800" dirty="0">
                <a:solidFill>
                  <a:schemeClr val="tx2">
                    <a:lumMod val="75000"/>
                    <a:lumOff val="25000"/>
                  </a:schemeClr>
                </a:solidFill>
                <a:latin typeface="Times New Roman" pitchFamily="18" charset="0"/>
                <a:cs typeface="Times New Roman" pitchFamily="18" charset="0"/>
              </a:rPr>
              <a:t>.</a:t>
            </a:r>
          </a:p>
          <a:p>
            <a:r>
              <a:rPr lang="en-CA" sz="2800" dirty="0">
                <a:solidFill>
                  <a:schemeClr val="tx2">
                    <a:lumMod val="75000"/>
                    <a:lumOff val="25000"/>
                  </a:schemeClr>
                </a:solidFill>
                <a:latin typeface="Times New Roman" pitchFamily="18" charset="0"/>
                <a:cs typeface="Times New Roman" pitchFamily="18" charset="0"/>
              </a:rPr>
              <a:t>EST- Literacy support as part of a cluster of 6 </a:t>
            </a:r>
            <a:r>
              <a:rPr lang="en-CA" sz="2800" dirty="0" smtClean="0">
                <a:solidFill>
                  <a:schemeClr val="tx2">
                    <a:lumMod val="75000"/>
                    <a:lumOff val="25000"/>
                  </a:schemeClr>
                </a:solidFill>
                <a:latin typeface="Times New Roman" pitchFamily="18" charset="0"/>
                <a:cs typeface="Times New Roman" pitchFamily="18" charset="0"/>
              </a:rPr>
              <a:t>schools</a:t>
            </a:r>
            <a:endParaRPr lang="en-CA" sz="2800" dirty="0">
              <a:solidFill>
                <a:schemeClr val="tx2">
                  <a:lumMod val="75000"/>
                  <a:lumOff val="25000"/>
                </a:schemeClr>
              </a:solidFill>
              <a:latin typeface="Times New Roman" pitchFamily="18" charset="0"/>
              <a:cs typeface="Times New Roman" pitchFamily="18" charset="0"/>
            </a:endParaRPr>
          </a:p>
        </p:txBody>
      </p:sp>
      <p:sp>
        <p:nvSpPr>
          <p:cNvPr id="8" name="Footer Placeholder 7"/>
          <p:cNvSpPr>
            <a:spLocks noGrp="1"/>
          </p:cNvSpPr>
          <p:nvPr>
            <p:ph type="ftr" sz="quarter" idx="11"/>
          </p:nvPr>
        </p:nvSpPr>
        <p:spPr/>
        <p:txBody>
          <a:bodyPr/>
          <a:lstStyle/>
          <a:p>
            <a:r>
              <a:rPr lang="en-US" smtClean="0"/>
              <a:t>December 1, 2014</a:t>
            </a:r>
            <a:endParaRPr lang="en-US" dirty="0"/>
          </a:p>
        </p:txBody>
      </p:sp>
      <p:sp>
        <p:nvSpPr>
          <p:cNvPr id="9" name="Slide Number Placeholder 8"/>
          <p:cNvSpPr>
            <a:spLocks noGrp="1"/>
          </p:cNvSpPr>
          <p:nvPr>
            <p:ph type="sldNum" sz="quarter" idx="12"/>
          </p:nvPr>
        </p:nvSpPr>
        <p:spPr/>
        <p:txBody>
          <a:bodyPr/>
          <a:lstStyle/>
          <a:p>
            <a:fld id="{7F5CE407-6216-4202-80E4-A30DC2F709B2}" type="slidenum">
              <a:rPr lang="en-US" smtClean="0"/>
              <a:pPr/>
              <a:t>20</a:t>
            </a:fld>
            <a:endParaRPr lang="en-US" dirty="0"/>
          </a:p>
        </p:txBody>
      </p:sp>
    </p:spTree>
    <p:extLst>
      <p:ext uri="{BB962C8B-B14F-4D97-AF65-F5344CB8AC3E}">
        <p14:creationId xmlns:p14="http://schemas.microsoft.com/office/powerpoint/2010/main" val="17772404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solidFill>
                  <a:schemeClr val="tx2">
                    <a:lumMod val="75000"/>
                    <a:lumOff val="25000"/>
                  </a:schemeClr>
                </a:solidFill>
                <a:latin typeface="Arial Rounded MT Bold" pitchFamily="34" charset="0"/>
              </a:rPr>
              <a:t>Delivery of Programs</a:t>
            </a:r>
            <a:endParaRPr lang="en-CA" b="1" dirty="0">
              <a:solidFill>
                <a:schemeClr val="tx2">
                  <a:lumMod val="75000"/>
                  <a:lumOff val="25000"/>
                </a:schemeClr>
              </a:solidFill>
            </a:endParaRPr>
          </a:p>
        </p:txBody>
      </p:sp>
      <p:sp>
        <p:nvSpPr>
          <p:cNvPr id="3" name="Content Placeholder 2"/>
          <p:cNvSpPr>
            <a:spLocks noGrp="1"/>
          </p:cNvSpPr>
          <p:nvPr>
            <p:ph idx="1"/>
          </p:nvPr>
        </p:nvSpPr>
        <p:spPr/>
        <p:txBody>
          <a:bodyPr/>
          <a:lstStyle/>
          <a:p>
            <a:r>
              <a:rPr lang="en-CA" dirty="0">
                <a:solidFill>
                  <a:schemeClr val="tx2">
                    <a:lumMod val="75000"/>
                    <a:lumOff val="25000"/>
                  </a:schemeClr>
                </a:solidFill>
                <a:latin typeface="Times New Roman" pitchFamily="18" charset="0"/>
                <a:cs typeface="Times New Roman" pitchFamily="18" charset="0"/>
              </a:rPr>
              <a:t>EST- Numeracy support is provided upon request</a:t>
            </a:r>
          </a:p>
          <a:p>
            <a:r>
              <a:rPr lang="en-US" dirty="0">
                <a:solidFill>
                  <a:schemeClr val="tx2">
                    <a:lumMod val="75000"/>
                    <a:lumOff val="25000"/>
                  </a:schemeClr>
                </a:solidFill>
                <a:latin typeface="Times New Roman" pitchFamily="18" charset="0"/>
                <a:cs typeface="Times New Roman" pitchFamily="18" charset="0"/>
              </a:rPr>
              <a:t>Resource and Methods – 0.4 FTE, this is covered by a teacher on staff</a:t>
            </a:r>
          </a:p>
          <a:p>
            <a:r>
              <a:rPr lang="en-US" dirty="0">
                <a:solidFill>
                  <a:schemeClr val="tx2">
                    <a:lumMod val="75000"/>
                    <a:lumOff val="25000"/>
                  </a:schemeClr>
                </a:solidFill>
                <a:latin typeface="Times New Roman" pitchFamily="18" charset="0"/>
                <a:cs typeface="Times New Roman" pitchFamily="18" charset="0"/>
              </a:rPr>
              <a:t>Guidance – 0.3 FTE, this is a shared position with Bath Elementary School </a:t>
            </a:r>
          </a:p>
        </p:txBody>
      </p:sp>
      <p:sp>
        <p:nvSpPr>
          <p:cNvPr id="8" name="Footer Placeholder 7"/>
          <p:cNvSpPr>
            <a:spLocks noGrp="1"/>
          </p:cNvSpPr>
          <p:nvPr>
            <p:ph type="ftr" sz="quarter" idx="11"/>
          </p:nvPr>
        </p:nvSpPr>
        <p:spPr/>
        <p:txBody>
          <a:bodyPr/>
          <a:lstStyle/>
          <a:p>
            <a:r>
              <a:rPr lang="en-US" smtClean="0"/>
              <a:t>December 1, 2014</a:t>
            </a:r>
            <a:endParaRPr lang="en-US" dirty="0"/>
          </a:p>
        </p:txBody>
      </p:sp>
      <p:sp>
        <p:nvSpPr>
          <p:cNvPr id="9" name="Slide Number Placeholder 8"/>
          <p:cNvSpPr>
            <a:spLocks noGrp="1"/>
          </p:cNvSpPr>
          <p:nvPr>
            <p:ph type="sldNum" sz="quarter" idx="12"/>
          </p:nvPr>
        </p:nvSpPr>
        <p:spPr/>
        <p:txBody>
          <a:bodyPr/>
          <a:lstStyle/>
          <a:p>
            <a:fld id="{7F5CE407-6216-4202-80E4-A30DC2F709B2}" type="slidenum">
              <a:rPr lang="en-US" smtClean="0"/>
              <a:pPr/>
              <a:t>21</a:t>
            </a:fld>
            <a:endParaRPr lang="en-US" dirty="0"/>
          </a:p>
        </p:txBody>
      </p:sp>
    </p:spTree>
    <p:extLst>
      <p:ext uri="{BB962C8B-B14F-4D97-AF65-F5344CB8AC3E}">
        <p14:creationId xmlns:p14="http://schemas.microsoft.com/office/powerpoint/2010/main" val="27347279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b="1" dirty="0" err="1">
                <a:solidFill>
                  <a:schemeClr val="tx2">
                    <a:lumMod val="75000"/>
                    <a:lumOff val="25000"/>
                  </a:schemeClr>
                </a:solidFill>
                <a:latin typeface="Arial Rounded MT Bold" pitchFamily="34" charset="0"/>
              </a:rPr>
              <a:t>Delivery</a:t>
            </a:r>
            <a:r>
              <a:rPr lang="fr-CA" b="1" dirty="0">
                <a:solidFill>
                  <a:schemeClr val="tx2">
                    <a:lumMod val="75000"/>
                    <a:lumOff val="25000"/>
                  </a:schemeClr>
                </a:solidFill>
                <a:latin typeface="Arial Rounded MT Bold" pitchFamily="34" charset="0"/>
              </a:rPr>
              <a:t> of Programs</a:t>
            </a:r>
            <a:endParaRPr lang="en-CA" b="1" dirty="0">
              <a:solidFill>
                <a:schemeClr val="tx2">
                  <a:lumMod val="75000"/>
                  <a:lumOff val="25000"/>
                </a:schemeClr>
              </a:solidFill>
            </a:endParaRPr>
          </a:p>
        </p:txBody>
      </p:sp>
      <p:sp>
        <p:nvSpPr>
          <p:cNvPr id="3" name="Content Placeholder 2"/>
          <p:cNvSpPr>
            <a:spLocks noGrp="1"/>
          </p:cNvSpPr>
          <p:nvPr>
            <p:ph idx="1"/>
          </p:nvPr>
        </p:nvSpPr>
        <p:spPr/>
        <p:txBody>
          <a:bodyPr>
            <a:normAutofit/>
          </a:bodyPr>
          <a:lstStyle/>
          <a:p>
            <a:r>
              <a:rPr lang="fr-CA" dirty="0">
                <a:solidFill>
                  <a:schemeClr val="tx2">
                    <a:lumMod val="75000"/>
                    <a:lumOff val="25000"/>
                  </a:schemeClr>
                </a:solidFill>
                <a:latin typeface="Times New Roman" pitchFamily="18" charset="0"/>
                <a:cs typeface="Times New Roman" pitchFamily="18" charset="0"/>
              </a:rPr>
              <a:t>Full size </a:t>
            </a:r>
            <a:r>
              <a:rPr lang="fr-CA" dirty="0" smtClean="0">
                <a:solidFill>
                  <a:schemeClr val="tx2">
                    <a:lumMod val="75000"/>
                    <a:lumOff val="25000"/>
                  </a:schemeClr>
                </a:solidFill>
                <a:latin typeface="Times New Roman" pitchFamily="18" charset="0"/>
                <a:cs typeface="Times New Roman" pitchFamily="18" charset="0"/>
              </a:rPr>
              <a:t>Gym; PE </a:t>
            </a:r>
            <a:r>
              <a:rPr lang="fr-CA" dirty="0" err="1" smtClean="0">
                <a:solidFill>
                  <a:schemeClr val="tx2">
                    <a:lumMod val="75000"/>
                    <a:lumOff val="25000"/>
                  </a:schemeClr>
                </a:solidFill>
                <a:latin typeface="Times New Roman" pitchFamily="18" charset="0"/>
                <a:cs typeface="Times New Roman" pitchFamily="18" charset="0"/>
              </a:rPr>
              <a:t>taught</a:t>
            </a:r>
            <a:r>
              <a:rPr lang="fr-CA" dirty="0" smtClean="0">
                <a:solidFill>
                  <a:schemeClr val="tx2">
                    <a:lumMod val="75000"/>
                    <a:lumOff val="25000"/>
                  </a:schemeClr>
                </a:solidFill>
                <a:latin typeface="Times New Roman" pitchFamily="18" charset="0"/>
                <a:cs typeface="Times New Roman" pitchFamily="18" charset="0"/>
              </a:rPr>
              <a:t> by the principal (</a:t>
            </a:r>
            <a:r>
              <a:rPr lang="fr-CA" dirty="0" err="1" smtClean="0">
                <a:solidFill>
                  <a:schemeClr val="tx2">
                    <a:lumMod val="75000"/>
                    <a:lumOff val="25000"/>
                  </a:schemeClr>
                </a:solidFill>
                <a:latin typeface="Times New Roman" pitchFamily="18" charset="0"/>
                <a:cs typeface="Times New Roman" pitchFamily="18" charset="0"/>
              </a:rPr>
              <a:t>who</a:t>
            </a:r>
            <a:r>
              <a:rPr lang="fr-CA" dirty="0" smtClean="0">
                <a:solidFill>
                  <a:schemeClr val="tx2">
                    <a:lumMod val="75000"/>
                    <a:lumOff val="25000"/>
                  </a:schemeClr>
                </a:solidFill>
                <a:latin typeface="Times New Roman" pitchFamily="18" charset="0"/>
                <a:cs typeface="Times New Roman" pitchFamily="18" charset="0"/>
              </a:rPr>
              <a:t> </a:t>
            </a:r>
            <a:r>
              <a:rPr lang="fr-CA" dirty="0" err="1" smtClean="0">
                <a:solidFill>
                  <a:schemeClr val="tx2">
                    <a:lumMod val="75000"/>
                    <a:lumOff val="25000"/>
                  </a:schemeClr>
                </a:solidFill>
                <a:latin typeface="Times New Roman" pitchFamily="18" charset="0"/>
                <a:cs typeface="Times New Roman" pitchFamily="18" charset="0"/>
              </a:rPr>
              <a:t>also</a:t>
            </a:r>
            <a:r>
              <a:rPr lang="fr-CA" dirty="0" smtClean="0">
                <a:solidFill>
                  <a:schemeClr val="tx2">
                    <a:lumMod val="75000"/>
                    <a:lumOff val="25000"/>
                  </a:schemeClr>
                </a:solidFill>
                <a:latin typeface="Times New Roman" pitchFamily="18" charset="0"/>
                <a:cs typeface="Times New Roman" pitchFamily="18" charset="0"/>
              </a:rPr>
              <a:t> </a:t>
            </a:r>
            <a:r>
              <a:rPr lang="fr-CA" dirty="0" err="1" smtClean="0">
                <a:solidFill>
                  <a:schemeClr val="tx2">
                    <a:lumMod val="75000"/>
                    <a:lumOff val="25000"/>
                  </a:schemeClr>
                </a:solidFill>
                <a:latin typeface="Times New Roman" pitchFamily="18" charset="0"/>
                <a:cs typeface="Times New Roman" pitchFamily="18" charset="0"/>
              </a:rPr>
              <a:t>teachers</a:t>
            </a:r>
            <a:r>
              <a:rPr lang="fr-CA" dirty="0" smtClean="0">
                <a:solidFill>
                  <a:schemeClr val="tx2">
                    <a:lumMod val="75000"/>
                    <a:lumOff val="25000"/>
                  </a:schemeClr>
                </a:solidFill>
                <a:latin typeface="Times New Roman" pitchFamily="18" charset="0"/>
                <a:cs typeface="Times New Roman" pitchFamily="18" charset="0"/>
              </a:rPr>
              <a:t> Art, </a:t>
            </a:r>
            <a:r>
              <a:rPr lang="fr-CA" dirty="0" err="1" smtClean="0">
                <a:solidFill>
                  <a:schemeClr val="tx2">
                    <a:lumMod val="75000"/>
                    <a:lumOff val="25000"/>
                  </a:schemeClr>
                </a:solidFill>
                <a:latin typeface="Times New Roman" pitchFamily="18" charset="0"/>
                <a:cs typeface="Times New Roman" pitchFamily="18" charset="0"/>
              </a:rPr>
              <a:t>Technology</a:t>
            </a:r>
            <a:r>
              <a:rPr lang="fr-CA" dirty="0" smtClean="0">
                <a:solidFill>
                  <a:schemeClr val="tx2">
                    <a:lumMod val="75000"/>
                    <a:lumOff val="25000"/>
                  </a:schemeClr>
                </a:solidFill>
                <a:latin typeface="Times New Roman" pitchFamily="18" charset="0"/>
                <a:cs typeface="Times New Roman" pitchFamily="18" charset="0"/>
              </a:rPr>
              <a:t> and Social </a:t>
            </a:r>
            <a:r>
              <a:rPr lang="fr-CA" dirty="0" err="1" smtClean="0">
                <a:solidFill>
                  <a:schemeClr val="tx2">
                    <a:lumMod val="75000"/>
                    <a:lumOff val="25000"/>
                  </a:schemeClr>
                </a:solidFill>
                <a:latin typeface="Times New Roman" pitchFamily="18" charset="0"/>
                <a:cs typeface="Times New Roman" pitchFamily="18" charset="0"/>
              </a:rPr>
              <a:t>Studies</a:t>
            </a:r>
            <a:r>
              <a:rPr lang="fr-CA" dirty="0" smtClean="0">
                <a:solidFill>
                  <a:schemeClr val="tx2">
                    <a:lumMod val="75000"/>
                    <a:lumOff val="25000"/>
                  </a:schemeClr>
                </a:solidFill>
                <a:latin typeface="Times New Roman" pitchFamily="18" charset="0"/>
                <a:cs typeface="Times New Roman" pitchFamily="18" charset="0"/>
              </a:rPr>
              <a:t>)</a:t>
            </a:r>
            <a:endParaRPr lang="fr-CA" dirty="0">
              <a:solidFill>
                <a:schemeClr val="tx2">
                  <a:lumMod val="75000"/>
                  <a:lumOff val="25000"/>
                </a:schemeClr>
              </a:solidFill>
              <a:latin typeface="Times New Roman" pitchFamily="18" charset="0"/>
              <a:cs typeface="Times New Roman" pitchFamily="18" charset="0"/>
            </a:endParaRPr>
          </a:p>
          <a:p>
            <a:r>
              <a:rPr lang="fr-CA" dirty="0" smtClean="0">
                <a:solidFill>
                  <a:schemeClr val="tx2">
                    <a:lumMod val="75000"/>
                    <a:lumOff val="25000"/>
                  </a:schemeClr>
                </a:solidFill>
                <a:latin typeface="Times New Roman" pitchFamily="18" charset="0"/>
                <a:cs typeface="Times New Roman" pitchFamily="18" charset="0"/>
              </a:rPr>
              <a:t>Sport teams - </a:t>
            </a:r>
            <a:r>
              <a:rPr lang="fr-CA" dirty="0" err="1" smtClean="0">
                <a:solidFill>
                  <a:schemeClr val="tx2">
                    <a:lumMod val="75000"/>
                    <a:lumOff val="25000"/>
                  </a:schemeClr>
                </a:solidFill>
                <a:latin typeface="Times New Roman" pitchFamily="18" charset="0"/>
                <a:cs typeface="Times New Roman" pitchFamily="18" charset="0"/>
              </a:rPr>
              <a:t>Co-Ed</a:t>
            </a:r>
            <a:r>
              <a:rPr lang="fr-CA" dirty="0" smtClean="0">
                <a:solidFill>
                  <a:schemeClr val="tx2">
                    <a:lumMod val="75000"/>
                    <a:lumOff val="25000"/>
                  </a:schemeClr>
                </a:solidFill>
                <a:latin typeface="Times New Roman" pitchFamily="18" charset="0"/>
                <a:cs typeface="Times New Roman" pitchFamily="18" charset="0"/>
              </a:rPr>
              <a:t> Programs, </a:t>
            </a:r>
            <a:r>
              <a:rPr lang="fr-CA" dirty="0" err="1" smtClean="0">
                <a:solidFill>
                  <a:schemeClr val="tx2">
                    <a:lumMod val="75000"/>
                    <a:lumOff val="25000"/>
                  </a:schemeClr>
                </a:solidFill>
                <a:latin typeface="Times New Roman" pitchFamily="18" charset="0"/>
                <a:cs typeface="Times New Roman" pitchFamily="18" charset="0"/>
              </a:rPr>
              <a:t>regular</a:t>
            </a:r>
            <a:r>
              <a:rPr lang="fr-CA" dirty="0" smtClean="0">
                <a:solidFill>
                  <a:schemeClr val="tx2">
                    <a:lumMod val="75000"/>
                    <a:lumOff val="25000"/>
                  </a:schemeClr>
                </a:solidFill>
                <a:latin typeface="Times New Roman" pitchFamily="18" charset="0"/>
                <a:cs typeface="Times New Roman" pitchFamily="18" charset="0"/>
              </a:rPr>
              <a:t> teams, </a:t>
            </a:r>
            <a:r>
              <a:rPr lang="fr-CA" dirty="0" err="1" smtClean="0">
                <a:solidFill>
                  <a:schemeClr val="tx2">
                    <a:lumMod val="75000"/>
                    <a:lumOff val="25000"/>
                  </a:schemeClr>
                </a:solidFill>
                <a:latin typeface="Times New Roman" pitchFamily="18" charset="0"/>
                <a:cs typeface="Times New Roman" pitchFamily="18" charset="0"/>
              </a:rPr>
              <a:t>when</a:t>
            </a:r>
            <a:r>
              <a:rPr lang="fr-CA" dirty="0" smtClean="0">
                <a:solidFill>
                  <a:schemeClr val="tx2">
                    <a:lumMod val="75000"/>
                    <a:lumOff val="25000"/>
                  </a:schemeClr>
                </a:solidFill>
                <a:latin typeface="Times New Roman" pitchFamily="18" charset="0"/>
                <a:cs typeface="Times New Roman" pitchFamily="18" charset="0"/>
              </a:rPr>
              <a:t> </a:t>
            </a:r>
            <a:r>
              <a:rPr lang="fr-CA" dirty="0" err="1" smtClean="0">
                <a:solidFill>
                  <a:schemeClr val="tx2">
                    <a:lumMod val="75000"/>
                    <a:lumOff val="25000"/>
                  </a:schemeClr>
                </a:solidFill>
                <a:latin typeface="Times New Roman" pitchFamily="18" charset="0"/>
                <a:cs typeface="Times New Roman" pitchFamily="18" charset="0"/>
              </a:rPr>
              <a:t>numbers</a:t>
            </a:r>
            <a:r>
              <a:rPr lang="fr-CA" dirty="0" smtClean="0">
                <a:solidFill>
                  <a:schemeClr val="tx2">
                    <a:lumMod val="75000"/>
                    <a:lumOff val="25000"/>
                  </a:schemeClr>
                </a:solidFill>
                <a:latin typeface="Times New Roman" pitchFamily="18" charset="0"/>
                <a:cs typeface="Times New Roman" pitchFamily="18" charset="0"/>
              </a:rPr>
              <a:t> </a:t>
            </a:r>
            <a:r>
              <a:rPr lang="fr-CA" dirty="0" err="1" smtClean="0">
                <a:solidFill>
                  <a:schemeClr val="tx2">
                    <a:lumMod val="75000"/>
                    <a:lumOff val="25000"/>
                  </a:schemeClr>
                </a:solidFill>
                <a:latin typeface="Times New Roman" pitchFamily="18" charset="0"/>
                <a:cs typeface="Times New Roman" pitchFamily="18" charset="0"/>
              </a:rPr>
              <a:t>allow</a:t>
            </a:r>
            <a:endParaRPr lang="fr-CA" dirty="0">
              <a:solidFill>
                <a:schemeClr val="tx2">
                  <a:lumMod val="75000"/>
                  <a:lumOff val="25000"/>
                </a:schemeClr>
              </a:solidFill>
              <a:latin typeface="Times New Roman" pitchFamily="18" charset="0"/>
              <a:cs typeface="Times New Roman" pitchFamily="18" charset="0"/>
            </a:endParaRPr>
          </a:p>
          <a:p>
            <a:r>
              <a:rPr lang="fr-CA" dirty="0">
                <a:solidFill>
                  <a:schemeClr val="tx2">
                    <a:lumMod val="75000"/>
                    <a:lumOff val="25000"/>
                  </a:schemeClr>
                </a:solidFill>
                <a:latin typeface="Times New Roman" pitchFamily="18" charset="0"/>
                <a:cs typeface="Times New Roman" pitchFamily="18" charset="0"/>
              </a:rPr>
              <a:t>Strong </a:t>
            </a:r>
            <a:r>
              <a:rPr lang="fr-CA" dirty="0" err="1">
                <a:solidFill>
                  <a:schemeClr val="tx2">
                    <a:lumMod val="75000"/>
                    <a:lumOff val="25000"/>
                  </a:schemeClr>
                </a:solidFill>
                <a:latin typeface="Times New Roman" pitchFamily="18" charset="0"/>
                <a:cs typeface="Times New Roman" pitchFamily="18" charset="0"/>
              </a:rPr>
              <a:t>school</a:t>
            </a:r>
            <a:r>
              <a:rPr lang="fr-CA" dirty="0">
                <a:solidFill>
                  <a:schemeClr val="tx2">
                    <a:lumMod val="75000"/>
                    <a:lumOff val="25000"/>
                  </a:schemeClr>
                </a:solidFill>
                <a:latin typeface="Times New Roman" pitchFamily="18" charset="0"/>
                <a:cs typeface="Times New Roman" pitchFamily="18" charset="0"/>
              </a:rPr>
              <a:t> initiative </a:t>
            </a:r>
            <a:r>
              <a:rPr lang="fr-CA" dirty="0" err="1" smtClean="0">
                <a:solidFill>
                  <a:schemeClr val="tx2">
                    <a:lumMod val="75000"/>
                    <a:lumOff val="25000"/>
                  </a:schemeClr>
                </a:solidFill>
                <a:latin typeface="Times New Roman" pitchFamily="18" charset="0"/>
                <a:cs typeface="Times New Roman" pitchFamily="18" charset="0"/>
              </a:rPr>
              <a:t>with</a:t>
            </a:r>
            <a:r>
              <a:rPr lang="fr-CA" dirty="0" smtClean="0">
                <a:solidFill>
                  <a:schemeClr val="tx2">
                    <a:lumMod val="75000"/>
                    <a:lumOff val="25000"/>
                  </a:schemeClr>
                </a:solidFill>
                <a:latin typeface="Times New Roman" pitchFamily="18" charset="0"/>
                <a:cs typeface="Times New Roman" pitchFamily="18" charset="0"/>
              </a:rPr>
              <a:t> Me </a:t>
            </a:r>
            <a:r>
              <a:rPr lang="fr-CA" dirty="0">
                <a:solidFill>
                  <a:schemeClr val="tx2">
                    <a:lumMod val="75000"/>
                    <a:lumOff val="25000"/>
                  </a:schemeClr>
                </a:solidFill>
                <a:latin typeface="Times New Roman" pitchFamily="18" charset="0"/>
                <a:cs typeface="Times New Roman" pitchFamily="18" charset="0"/>
              </a:rPr>
              <a:t>to </a:t>
            </a:r>
            <a:r>
              <a:rPr lang="fr-CA" dirty="0" err="1" smtClean="0">
                <a:solidFill>
                  <a:schemeClr val="tx2">
                    <a:lumMod val="75000"/>
                    <a:lumOff val="25000"/>
                  </a:schemeClr>
                </a:solidFill>
                <a:latin typeface="Times New Roman" pitchFamily="18" charset="0"/>
                <a:cs typeface="Times New Roman" pitchFamily="18" charset="0"/>
              </a:rPr>
              <a:t>We</a:t>
            </a:r>
            <a:r>
              <a:rPr lang="fr-CA" dirty="0" smtClean="0">
                <a:solidFill>
                  <a:schemeClr val="tx2">
                    <a:lumMod val="75000"/>
                    <a:lumOff val="25000"/>
                  </a:schemeClr>
                </a:solidFill>
                <a:latin typeface="Times New Roman" pitchFamily="18" charset="0"/>
                <a:cs typeface="Times New Roman" pitchFamily="18" charset="0"/>
              </a:rPr>
              <a:t> program</a:t>
            </a:r>
            <a:endParaRPr lang="fr-CA" dirty="0">
              <a:solidFill>
                <a:schemeClr val="tx2">
                  <a:lumMod val="75000"/>
                  <a:lumOff val="25000"/>
                </a:schemeClr>
              </a:solidFill>
              <a:latin typeface="Times New Roman" pitchFamily="18" charset="0"/>
              <a:cs typeface="Times New Roman" pitchFamily="18" charset="0"/>
            </a:endParaRPr>
          </a:p>
          <a:p>
            <a:r>
              <a:rPr lang="fr-CA" dirty="0" err="1">
                <a:solidFill>
                  <a:schemeClr val="tx2">
                    <a:lumMod val="75000"/>
                    <a:lumOff val="25000"/>
                  </a:schemeClr>
                </a:solidFill>
                <a:latin typeface="Times New Roman" pitchFamily="18" charset="0"/>
                <a:cs typeface="Times New Roman" pitchFamily="18" charset="0"/>
              </a:rPr>
              <a:t>Three</a:t>
            </a:r>
            <a:r>
              <a:rPr lang="fr-CA" dirty="0">
                <a:solidFill>
                  <a:schemeClr val="tx2">
                    <a:lumMod val="75000"/>
                    <a:lumOff val="25000"/>
                  </a:schemeClr>
                </a:solidFill>
                <a:latin typeface="Times New Roman" pitchFamily="18" charset="0"/>
                <a:cs typeface="Times New Roman" pitchFamily="18" charset="0"/>
              </a:rPr>
              <a:t> District </a:t>
            </a:r>
            <a:r>
              <a:rPr lang="fr-CA" dirty="0" smtClean="0">
                <a:solidFill>
                  <a:schemeClr val="tx2">
                    <a:lumMod val="75000"/>
                    <a:lumOff val="25000"/>
                  </a:schemeClr>
                </a:solidFill>
                <a:latin typeface="Times New Roman" pitchFamily="18" charset="0"/>
                <a:cs typeface="Times New Roman" pitchFamily="18" charset="0"/>
              </a:rPr>
              <a:t>Leads </a:t>
            </a:r>
            <a:r>
              <a:rPr lang="fr-CA" dirty="0">
                <a:solidFill>
                  <a:schemeClr val="tx2">
                    <a:lumMod val="75000"/>
                    <a:lumOff val="25000"/>
                  </a:schemeClr>
                </a:solidFill>
                <a:latin typeface="Times New Roman" pitchFamily="18" charset="0"/>
                <a:cs typeface="Times New Roman" pitchFamily="18" charset="0"/>
              </a:rPr>
              <a:t>are </a:t>
            </a:r>
            <a:r>
              <a:rPr lang="fr-CA" dirty="0" err="1">
                <a:solidFill>
                  <a:schemeClr val="tx2">
                    <a:lumMod val="75000"/>
                    <a:lumOff val="25000"/>
                  </a:schemeClr>
                </a:solidFill>
                <a:latin typeface="Times New Roman" pitchFamily="18" charset="0"/>
                <a:cs typeface="Times New Roman" pitchFamily="18" charset="0"/>
              </a:rPr>
              <a:t>housed</a:t>
            </a:r>
            <a:r>
              <a:rPr lang="fr-CA" dirty="0">
                <a:solidFill>
                  <a:schemeClr val="tx2">
                    <a:lumMod val="75000"/>
                    <a:lumOff val="25000"/>
                  </a:schemeClr>
                </a:solidFill>
                <a:latin typeface="Times New Roman" pitchFamily="18" charset="0"/>
                <a:cs typeface="Times New Roman" pitchFamily="18" charset="0"/>
              </a:rPr>
              <a:t> at the </a:t>
            </a:r>
            <a:r>
              <a:rPr lang="fr-CA" dirty="0" err="1">
                <a:solidFill>
                  <a:schemeClr val="tx2">
                    <a:lumMod val="75000"/>
                    <a:lumOff val="25000"/>
                  </a:schemeClr>
                </a:solidFill>
                <a:latin typeface="Times New Roman" pitchFamily="18" charset="0"/>
                <a:cs typeface="Times New Roman" pitchFamily="18" charset="0"/>
              </a:rPr>
              <a:t>school</a:t>
            </a:r>
            <a:r>
              <a:rPr lang="fr-CA" dirty="0">
                <a:solidFill>
                  <a:schemeClr val="tx2">
                    <a:lumMod val="75000"/>
                    <a:lumOff val="25000"/>
                  </a:schemeClr>
                </a:solidFill>
                <a:latin typeface="Times New Roman" pitchFamily="18" charset="0"/>
                <a:cs typeface="Times New Roman" pitchFamily="18" charset="0"/>
              </a:rPr>
              <a:t> </a:t>
            </a:r>
          </a:p>
          <a:p>
            <a:r>
              <a:rPr lang="en-CA" dirty="0">
                <a:solidFill>
                  <a:schemeClr val="tx2">
                    <a:lumMod val="75000"/>
                    <a:lumOff val="25000"/>
                  </a:schemeClr>
                </a:solidFill>
                <a:latin typeface="Times New Roman" pitchFamily="18" charset="0"/>
                <a:cs typeface="Times New Roman" pitchFamily="18" charset="0"/>
              </a:rPr>
              <a:t>Family and Early West Services have offices at the school</a:t>
            </a:r>
          </a:p>
          <a:p>
            <a:r>
              <a:rPr lang="fr-CA" dirty="0">
                <a:solidFill>
                  <a:schemeClr val="tx2">
                    <a:lumMod val="75000"/>
                    <a:lumOff val="25000"/>
                  </a:schemeClr>
                </a:solidFill>
                <a:latin typeface="Times New Roman" pitchFamily="18" charset="0"/>
                <a:cs typeface="Times New Roman" pitchFamily="18" charset="0"/>
              </a:rPr>
              <a:t>Family Resource Center</a:t>
            </a:r>
          </a:p>
        </p:txBody>
      </p:sp>
      <p:sp>
        <p:nvSpPr>
          <p:cNvPr id="8" name="Footer Placeholder 7"/>
          <p:cNvSpPr>
            <a:spLocks noGrp="1"/>
          </p:cNvSpPr>
          <p:nvPr>
            <p:ph type="ftr" sz="quarter" idx="11"/>
          </p:nvPr>
        </p:nvSpPr>
        <p:spPr/>
        <p:txBody>
          <a:bodyPr/>
          <a:lstStyle/>
          <a:p>
            <a:r>
              <a:rPr lang="en-US" smtClean="0"/>
              <a:t>December 1, 2014</a:t>
            </a:r>
            <a:endParaRPr lang="en-US" dirty="0"/>
          </a:p>
        </p:txBody>
      </p:sp>
      <p:sp>
        <p:nvSpPr>
          <p:cNvPr id="9" name="Slide Number Placeholder 8"/>
          <p:cNvSpPr>
            <a:spLocks noGrp="1"/>
          </p:cNvSpPr>
          <p:nvPr>
            <p:ph type="sldNum" sz="quarter" idx="12"/>
          </p:nvPr>
        </p:nvSpPr>
        <p:spPr/>
        <p:txBody>
          <a:bodyPr/>
          <a:lstStyle/>
          <a:p>
            <a:fld id="{7F5CE407-6216-4202-80E4-A30DC2F709B2}" type="slidenum">
              <a:rPr lang="en-US" smtClean="0"/>
              <a:pPr/>
              <a:t>22</a:t>
            </a:fld>
            <a:endParaRPr lang="en-US" dirty="0"/>
          </a:p>
        </p:txBody>
      </p:sp>
    </p:spTree>
    <p:extLst>
      <p:ext uri="{BB962C8B-B14F-4D97-AF65-F5344CB8AC3E}">
        <p14:creationId xmlns:p14="http://schemas.microsoft.com/office/powerpoint/2010/main" val="4886592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lumMod val="75000"/>
                    <a:lumOff val="25000"/>
                  </a:schemeClr>
                </a:solidFill>
                <a:latin typeface="Arial Rounded MT Bold" pitchFamily="34" charset="0"/>
              </a:rPr>
              <a:t>Impact on Other Schools</a:t>
            </a:r>
            <a:endParaRPr lang="en-CA" b="1" dirty="0">
              <a:solidFill>
                <a:schemeClr val="tx2">
                  <a:lumMod val="75000"/>
                  <a:lumOff val="25000"/>
                </a:schemeClr>
              </a:solidFill>
              <a:latin typeface="Arial Rounded MT Bold" pitchFamily="34" charset="0"/>
            </a:endParaRPr>
          </a:p>
        </p:txBody>
      </p:sp>
      <p:sp>
        <p:nvSpPr>
          <p:cNvPr id="3" name="Content Placeholder 2"/>
          <p:cNvSpPr>
            <a:spLocks noGrp="1"/>
          </p:cNvSpPr>
          <p:nvPr>
            <p:ph idx="1"/>
          </p:nvPr>
        </p:nvSpPr>
        <p:spPr/>
        <p:txBody>
          <a:bodyPr>
            <a:normAutofit fontScale="70000" lnSpcReduction="20000"/>
          </a:bodyPr>
          <a:lstStyle/>
          <a:p>
            <a:r>
              <a:rPr lang="en-US" dirty="0" smtClean="0">
                <a:solidFill>
                  <a:schemeClr val="tx2">
                    <a:lumMod val="75000"/>
                    <a:lumOff val="25000"/>
                  </a:schemeClr>
                </a:solidFill>
              </a:rPr>
              <a:t>With </a:t>
            </a:r>
            <a:r>
              <a:rPr lang="en-US" dirty="0" err="1" smtClean="0">
                <a:solidFill>
                  <a:schemeClr val="tx2">
                    <a:lumMod val="75000"/>
                    <a:lumOff val="25000"/>
                  </a:schemeClr>
                </a:solidFill>
              </a:rPr>
              <a:t>Florenceville</a:t>
            </a:r>
            <a:r>
              <a:rPr lang="en-US" dirty="0" smtClean="0">
                <a:solidFill>
                  <a:schemeClr val="tx2">
                    <a:lumMod val="75000"/>
                    <a:lumOff val="25000"/>
                  </a:schemeClr>
                </a:solidFill>
              </a:rPr>
              <a:t> Middle School serving as the receiving school for French Immersion students entering grade 6, this school could be one choice should a decision be made to relocate students from Bath; there is capacity for this move.</a:t>
            </a:r>
          </a:p>
          <a:p>
            <a:r>
              <a:rPr lang="en-US" dirty="0" smtClean="0">
                <a:solidFill>
                  <a:schemeClr val="tx2">
                    <a:lumMod val="75000"/>
                    <a:lumOff val="25000"/>
                  </a:schemeClr>
                </a:solidFill>
              </a:rPr>
              <a:t>Another consideration could be to create a K-8 school in Bath by joining Bath Middle and Bath Elementary.</a:t>
            </a:r>
          </a:p>
          <a:p>
            <a:r>
              <a:rPr lang="en-US" dirty="0" smtClean="0">
                <a:solidFill>
                  <a:schemeClr val="tx2">
                    <a:lumMod val="75000"/>
                    <a:lumOff val="25000"/>
                  </a:schemeClr>
                </a:solidFill>
              </a:rPr>
              <a:t>Distribution of FTE’s; using this year’s numbers, and making projections to next year, if the BMS students were at BMS or BES, there would be a need for three middle level prime classes (and four at FMS); if they were at FMS, there would be a need for six middle level prime classes</a:t>
            </a:r>
          </a:p>
          <a:p>
            <a:r>
              <a:rPr lang="en-US" dirty="0" smtClean="0">
                <a:solidFill>
                  <a:schemeClr val="tx2">
                    <a:lumMod val="75000"/>
                    <a:lumOff val="25000"/>
                  </a:schemeClr>
                </a:solidFill>
              </a:rPr>
              <a:t>Teachers moving into different settings</a:t>
            </a:r>
          </a:p>
          <a:p>
            <a:r>
              <a:rPr lang="en-US" dirty="0" smtClean="0">
                <a:solidFill>
                  <a:schemeClr val="tx2">
                    <a:lumMod val="75000"/>
                    <a:lumOff val="25000"/>
                  </a:schemeClr>
                </a:solidFill>
              </a:rPr>
              <a:t>Teamwork</a:t>
            </a:r>
          </a:p>
          <a:p>
            <a:r>
              <a:rPr lang="en-US" dirty="0" smtClean="0">
                <a:solidFill>
                  <a:schemeClr val="tx2">
                    <a:lumMod val="75000"/>
                    <a:lumOff val="25000"/>
                  </a:schemeClr>
                </a:solidFill>
              </a:rPr>
              <a:t>Combination of resources (inherit P.E., technology, literacy, and math </a:t>
            </a:r>
            <a:r>
              <a:rPr lang="en-US" dirty="0" err="1" smtClean="0">
                <a:solidFill>
                  <a:schemeClr val="tx2">
                    <a:lumMod val="75000"/>
                    <a:lumOff val="25000"/>
                  </a:schemeClr>
                </a:solidFill>
              </a:rPr>
              <a:t>manipulatives</a:t>
            </a:r>
            <a:r>
              <a:rPr lang="en-US" dirty="0" smtClean="0">
                <a:solidFill>
                  <a:schemeClr val="tx2">
                    <a:lumMod val="75000"/>
                    <a:lumOff val="25000"/>
                  </a:schemeClr>
                </a:solidFill>
              </a:rPr>
              <a:t>, etc.)</a:t>
            </a:r>
            <a:endParaRPr lang="en-CA" dirty="0">
              <a:solidFill>
                <a:schemeClr val="tx2">
                  <a:lumMod val="75000"/>
                  <a:lumOff val="25000"/>
                </a:schemeClr>
              </a:solidFill>
            </a:endParaRPr>
          </a:p>
        </p:txBody>
      </p:sp>
      <p:sp>
        <p:nvSpPr>
          <p:cNvPr id="4" name="Footer Placeholder 3"/>
          <p:cNvSpPr>
            <a:spLocks noGrp="1"/>
          </p:cNvSpPr>
          <p:nvPr>
            <p:ph type="ftr" sz="quarter" idx="11"/>
          </p:nvPr>
        </p:nvSpPr>
        <p:spPr/>
        <p:txBody>
          <a:bodyPr/>
          <a:lstStyle/>
          <a:p>
            <a:r>
              <a:rPr lang="en-US" smtClean="0"/>
              <a:t>December 1, 2014</a:t>
            </a:r>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23</a:t>
            </a:fld>
            <a:endParaRPr lang="en-US" dirty="0"/>
          </a:p>
        </p:txBody>
      </p:sp>
    </p:spTree>
    <p:extLst>
      <p:ext uri="{BB962C8B-B14F-4D97-AF65-F5344CB8AC3E}">
        <p14:creationId xmlns:p14="http://schemas.microsoft.com/office/powerpoint/2010/main" val="87375466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tx2">
                    <a:lumMod val="75000"/>
                    <a:lumOff val="25000"/>
                  </a:schemeClr>
                </a:solidFill>
                <a:latin typeface="Arial Rounded MT Bold" pitchFamily="34" charset="0"/>
              </a:rPr>
              <a:t>Special Events That Encourage Community School Partnerships</a:t>
            </a:r>
            <a:endParaRPr lang="en-CA" sz="3600" b="1" dirty="0">
              <a:solidFill>
                <a:schemeClr val="tx2">
                  <a:lumMod val="75000"/>
                  <a:lumOff val="25000"/>
                </a:schemeClr>
              </a:solidFill>
              <a:latin typeface="Arial Rounded MT Bold" pitchFamily="34" charset="0"/>
            </a:endParaRPr>
          </a:p>
        </p:txBody>
      </p:sp>
      <p:sp>
        <p:nvSpPr>
          <p:cNvPr id="3" name="Content Placeholder 2"/>
          <p:cNvSpPr>
            <a:spLocks noGrp="1"/>
          </p:cNvSpPr>
          <p:nvPr>
            <p:ph idx="1"/>
          </p:nvPr>
        </p:nvSpPr>
        <p:spPr/>
        <p:txBody>
          <a:bodyPr>
            <a:normAutofit lnSpcReduction="10000"/>
          </a:bodyPr>
          <a:lstStyle/>
          <a:p>
            <a:r>
              <a:rPr lang="en-US" dirty="0" smtClean="0">
                <a:solidFill>
                  <a:schemeClr val="tx2">
                    <a:lumMod val="75000"/>
                    <a:lumOff val="25000"/>
                  </a:schemeClr>
                </a:solidFill>
                <a:latin typeface="Arial Rounded MT Bold" pitchFamily="34" charset="0"/>
              </a:rPr>
              <a:t>Meet the Teacher Evening</a:t>
            </a:r>
          </a:p>
          <a:p>
            <a:r>
              <a:rPr lang="en-US" dirty="0" smtClean="0">
                <a:solidFill>
                  <a:schemeClr val="tx2">
                    <a:lumMod val="75000"/>
                    <a:lumOff val="25000"/>
                  </a:schemeClr>
                </a:solidFill>
                <a:latin typeface="Arial Rounded MT Bold" pitchFamily="34" charset="0"/>
              </a:rPr>
              <a:t>Drive for Hunger Challenge</a:t>
            </a:r>
          </a:p>
          <a:p>
            <a:r>
              <a:rPr lang="en-US" dirty="0" smtClean="0">
                <a:solidFill>
                  <a:schemeClr val="tx2">
                    <a:lumMod val="75000"/>
                    <a:lumOff val="25000"/>
                  </a:schemeClr>
                </a:solidFill>
                <a:latin typeface="Arial Rounded MT Bold" pitchFamily="34" charset="0"/>
              </a:rPr>
              <a:t>Donated handmade quilts for Lions Medical Travel Auction</a:t>
            </a:r>
          </a:p>
          <a:p>
            <a:r>
              <a:rPr lang="en-US" dirty="0" smtClean="0">
                <a:solidFill>
                  <a:schemeClr val="tx2">
                    <a:lumMod val="75000"/>
                    <a:lumOff val="25000"/>
                  </a:schemeClr>
                </a:solidFill>
                <a:latin typeface="Arial Rounded MT Bold" pitchFamily="34" charset="0"/>
              </a:rPr>
              <a:t>Spaghetti Dinner made by Staff/Students/Community for Global Project.</a:t>
            </a:r>
          </a:p>
          <a:p>
            <a:r>
              <a:rPr lang="en-US" dirty="0" smtClean="0">
                <a:solidFill>
                  <a:schemeClr val="tx2">
                    <a:lumMod val="75000"/>
                    <a:lumOff val="25000"/>
                  </a:schemeClr>
                </a:solidFill>
                <a:latin typeface="Arial Rounded MT Bold" pitchFamily="34" charset="0"/>
              </a:rPr>
              <a:t>St. Patrick’s Dinner made by Staff/Students/Community For Global Project</a:t>
            </a:r>
          </a:p>
          <a:p>
            <a:r>
              <a:rPr lang="en-US" dirty="0" smtClean="0">
                <a:solidFill>
                  <a:schemeClr val="tx2">
                    <a:lumMod val="75000"/>
                    <a:lumOff val="25000"/>
                  </a:schemeClr>
                </a:solidFill>
                <a:latin typeface="Arial Rounded MT Bold" pitchFamily="34" charset="0"/>
              </a:rPr>
              <a:t>Global Project Celebration</a:t>
            </a:r>
            <a:endParaRPr lang="en-CA" dirty="0">
              <a:solidFill>
                <a:schemeClr val="tx2">
                  <a:lumMod val="75000"/>
                  <a:lumOff val="25000"/>
                </a:schemeClr>
              </a:solidFill>
              <a:latin typeface="Arial Rounded MT Bold" pitchFamily="34" charset="0"/>
            </a:endParaRPr>
          </a:p>
        </p:txBody>
      </p:sp>
      <p:sp>
        <p:nvSpPr>
          <p:cNvPr id="8" name="Footer Placeholder 7"/>
          <p:cNvSpPr>
            <a:spLocks noGrp="1"/>
          </p:cNvSpPr>
          <p:nvPr>
            <p:ph type="ftr" sz="quarter" idx="11"/>
          </p:nvPr>
        </p:nvSpPr>
        <p:spPr/>
        <p:txBody>
          <a:bodyPr/>
          <a:lstStyle/>
          <a:p>
            <a:r>
              <a:rPr lang="en-US" smtClean="0"/>
              <a:t>December 1, 2014</a:t>
            </a:r>
            <a:endParaRPr lang="en-US" dirty="0"/>
          </a:p>
        </p:txBody>
      </p:sp>
      <p:sp>
        <p:nvSpPr>
          <p:cNvPr id="9" name="Slide Number Placeholder 8"/>
          <p:cNvSpPr>
            <a:spLocks noGrp="1"/>
          </p:cNvSpPr>
          <p:nvPr>
            <p:ph type="sldNum" sz="quarter" idx="12"/>
          </p:nvPr>
        </p:nvSpPr>
        <p:spPr/>
        <p:txBody>
          <a:bodyPr/>
          <a:lstStyle/>
          <a:p>
            <a:fld id="{7F5CE407-6216-4202-80E4-A30DC2F709B2}" type="slidenum">
              <a:rPr lang="en-US" smtClean="0"/>
              <a:pPr/>
              <a:t>24</a:t>
            </a:fld>
            <a:endParaRPr lang="en-US" dirty="0"/>
          </a:p>
        </p:txBody>
      </p:sp>
    </p:spTree>
    <p:extLst>
      <p:ext uri="{BB962C8B-B14F-4D97-AF65-F5344CB8AC3E}">
        <p14:creationId xmlns:p14="http://schemas.microsoft.com/office/powerpoint/2010/main" val="3090480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chemeClr val="tx2">
                    <a:lumMod val="75000"/>
                    <a:lumOff val="25000"/>
                  </a:schemeClr>
                </a:solidFill>
                <a:latin typeface="Arial Rounded MT Bold" pitchFamily="34" charset="0"/>
              </a:rPr>
              <a:t>Special Events That Encourage Community School Partnerships</a:t>
            </a:r>
            <a:endParaRPr lang="en-CA" sz="3600" dirty="0">
              <a:solidFill>
                <a:schemeClr val="tx2">
                  <a:lumMod val="75000"/>
                  <a:lumOff val="25000"/>
                </a:schemeClr>
              </a:solidFill>
              <a:latin typeface="Arial Rounded MT Bold" pitchFamily="34" charset="0"/>
            </a:endParaRPr>
          </a:p>
        </p:txBody>
      </p:sp>
      <p:sp>
        <p:nvSpPr>
          <p:cNvPr id="3" name="Content Placeholder 2"/>
          <p:cNvSpPr>
            <a:spLocks noGrp="1"/>
          </p:cNvSpPr>
          <p:nvPr>
            <p:ph idx="1"/>
          </p:nvPr>
        </p:nvSpPr>
        <p:spPr/>
        <p:txBody>
          <a:bodyPr>
            <a:normAutofit fontScale="92500" lnSpcReduction="20000"/>
          </a:bodyPr>
          <a:lstStyle/>
          <a:p>
            <a:r>
              <a:rPr lang="en-US" dirty="0" smtClean="0">
                <a:solidFill>
                  <a:schemeClr val="tx2">
                    <a:lumMod val="75000"/>
                    <a:lumOff val="25000"/>
                  </a:schemeClr>
                </a:solidFill>
                <a:latin typeface="Arial Rounded MT Bold" pitchFamily="34" charset="0"/>
              </a:rPr>
              <a:t>Bake Sale organized </a:t>
            </a:r>
            <a:r>
              <a:rPr lang="en-US" dirty="0">
                <a:solidFill>
                  <a:schemeClr val="tx2">
                    <a:lumMod val="75000"/>
                    <a:lumOff val="25000"/>
                  </a:schemeClr>
                </a:solidFill>
                <a:latin typeface="Arial Rounded MT Bold" pitchFamily="34" charset="0"/>
              </a:rPr>
              <a:t>by </a:t>
            </a:r>
            <a:r>
              <a:rPr lang="en-US" dirty="0" smtClean="0">
                <a:solidFill>
                  <a:schemeClr val="tx2">
                    <a:lumMod val="75000"/>
                    <a:lumOff val="25000"/>
                  </a:schemeClr>
                </a:solidFill>
                <a:latin typeface="Arial Rounded MT Bold" pitchFamily="34" charset="0"/>
              </a:rPr>
              <a:t>Staff/Students/Community </a:t>
            </a:r>
            <a:r>
              <a:rPr lang="en-US" dirty="0">
                <a:solidFill>
                  <a:schemeClr val="tx2">
                    <a:lumMod val="75000"/>
                    <a:lumOff val="25000"/>
                  </a:schemeClr>
                </a:solidFill>
                <a:latin typeface="Arial Rounded MT Bold" pitchFamily="34" charset="0"/>
              </a:rPr>
              <a:t>for </a:t>
            </a:r>
            <a:r>
              <a:rPr lang="en-US" dirty="0" smtClean="0">
                <a:solidFill>
                  <a:schemeClr val="tx2">
                    <a:lumMod val="75000"/>
                    <a:lumOff val="25000"/>
                  </a:schemeClr>
                </a:solidFill>
                <a:latin typeface="Arial Rounded MT Bold" pitchFamily="34" charset="0"/>
              </a:rPr>
              <a:t>Global Project</a:t>
            </a:r>
          </a:p>
          <a:p>
            <a:r>
              <a:rPr lang="en-US" dirty="0" smtClean="0">
                <a:solidFill>
                  <a:schemeClr val="tx2">
                    <a:lumMod val="75000"/>
                    <a:lumOff val="25000"/>
                  </a:schemeClr>
                </a:solidFill>
                <a:latin typeface="Arial Rounded MT Bold" pitchFamily="34" charset="0"/>
              </a:rPr>
              <a:t>Movie Night organized </a:t>
            </a:r>
            <a:r>
              <a:rPr lang="en-US" dirty="0">
                <a:solidFill>
                  <a:schemeClr val="tx2">
                    <a:lumMod val="75000"/>
                    <a:lumOff val="25000"/>
                  </a:schemeClr>
                </a:solidFill>
                <a:latin typeface="Arial Rounded MT Bold" pitchFamily="34" charset="0"/>
              </a:rPr>
              <a:t>by </a:t>
            </a:r>
            <a:r>
              <a:rPr lang="en-US" dirty="0" smtClean="0">
                <a:solidFill>
                  <a:schemeClr val="tx2">
                    <a:lumMod val="75000"/>
                    <a:lumOff val="25000"/>
                  </a:schemeClr>
                </a:solidFill>
                <a:latin typeface="Arial Rounded MT Bold" pitchFamily="34" charset="0"/>
              </a:rPr>
              <a:t>Staff/Students/Community </a:t>
            </a:r>
            <a:r>
              <a:rPr lang="en-US" dirty="0">
                <a:solidFill>
                  <a:schemeClr val="tx2">
                    <a:lumMod val="75000"/>
                    <a:lumOff val="25000"/>
                  </a:schemeClr>
                </a:solidFill>
                <a:latin typeface="Arial Rounded MT Bold" pitchFamily="34" charset="0"/>
              </a:rPr>
              <a:t>for </a:t>
            </a:r>
            <a:r>
              <a:rPr lang="en-US" dirty="0" smtClean="0">
                <a:solidFill>
                  <a:schemeClr val="tx2">
                    <a:lumMod val="75000"/>
                    <a:lumOff val="25000"/>
                  </a:schemeClr>
                </a:solidFill>
                <a:latin typeface="Arial Rounded MT Bold" pitchFamily="34" charset="0"/>
              </a:rPr>
              <a:t>Global Project</a:t>
            </a:r>
          </a:p>
          <a:p>
            <a:r>
              <a:rPr lang="en-US" dirty="0" smtClean="0">
                <a:solidFill>
                  <a:schemeClr val="tx2">
                    <a:lumMod val="75000"/>
                    <a:lumOff val="25000"/>
                  </a:schemeClr>
                </a:solidFill>
                <a:latin typeface="Arial Rounded MT Bold" pitchFamily="34" charset="0"/>
              </a:rPr>
              <a:t>Yard Sale organized </a:t>
            </a:r>
            <a:r>
              <a:rPr lang="en-US" dirty="0">
                <a:solidFill>
                  <a:schemeClr val="tx2">
                    <a:lumMod val="75000"/>
                    <a:lumOff val="25000"/>
                  </a:schemeClr>
                </a:solidFill>
                <a:latin typeface="Arial Rounded MT Bold" pitchFamily="34" charset="0"/>
              </a:rPr>
              <a:t>by </a:t>
            </a:r>
            <a:r>
              <a:rPr lang="en-US" dirty="0" smtClean="0">
                <a:solidFill>
                  <a:schemeClr val="tx2">
                    <a:lumMod val="75000"/>
                    <a:lumOff val="25000"/>
                  </a:schemeClr>
                </a:solidFill>
                <a:latin typeface="Arial Rounded MT Bold" pitchFamily="34" charset="0"/>
              </a:rPr>
              <a:t>Staff/Students/Community </a:t>
            </a:r>
            <a:r>
              <a:rPr lang="en-US" dirty="0">
                <a:solidFill>
                  <a:schemeClr val="tx2">
                    <a:lumMod val="75000"/>
                    <a:lumOff val="25000"/>
                  </a:schemeClr>
                </a:solidFill>
                <a:latin typeface="Arial Rounded MT Bold" pitchFamily="34" charset="0"/>
              </a:rPr>
              <a:t>for </a:t>
            </a:r>
            <a:r>
              <a:rPr lang="en-US" dirty="0" smtClean="0">
                <a:solidFill>
                  <a:schemeClr val="tx2">
                    <a:lumMod val="75000"/>
                    <a:lumOff val="25000"/>
                  </a:schemeClr>
                </a:solidFill>
                <a:latin typeface="Arial Rounded MT Bold" pitchFamily="34" charset="0"/>
              </a:rPr>
              <a:t>Global Project</a:t>
            </a:r>
          </a:p>
          <a:p>
            <a:r>
              <a:rPr lang="en-US" dirty="0" smtClean="0">
                <a:solidFill>
                  <a:schemeClr val="tx2">
                    <a:lumMod val="75000"/>
                    <a:lumOff val="25000"/>
                  </a:schemeClr>
                </a:solidFill>
                <a:latin typeface="Arial Rounded MT Bold" pitchFamily="34" charset="0"/>
              </a:rPr>
              <a:t>Family Night organized </a:t>
            </a:r>
            <a:r>
              <a:rPr lang="en-US" dirty="0">
                <a:solidFill>
                  <a:schemeClr val="tx2">
                    <a:lumMod val="75000"/>
                    <a:lumOff val="25000"/>
                  </a:schemeClr>
                </a:solidFill>
                <a:latin typeface="Arial Rounded MT Bold" pitchFamily="34" charset="0"/>
              </a:rPr>
              <a:t>by </a:t>
            </a:r>
            <a:r>
              <a:rPr lang="en-US" dirty="0" smtClean="0">
                <a:solidFill>
                  <a:schemeClr val="tx2">
                    <a:lumMod val="75000"/>
                    <a:lumOff val="25000"/>
                  </a:schemeClr>
                </a:solidFill>
                <a:latin typeface="Arial Rounded MT Bold" pitchFamily="34" charset="0"/>
              </a:rPr>
              <a:t>Staff/Students/Community </a:t>
            </a:r>
            <a:r>
              <a:rPr lang="en-US" dirty="0">
                <a:solidFill>
                  <a:schemeClr val="tx2">
                    <a:lumMod val="75000"/>
                    <a:lumOff val="25000"/>
                  </a:schemeClr>
                </a:solidFill>
                <a:latin typeface="Arial Rounded MT Bold" pitchFamily="34" charset="0"/>
              </a:rPr>
              <a:t>for </a:t>
            </a:r>
            <a:r>
              <a:rPr lang="en-US" dirty="0" smtClean="0">
                <a:solidFill>
                  <a:schemeClr val="tx2">
                    <a:lumMod val="75000"/>
                    <a:lumOff val="25000"/>
                  </a:schemeClr>
                </a:solidFill>
                <a:latin typeface="Arial Rounded MT Bold" pitchFamily="34" charset="0"/>
              </a:rPr>
              <a:t>Global Project</a:t>
            </a:r>
          </a:p>
          <a:p>
            <a:r>
              <a:rPr lang="en-US" dirty="0" smtClean="0">
                <a:solidFill>
                  <a:schemeClr val="tx2">
                    <a:lumMod val="75000"/>
                    <a:lumOff val="25000"/>
                  </a:schemeClr>
                </a:solidFill>
                <a:latin typeface="Arial Rounded MT Bold" pitchFamily="34" charset="0"/>
              </a:rPr>
              <a:t>Car Wash organized </a:t>
            </a:r>
            <a:r>
              <a:rPr lang="en-US" dirty="0">
                <a:solidFill>
                  <a:schemeClr val="tx2">
                    <a:lumMod val="75000"/>
                    <a:lumOff val="25000"/>
                  </a:schemeClr>
                </a:solidFill>
                <a:latin typeface="Arial Rounded MT Bold" pitchFamily="34" charset="0"/>
              </a:rPr>
              <a:t>by </a:t>
            </a:r>
            <a:r>
              <a:rPr lang="en-US" dirty="0" smtClean="0">
                <a:solidFill>
                  <a:schemeClr val="tx2">
                    <a:lumMod val="75000"/>
                    <a:lumOff val="25000"/>
                  </a:schemeClr>
                </a:solidFill>
                <a:latin typeface="Arial Rounded MT Bold" pitchFamily="34" charset="0"/>
              </a:rPr>
              <a:t>Staff/Students/Community </a:t>
            </a:r>
            <a:r>
              <a:rPr lang="en-US" dirty="0">
                <a:solidFill>
                  <a:schemeClr val="tx2">
                    <a:lumMod val="75000"/>
                    <a:lumOff val="25000"/>
                  </a:schemeClr>
                </a:solidFill>
                <a:latin typeface="Arial Rounded MT Bold" pitchFamily="34" charset="0"/>
              </a:rPr>
              <a:t>for </a:t>
            </a:r>
            <a:r>
              <a:rPr lang="en-US" dirty="0" smtClean="0">
                <a:solidFill>
                  <a:schemeClr val="tx2">
                    <a:lumMod val="75000"/>
                    <a:lumOff val="25000"/>
                  </a:schemeClr>
                </a:solidFill>
                <a:latin typeface="Arial Rounded MT Bold" pitchFamily="34" charset="0"/>
              </a:rPr>
              <a:t>Global Project </a:t>
            </a:r>
          </a:p>
          <a:p>
            <a:r>
              <a:rPr lang="en-US" dirty="0" smtClean="0">
                <a:solidFill>
                  <a:schemeClr val="tx2">
                    <a:lumMod val="75000"/>
                    <a:lumOff val="25000"/>
                  </a:schemeClr>
                </a:solidFill>
                <a:latin typeface="Arial Rounded MT Bold" pitchFamily="34" charset="0"/>
              </a:rPr>
              <a:t>Grade 8 Art Exhibit</a:t>
            </a:r>
            <a:endParaRPr lang="en-CA" dirty="0">
              <a:solidFill>
                <a:schemeClr val="tx2">
                  <a:lumMod val="75000"/>
                  <a:lumOff val="25000"/>
                </a:schemeClr>
              </a:solidFill>
              <a:latin typeface="Arial Rounded MT Bold" pitchFamily="34" charset="0"/>
            </a:endParaRPr>
          </a:p>
        </p:txBody>
      </p:sp>
      <p:sp>
        <p:nvSpPr>
          <p:cNvPr id="8" name="Footer Placeholder 7"/>
          <p:cNvSpPr>
            <a:spLocks noGrp="1"/>
          </p:cNvSpPr>
          <p:nvPr>
            <p:ph type="ftr" sz="quarter" idx="11"/>
          </p:nvPr>
        </p:nvSpPr>
        <p:spPr/>
        <p:txBody>
          <a:bodyPr/>
          <a:lstStyle/>
          <a:p>
            <a:r>
              <a:rPr lang="en-US" smtClean="0"/>
              <a:t>December 1, 2014</a:t>
            </a:r>
            <a:endParaRPr lang="en-US" dirty="0"/>
          </a:p>
        </p:txBody>
      </p:sp>
      <p:sp>
        <p:nvSpPr>
          <p:cNvPr id="9" name="Slide Number Placeholder 8"/>
          <p:cNvSpPr>
            <a:spLocks noGrp="1"/>
          </p:cNvSpPr>
          <p:nvPr>
            <p:ph type="sldNum" sz="quarter" idx="12"/>
          </p:nvPr>
        </p:nvSpPr>
        <p:spPr/>
        <p:txBody>
          <a:bodyPr/>
          <a:lstStyle/>
          <a:p>
            <a:fld id="{7F5CE407-6216-4202-80E4-A30DC2F709B2}" type="slidenum">
              <a:rPr lang="en-US" smtClean="0"/>
              <a:pPr/>
              <a:t>25</a:t>
            </a:fld>
            <a:endParaRPr lang="en-US" dirty="0"/>
          </a:p>
        </p:txBody>
      </p:sp>
    </p:spTree>
    <p:extLst>
      <p:ext uri="{BB962C8B-B14F-4D97-AF65-F5344CB8AC3E}">
        <p14:creationId xmlns:p14="http://schemas.microsoft.com/office/powerpoint/2010/main" val="38796562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chemeClr val="tx2">
                    <a:lumMod val="75000"/>
                    <a:lumOff val="25000"/>
                  </a:schemeClr>
                </a:solidFill>
                <a:latin typeface="Arial Rounded MT Bold" pitchFamily="34" charset="0"/>
              </a:rPr>
              <a:t>Special Events That Encourage Collegiality/Student Spirit</a:t>
            </a:r>
            <a:endParaRPr lang="en-CA" sz="3600" dirty="0">
              <a:solidFill>
                <a:schemeClr val="tx2">
                  <a:lumMod val="75000"/>
                  <a:lumOff val="25000"/>
                </a:schemeClr>
              </a:solidFill>
              <a:latin typeface="Arial Rounded MT Bold" pitchFamily="34" charset="0"/>
            </a:endParaRPr>
          </a:p>
        </p:txBody>
      </p:sp>
      <p:sp>
        <p:nvSpPr>
          <p:cNvPr id="4" name="Content Placeholder 3"/>
          <p:cNvSpPr>
            <a:spLocks noGrp="1"/>
          </p:cNvSpPr>
          <p:nvPr>
            <p:ph sz="half" idx="2"/>
          </p:nvPr>
        </p:nvSpPr>
        <p:spPr/>
        <p:txBody>
          <a:bodyPr/>
          <a:lstStyle/>
          <a:p>
            <a:r>
              <a:rPr lang="en-US" dirty="0">
                <a:solidFill>
                  <a:schemeClr val="tx2">
                    <a:lumMod val="75000"/>
                    <a:lumOff val="25000"/>
                  </a:schemeClr>
                </a:solidFill>
                <a:latin typeface="Arial Rounded MT Bold" pitchFamily="34" charset="0"/>
              </a:rPr>
              <a:t>Terry Fox Walk</a:t>
            </a:r>
          </a:p>
          <a:p>
            <a:r>
              <a:rPr lang="en-US" dirty="0" smtClean="0">
                <a:solidFill>
                  <a:schemeClr val="tx2">
                    <a:lumMod val="75000"/>
                    <a:lumOff val="25000"/>
                  </a:schemeClr>
                </a:solidFill>
                <a:latin typeface="Arial Rounded MT Bold" pitchFamily="34" charset="0"/>
              </a:rPr>
              <a:t>Christmas Dinner</a:t>
            </a:r>
          </a:p>
          <a:p>
            <a:r>
              <a:rPr lang="en-US" dirty="0" smtClean="0">
                <a:solidFill>
                  <a:schemeClr val="tx2">
                    <a:lumMod val="75000"/>
                    <a:lumOff val="25000"/>
                  </a:schemeClr>
                </a:solidFill>
                <a:latin typeface="Arial Rounded MT Bold" pitchFamily="34" charset="0"/>
              </a:rPr>
              <a:t>Falls </a:t>
            </a:r>
            <a:r>
              <a:rPr lang="en-US" dirty="0">
                <a:solidFill>
                  <a:schemeClr val="tx2">
                    <a:lumMod val="75000"/>
                    <a:lumOff val="25000"/>
                  </a:schemeClr>
                </a:solidFill>
                <a:latin typeface="Arial Rounded MT Bold" pitchFamily="34" charset="0"/>
              </a:rPr>
              <a:t>Brook Center Visit</a:t>
            </a:r>
          </a:p>
          <a:p>
            <a:r>
              <a:rPr lang="en-US" dirty="0">
                <a:solidFill>
                  <a:schemeClr val="tx2">
                    <a:lumMod val="75000"/>
                    <a:lumOff val="25000"/>
                  </a:schemeClr>
                </a:solidFill>
                <a:latin typeface="Arial Rounded MT Bold" pitchFamily="34" charset="0"/>
              </a:rPr>
              <a:t>Link Program Launch</a:t>
            </a:r>
          </a:p>
          <a:p>
            <a:r>
              <a:rPr lang="en-US" dirty="0">
                <a:solidFill>
                  <a:schemeClr val="tx2">
                    <a:lumMod val="75000"/>
                    <a:lumOff val="25000"/>
                  </a:schemeClr>
                </a:solidFill>
                <a:latin typeface="Arial Rounded MT Bold" pitchFamily="34" charset="0"/>
              </a:rPr>
              <a:t>School Dance</a:t>
            </a:r>
          </a:p>
          <a:p>
            <a:r>
              <a:rPr lang="en-US" dirty="0">
                <a:solidFill>
                  <a:schemeClr val="tx2">
                    <a:lumMod val="75000"/>
                    <a:lumOff val="25000"/>
                  </a:schemeClr>
                </a:solidFill>
                <a:latin typeface="Arial Rounded MT Bold" pitchFamily="34" charset="0"/>
              </a:rPr>
              <a:t>BMS Olympics</a:t>
            </a:r>
          </a:p>
          <a:p>
            <a:r>
              <a:rPr lang="en-US" dirty="0">
                <a:solidFill>
                  <a:schemeClr val="tx2">
                    <a:lumMod val="75000"/>
                    <a:lumOff val="25000"/>
                  </a:schemeClr>
                </a:solidFill>
                <a:latin typeface="Arial Rounded MT Bold" pitchFamily="34" charset="0"/>
              </a:rPr>
              <a:t>Pink Shirt Day</a:t>
            </a:r>
          </a:p>
          <a:p>
            <a:endParaRPr lang="en-CA" dirty="0">
              <a:solidFill>
                <a:schemeClr val="tx2">
                  <a:lumMod val="75000"/>
                  <a:lumOff val="25000"/>
                </a:schemeClr>
              </a:solidFill>
            </a:endParaRPr>
          </a:p>
        </p:txBody>
      </p:sp>
      <p:sp>
        <p:nvSpPr>
          <p:cNvPr id="6" name="Content Placeholder 5"/>
          <p:cNvSpPr>
            <a:spLocks noGrp="1"/>
          </p:cNvSpPr>
          <p:nvPr>
            <p:ph sz="quarter" idx="4"/>
          </p:nvPr>
        </p:nvSpPr>
        <p:spPr/>
        <p:txBody>
          <a:bodyPr/>
          <a:lstStyle/>
          <a:p>
            <a:r>
              <a:rPr lang="en-US" dirty="0" smtClean="0">
                <a:solidFill>
                  <a:schemeClr val="tx2">
                    <a:lumMod val="75000"/>
                    <a:lumOff val="25000"/>
                  </a:schemeClr>
                </a:solidFill>
                <a:latin typeface="Arial Rounded MT Bold" pitchFamily="34" charset="0"/>
              </a:rPr>
              <a:t>Bake Sales</a:t>
            </a:r>
          </a:p>
          <a:p>
            <a:r>
              <a:rPr lang="en-US" dirty="0" smtClean="0">
                <a:solidFill>
                  <a:schemeClr val="tx2">
                    <a:lumMod val="75000"/>
                    <a:lumOff val="25000"/>
                  </a:schemeClr>
                </a:solidFill>
                <a:latin typeface="Arial Rounded MT Bold" pitchFamily="34" charset="0"/>
              </a:rPr>
              <a:t>Snowshoeing</a:t>
            </a:r>
          </a:p>
          <a:p>
            <a:r>
              <a:rPr lang="en-US" dirty="0" smtClean="0">
                <a:solidFill>
                  <a:schemeClr val="tx2">
                    <a:lumMod val="75000"/>
                    <a:lumOff val="25000"/>
                  </a:schemeClr>
                </a:solidFill>
                <a:latin typeface="Arial Rounded MT Bold" pitchFamily="34" charset="0"/>
              </a:rPr>
              <a:t>Sports Hall of Fame Young Ambassadors</a:t>
            </a:r>
          </a:p>
          <a:p>
            <a:r>
              <a:rPr lang="en-US" dirty="0" smtClean="0">
                <a:solidFill>
                  <a:schemeClr val="tx2">
                    <a:lumMod val="75000"/>
                    <a:lumOff val="25000"/>
                  </a:schemeClr>
                </a:solidFill>
                <a:latin typeface="Arial Rounded MT Bold" pitchFamily="34" charset="0"/>
              </a:rPr>
              <a:t>WE DAY trip to Halifax</a:t>
            </a:r>
          </a:p>
          <a:p>
            <a:r>
              <a:rPr lang="en-US" dirty="0" smtClean="0">
                <a:solidFill>
                  <a:schemeClr val="tx2">
                    <a:lumMod val="75000"/>
                    <a:lumOff val="25000"/>
                  </a:schemeClr>
                </a:solidFill>
                <a:latin typeface="Arial Rounded MT Bold" pitchFamily="34" charset="0"/>
              </a:rPr>
              <a:t>Career Exposure at NBCC</a:t>
            </a:r>
          </a:p>
          <a:p>
            <a:r>
              <a:rPr lang="en-US" dirty="0" smtClean="0">
                <a:solidFill>
                  <a:schemeClr val="tx2">
                    <a:lumMod val="75000"/>
                    <a:lumOff val="25000"/>
                  </a:schemeClr>
                </a:solidFill>
                <a:latin typeface="Arial Rounded MT Bold" pitchFamily="34" charset="0"/>
              </a:rPr>
              <a:t>District Track &amp; Field</a:t>
            </a:r>
            <a:endParaRPr lang="en-CA" dirty="0">
              <a:solidFill>
                <a:schemeClr val="tx2">
                  <a:lumMod val="75000"/>
                  <a:lumOff val="25000"/>
                </a:schemeClr>
              </a:solidFill>
              <a:latin typeface="Arial Rounded MT Bold" pitchFamily="34" charset="0"/>
            </a:endParaRPr>
          </a:p>
        </p:txBody>
      </p:sp>
      <p:sp>
        <p:nvSpPr>
          <p:cNvPr id="11" name="Footer Placeholder 10"/>
          <p:cNvSpPr>
            <a:spLocks noGrp="1"/>
          </p:cNvSpPr>
          <p:nvPr>
            <p:ph type="ftr" sz="quarter" idx="11"/>
          </p:nvPr>
        </p:nvSpPr>
        <p:spPr/>
        <p:txBody>
          <a:bodyPr/>
          <a:lstStyle/>
          <a:p>
            <a:r>
              <a:rPr lang="en-US" smtClean="0"/>
              <a:t>December 1, 2014</a:t>
            </a:r>
            <a:endParaRPr lang="en-US" dirty="0"/>
          </a:p>
        </p:txBody>
      </p:sp>
      <p:sp>
        <p:nvSpPr>
          <p:cNvPr id="12" name="Slide Number Placeholder 11"/>
          <p:cNvSpPr>
            <a:spLocks noGrp="1"/>
          </p:cNvSpPr>
          <p:nvPr>
            <p:ph type="sldNum" sz="quarter" idx="12"/>
          </p:nvPr>
        </p:nvSpPr>
        <p:spPr/>
        <p:txBody>
          <a:bodyPr/>
          <a:lstStyle/>
          <a:p>
            <a:fld id="{7F5CE407-6216-4202-80E4-A30DC2F709B2}" type="slidenum">
              <a:rPr lang="en-US" smtClean="0"/>
              <a:pPr/>
              <a:t>26</a:t>
            </a:fld>
            <a:endParaRPr lang="en-US" dirty="0"/>
          </a:p>
        </p:txBody>
      </p:sp>
    </p:spTree>
    <p:extLst>
      <p:ext uri="{BB962C8B-B14F-4D97-AF65-F5344CB8AC3E}">
        <p14:creationId xmlns:p14="http://schemas.microsoft.com/office/powerpoint/2010/main" val="191782341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lumMod val="75000"/>
                    <a:lumOff val="25000"/>
                  </a:schemeClr>
                </a:solidFill>
                <a:latin typeface="Arial Rounded MT Bold" pitchFamily="34" charset="0"/>
              </a:rPr>
              <a:t>Student Voice</a:t>
            </a:r>
            <a:endParaRPr lang="en-CA" b="1" dirty="0">
              <a:solidFill>
                <a:schemeClr val="tx2">
                  <a:lumMod val="75000"/>
                  <a:lumOff val="25000"/>
                </a:schemeClr>
              </a:solidFill>
              <a:latin typeface="Arial Rounded MT Bold" pitchFamily="34" charset="0"/>
            </a:endParaRPr>
          </a:p>
        </p:txBody>
      </p:sp>
      <p:sp>
        <p:nvSpPr>
          <p:cNvPr id="3" name="Content Placeholder 2"/>
          <p:cNvSpPr>
            <a:spLocks noGrp="1"/>
          </p:cNvSpPr>
          <p:nvPr>
            <p:ph idx="1"/>
          </p:nvPr>
        </p:nvSpPr>
        <p:spPr/>
        <p:txBody>
          <a:bodyPr/>
          <a:lstStyle/>
          <a:p>
            <a:r>
              <a:rPr lang="en-US" dirty="0" smtClean="0">
                <a:solidFill>
                  <a:schemeClr val="tx2">
                    <a:lumMod val="75000"/>
                    <a:lumOff val="25000"/>
                  </a:schemeClr>
                </a:solidFill>
                <a:latin typeface="Arial Rounded MT Bold" pitchFamily="34" charset="0"/>
              </a:rPr>
              <a:t>Tell Them From Me Survey</a:t>
            </a:r>
          </a:p>
          <a:p>
            <a:r>
              <a:rPr lang="en-US" dirty="0" smtClean="0">
                <a:solidFill>
                  <a:schemeClr val="tx2">
                    <a:lumMod val="75000"/>
                    <a:lumOff val="25000"/>
                  </a:schemeClr>
                </a:solidFill>
                <a:latin typeface="Arial Rounded MT Bold" pitchFamily="34" charset="0"/>
              </a:rPr>
              <a:t>School based initiative survey on student engagement</a:t>
            </a:r>
          </a:p>
          <a:p>
            <a:r>
              <a:rPr lang="en-US" dirty="0" smtClean="0">
                <a:solidFill>
                  <a:schemeClr val="tx2">
                    <a:lumMod val="75000"/>
                    <a:lumOff val="25000"/>
                  </a:schemeClr>
                </a:solidFill>
                <a:latin typeface="Arial Rounded MT Bold" pitchFamily="34" charset="0"/>
              </a:rPr>
              <a:t>Follow up meeting with students on TTFM survey</a:t>
            </a:r>
          </a:p>
          <a:p>
            <a:r>
              <a:rPr lang="en-US" dirty="0" smtClean="0">
                <a:solidFill>
                  <a:schemeClr val="tx2">
                    <a:lumMod val="75000"/>
                    <a:lumOff val="25000"/>
                  </a:schemeClr>
                </a:solidFill>
                <a:latin typeface="Arial Rounded MT Bold" pitchFamily="34" charset="0"/>
              </a:rPr>
              <a:t>Student Leadership Group Program</a:t>
            </a:r>
          </a:p>
          <a:p>
            <a:r>
              <a:rPr lang="en-US" dirty="0" smtClean="0">
                <a:solidFill>
                  <a:schemeClr val="tx2">
                    <a:lumMod val="75000"/>
                    <a:lumOff val="25000"/>
                  </a:schemeClr>
                </a:solidFill>
                <a:latin typeface="Arial Rounded MT Bold" pitchFamily="34" charset="0"/>
              </a:rPr>
              <a:t>Global Projects Initiatives</a:t>
            </a:r>
          </a:p>
          <a:p>
            <a:endParaRPr lang="en-CA" dirty="0">
              <a:solidFill>
                <a:schemeClr val="tx2">
                  <a:lumMod val="75000"/>
                  <a:lumOff val="25000"/>
                </a:schemeClr>
              </a:solidFill>
              <a:latin typeface="Arial Rounded MT Bold" pitchFamily="34" charset="0"/>
            </a:endParaRPr>
          </a:p>
        </p:txBody>
      </p:sp>
      <p:sp>
        <p:nvSpPr>
          <p:cNvPr id="8" name="Footer Placeholder 7"/>
          <p:cNvSpPr>
            <a:spLocks noGrp="1"/>
          </p:cNvSpPr>
          <p:nvPr>
            <p:ph type="ftr" sz="quarter" idx="11"/>
          </p:nvPr>
        </p:nvSpPr>
        <p:spPr/>
        <p:txBody>
          <a:bodyPr/>
          <a:lstStyle/>
          <a:p>
            <a:r>
              <a:rPr lang="en-US" smtClean="0"/>
              <a:t>December 1, 2014</a:t>
            </a:r>
            <a:endParaRPr lang="en-US" dirty="0"/>
          </a:p>
        </p:txBody>
      </p:sp>
      <p:sp>
        <p:nvSpPr>
          <p:cNvPr id="9" name="Slide Number Placeholder 8"/>
          <p:cNvSpPr>
            <a:spLocks noGrp="1"/>
          </p:cNvSpPr>
          <p:nvPr>
            <p:ph type="sldNum" sz="quarter" idx="12"/>
          </p:nvPr>
        </p:nvSpPr>
        <p:spPr/>
        <p:txBody>
          <a:bodyPr/>
          <a:lstStyle/>
          <a:p>
            <a:fld id="{7F5CE407-6216-4202-80E4-A30DC2F709B2}" type="slidenum">
              <a:rPr lang="en-US" smtClean="0"/>
              <a:pPr/>
              <a:t>27</a:t>
            </a:fld>
            <a:endParaRPr lang="en-US" dirty="0"/>
          </a:p>
        </p:txBody>
      </p:sp>
    </p:spTree>
    <p:extLst>
      <p:ext uri="{BB962C8B-B14F-4D97-AF65-F5344CB8AC3E}">
        <p14:creationId xmlns:p14="http://schemas.microsoft.com/office/powerpoint/2010/main" val="40961878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1" y="2849880"/>
            <a:ext cx="6498158" cy="1600200"/>
          </a:xfrm>
        </p:spPr>
        <p:txBody>
          <a:bodyPr/>
          <a:lstStyle/>
          <a:p>
            <a:r>
              <a:rPr lang="en-US" b="1" dirty="0" smtClean="0">
                <a:solidFill>
                  <a:schemeClr val="tx2">
                    <a:lumMod val="75000"/>
                    <a:lumOff val="25000"/>
                  </a:schemeClr>
                </a:solidFill>
                <a:latin typeface="Arial Rounded MT Bold" pitchFamily="34" charset="0"/>
              </a:rPr>
              <a:t>Provincial</a:t>
            </a:r>
            <a:br>
              <a:rPr lang="en-US" b="1" dirty="0" smtClean="0">
                <a:solidFill>
                  <a:schemeClr val="tx2">
                    <a:lumMod val="75000"/>
                    <a:lumOff val="25000"/>
                  </a:schemeClr>
                </a:solidFill>
                <a:latin typeface="Arial Rounded MT Bold" pitchFamily="34" charset="0"/>
              </a:rPr>
            </a:br>
            <a:r>
              <a:rPr lang="en-US" b="1" dirty="0" smtClean="0">
                <a:solidFill>
                  <a:schemeClr val="tx2">
                    <a:lumMod val="75000"/>
                    <a:lumOff val="25000"/>
                  </a:schemeClr>
                </a:solidFill>
                <a:latin typeface="Arial Rounded MT Bold" pitchFamily="34" charset="0"/>
              </a:rPr>
              <a:t>Assessments</a:t>
            </a:r>
            <a:endParaRPr lang="en-CA" b="1" dirty="0">
              <a:solidFill>
                <a:schemeClr val="tx2">
                  <a:lumMod val="75000"/>
                  <a:lumOff val="25000"/>
                </a:schemeClr>
              </a:solidFill>
              <a:latin typeface="Arial Rounded MT Bold" pitchFamily="34" charset="0"/>
            </a:endParaRPr>
          </a:p>
        </p:txBody>
      </p:sp>
      <p:pic>
        <p:nvPicPr>
          <p:cNvPr id="4" name="Picture 3" descr="C:\Users\Andrea.Penney\Desktop\ASDW HD LOGO (2).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322921" y="1295400"/>
            <a:ext cx="6498158" cy="1554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920614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Rounded MT Bold" pitchFamily="34" charset="0"/>
              </a:rPr>
              <a:t>Provincial Assessment Results</a:t>
            </a:r>
            <a:endParaRPr lang="en-CA" b="1" dirty="0">
              <a:latin typeface="Arial Rounded MT Bold" pitchFamily="34" charset="0"/>
            </a:endParaRPr>
          </a:p>
        </p:txBody>
      </p:sp>
      <p:sp>
        <p:nvSpPr>
          <p:cNvPr id="3" name="Content Placeholder 2"/>
          <p:cNvSpPr>
            <a:spLocks noGrp="1"/>
          </p:cNvSpPr>
          <p:nvPr>
            <p:ph idx="1"/>
          </p:nvPr>
        </p:nvSpPr>
        <p:spPr/>
        <p:txBody>
          <a:bodyPr/>
          <a:lstStyle/>
          <a:p>
            <a:pPr marL="685800" lvl="2" indent="0">
              <a:buNone/>
            </a:pPr>
            <a:r>
              <a:rPr lang="en-US" b="1" dirty="0" smtClean="0">
                <a:solidFill>
                  <a:schemeClr val="tx2">
                    <a:lumMod val="75000"/>
                    <a:lumOff val="25000"/>
                  </a:schemeClr>
                </a:solidFill>
                <a:latin typeface="Arial Rounded MT Bold" pitchFamily="34" charset="0"/>
              </a:rPr>
              <a:t>	Grade 7 Reading</a:t>
            </a:r>
          </a:p>
          <a:p>
            <a:pPr marL="0" indent="0">
              <a:buNone/>
            </a:pPr>
            <a:endParaRPr lang="en-CA" b="1" dirty="0">
              <a:solidFill>
                <a:schemeClr val="tx2">
                  <a:lumMod val="75000"/>
                  <a:lumOff val="25000"/>
                </a:schemeClr>
              </a:solidFill>
              <a:latin typeface="Arial Rounded MT Bold" pitchFamily="34" charset="0"/>
            </a:endParaRPr>
          </a:p>
        </p:txBody>
      </p:sp>
      <p:sp>
        <p:nvSpPr>
          <p:cNvPr id="4" name="Footer Placeholder 3"/>
          <p:cNvSpPr>
            <a:spLocks noGrp="1"/>
          </p:cNvSpPr>
          <p:nvPr>
            <p:ph type="ftr" sz="quarter" idx="11"/>
          </p:nvPr>
        </p:nvSpPr>
        <p:spPr/>
        <p:txBody>
          <a:bodyPr/>
          <a:lstStyle/>
          <a:p>
            <a:r>
              <a:rPr lang="en-US" smtClean="0"/>
              <a:t>December 1, 2014</a:t>
            </a:r>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29</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108899466"/>
              </p:ext>
            </p:extLst>
          </p:nvPr>
        </p:nvGraphicFramePr>
        <p:xfrm>
          <a:off x="1524000" y="2270762"/>
          <a:ext cx="6096000" cy="3855720"/>
        </p:xfrm>
        <a:graphic>
          <a:graphicData uri="http://schemas.openxmlformats.org/drawingml/2006/table">
            <a:tbl>
              <a:tblPr firstRow="1" bandRow="1">
                <a:tableStyleId>{5C22544A-7EE6-4342-B048-85BDC9FD1C3A}</a:tableStyleId>
              </a:tblPr>
              <a:tblGrid>
                <a:gridCol w="1524000"/>
                <a:gridCol w="1524000"/>
                <a:gridCol w="1524000"/>
                <a:gridCol w="1524000"/>
              </a:tblGrid>
              <a:tr h="642620">
                <a:tc>
                  <a:txBody>
                    <a:bodyPr/>
                    <a:lstStyle/>
                    <a:p>
                      <a:pPr algn="ctr"/>
                      <a:r>
                        <a:rPr lang="en-US" b="1" dirty="0" smtClean="0">
                          <a:solidFill>
                            <a:schemeClr val="bg1"/>
                          </a:solidFill>
                          <a:latin typeface="Arial Rounded MT Bold" pitchFamily="34" charset="0"/>
                        </a:rPr>
                        <a:t>Year</a:t>
                      </a:r>
                      <a:endParaRPr lang="en-US" b="1" dirty="0">
                        <a:solidFill>
                          <a:schemeClr val="bg1"/>
                        </a:solidFill>
                        <a:latin typeface="Arial Rounded MT Bold" pitchFamily="34" charset="0"/>
                      </a:endParaRPr>
                    </a:p>
                  </a:txBody>
                  <a:tcPr/>
                </a:tc>
                <a:tc>
                  <a:txBody>
                    <a:bodyPr/>
                    <a:lstStyle/>
                    <a:p>
                      <a:pPr algn="ctr"/>
                      <a:r>
                        <a:rPr lang="en-US" b="1" dirty="0" smtClean="0">
                          <a:solidFill>
                            <a:schemeClr val="bg1"/>
                          </a:solidFill>
                          <a:latin typeface="Arial Rounded MT Bold" pitchFamily="34" charset="0"/>
                        </a:rPr>
                        <a:t>Bath Middle </a:t>
                      </a:r>
                      <a:endParaRPr lang="en-US" b="1" dirty="0">
                        <a:solidFill>
                          <a:schemeClr val="bg1"/>
                        </a:solidFill>
                        <a:latin typeface="Arial Rounded MT Bold" pitchFamily="34" charset="0"/>
                      </a:endParaRPr>
                    </a:p>
                  </a:txBody>
                  <a:tcPr/>
                </a:tc>
                <a:tc>
                  <a:txBody>
                    <a:bodyPr/>
                    <a:lstStyle/>
                    <a:p>
                      <a:pPr algn="ctr"/>
                      <a:r>
                        <a:rPr lang="en-US" b="1" dirty="0" smtClean="0">
                          <a:solidFill>
                            <a:schemeClr val="bg1"/>
                          </a:solidFill>
                          <a:latin typeface="Arial Rounded MT Bold" pitchFamily="34" charset="0"/>
                        </a:rPr>
                        <a:t>District</a:t>
                      </a:r>
                      <a:endParaRPr lang="en-US" b="1" dirty="0">
                        <a:solidFill>
                          <a:schemeClr val="bg1"/>
                        </a:solidFill>
                        <a:latin typeface="Arial Rounded MT Bold" pitchFamily="34" charset="0"/>
                      </a:endParaRPr>
                    </a:p>
                  </a:txBody>
                  <a:tcPr/>
                </a:tc>
                <a:tc>
                  <a:txBody>
                    <a:bodyPr/>
                    <a:lstStyle/>
                    <a:p>
                      <a:pPr algn="ctr"/>
                      <a:r>
                        <a:rPr lang="en-US" b="1" dirty="0" smtClean="0">
                          <a:solidFill>
                            <a:schemeClr val="bg1"/>
                          </a:solidFill>
                          <a:latin typeface="Arial Rounded MT Bold" pitchFamily="34" charset="0"/>
                        </a:rPr>
                        <a:t>Province</a:t>
                      </a:r>
                      <a:endParaRPr lang="en-US" b="1" dirty="0">
                        <a:solidFill>
                          <a:schemeClr val="bg1"/>
                        </a:solidFill>
                        <a:latin typeface="Arial Rounded MT Bold" pitchFamily="34" charset="0"/>
                      </a:endParaRPr>
                    </a:p>
                  </a:txBody>
                  <a:tcPr/>
                </a:tc>
              </a:tr>
              <a:tr h="642620">
                <a:tc>
                  <a:txBody>
                    <a:bodyPr/>
                    <a:lstStyle/>
                    <a:p>
                      <a:pPr algn="ctr"/>
                      <a:r>
                        <a:rPr lang="en-US" b="1" dirty="0" smtClean="0">
                          <a:solidFill>
                            <a:schemeClr val="tx2">
                              <a:lumMod val="75000"/>
                              <a:lumOff val="25000"/>
                            </a:schemeClr>
                          </a:solidFill>
                          <a:latin typeface="Arial Rounded MT Bold" pitchFamily="34" charset="0"/>
                        </a:rPr>
                        <a:t>2009-10</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48.1%</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61.6%</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66.9%</a:t>
                      </a:r>
                      <a:endParaRPr lang="en-US" b="1" dirty="0">
                        <a:solidFill>
                          <a:schemeClr val="tx2">
                            <a:lumMod val="75000"/>
                            <a:lumOff val="25000"/>
                          </a:schemeClr>
                        </a:solidFill>
                        <a:latin typeface="Arial Rounded MT Bold" pitchFamily="34" charset="0"/>
                      </a:endParaRPr>
                    </a:p>
                  </a:txBody>
                  <a:tcPr/>
                </a:tc>
              </a:tr>
              <a:tr h="642620">
                <a:tc>
                  <a:txBody>
                    <a:bodyPr/>
                    <a:lstStyle/>
                    <a:p>
                      <a:pPr algn="ctr"/>
                      <a:r>
                        <a:rPr lang="en-US" b="1" dirty="0" smtClean="0">
                          <a:solidFill>
                            <a:schemeClr val="tx2">
                              <a:lumMod val="75000"/>
                              <a:lumOff val="25000"/>
                            </a:schemeClr>
                          </a:solidFill>
                          <a:latin typeface="Arial Rounded MT Bold" pitchFamily="34" charset="0"/>
                        </a:rPr>
                        <a:t>2010-11</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45.5%</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65.1%</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69.8%</a:t>
                      </a:r>
                      <a:endParaRPr lang="en-US" b="1" dirty="0">
                        <a:solidFill>
                          <a:schemeClr val="tx2">
                            <a:lumMod val="75000"/>
                            <a:lumOff val="25000"/>
                          </a:schemeClr>
                        </a:solidFill>
                        <a:latin typeface="Arial Rounded MT Bold" pitchFamily="34" charset="0"/>
                      </a:endParaRPr>
                    </a:p>
                  </a:txBody>
                  <a:tcPr/>
                </a:tc>
              </a:tr>
              <a:tr h="642620">
                <a:tc>
                  <a:txBody>
                    <a:bodyPr/>
                    <a:lstStyle/>
                    <a:p>
                      <a:pPr algn="ctr"/>
                      <a:r>
                        <a:rPr lang="en-US" b="1" dirty="0" smtClean="0">
                          <a:solidFill>
                            <a:schemeClr val="tx2">
                              <a:lumMod val="75000"/>
                              <a:lumOff val="25000"/>
                            </a:schemeClr>
                          </a:solidFill>
                          <a:latin typeface="Arial Rounded MT Bold" pitchFamily="34" charset="0"/>
                        </a:rPr>
                        <a:t>2011-12</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50.0%</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67.7%</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69.4%</a:t>
                      </a:r>
                      <a:endParaRPr lang="en-US" b="1" dirty="0">
                        <a:solidFill>
                          <a:schemeClr val="tx2">
                            <a:lumMod val="75000"/>
                            <a:lumOff val="25000"/>
                          </a:schemeClr>
                        </a:solidFill>
                        <a:latin typeface="Arial Rounded MT Bold" pitchFamily="34" charset="0"/>
                      </a:endParaRPr>
                    </a:p>
                  </a:txBody>
                  <a:tcPr/>
                </a:tc>
              </a:tr>
              <a:tr h="642620">
                <a:tc>
                  <a:txBody>
                    <a:bodyPr/>
                    <a:lstStyle/>
                    <a:p>
                      <a:pPr algn="ctr"/>
                      <a:r>
                        <a:rPr lang="en-US" b="1" dirty="0" smtClean="0">
                          <a:solidFill>
                            <a:schemeClr val="tx2">
                              <a:lumMod val="75000"/>
                              <a:lumOff val="25000"/>
                            </a:schemeClr>
                          </a:solidFill>
                          <a:latin typeface="Arial Rounded MT Bold" pitchFamily="34" charset="0"/>
                        </a:rPr>
                        <a:t>2012-13</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60.0%</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74.5%</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76.2%</a:t>
                      </a:r>
                      <a:endParaRPr lang="en-US" b="1" dirty="0">
                        <a:solidFill>
                          <a:schemeClr val="tx2">
                            <a:lumMod val="75000"/>
                            <a:lumOff val="25000"/>
                          </a:schemeClr>
                        </a:solidFill>
                        <a:latin typeface="Arial Rounded MT Bold" pitchFamily="34" charset="0"/>
                      </a:endParaRPr>
                    </a:p>
                  </a:txBody>
                  <a:tcPr/>
                </a:tc>
              </a:tr>
              <a:tr h="642620">
                <a:tc>
                  <a:txBody>
                    <a:bodyPr/>
                    <a:lstStyle/>
                    <a:p>
                      <a:pPr algn="ctr"/>
                      <a:r>
                        <a:rPr lang="en-US" b="1" dirty="0" smtClean="0">
                          <a:solidFill>
                            <a:schemeClr val="tx2">
                              <a:lumMod val="75000"/>
                              <a:lumOff val="25000"/>
                            </a:schemeClr>
                          </a:solidFill>
                          <a:latin typeface="Arial Rounded MT Bold" pitchFamily="34" charset="0"/>
                        </a:rPr>
                        <a:t>2013-14</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69.2%</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77.8%</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77.1%</a:t>
                      </a:r>
                      <a:endParaRPr lang="en-US" b="1" dirty="0">
                        <a:solidFill>
                          <a:schemeClr val="tx2">
                            <a:lumMod val="75000"/>
                            <a:lumOff val="25000"/>
                          </a:schemeClr>
                        </a:solidFill>
                        <a:latin typeface="Arial Rounded MT Bold" pitchFamily="34" charset="0"/>
                      </a:endParaRPr>
                    </a:p>
                  </a:txBody>
                  <a:tcPr/>
                </a:tc>
              </a:tr>
            </a:tbl>
          </a:graphicData>
        </a:graphic>
      </p:graphicFrame>
    </p:spTree>
    <p:extLst>
      <p:ext uri="{BB962C8B-B14F-4D97-AF65-F5344CB8AC3E}">
        <p14:creationId xmlns:p14="http://schemas.microsoft.com/office/powerpoint/2010/main" val="2367062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chemeClr val="tx2">
                    <a:lumMod val="75000"/>
                    <a:lumOff val="25000"/>
                  </a:schemeClr>
                </a:solidFill>
                <a:latin typeface="Arial Rounded MT Bold" pitchFamily="34" charset="0"/>
              </a:rPr>
              <a:t>Provincial Policy 409:  Multi-year School Infrastructure Planning</a:t>
            </a:r>
            <a:endParaRPr lang="en-CA" sz="3600" b="1" dirty="0">
              <a:solidFill>
                <a:schemeClr val="tx2">
                  <a:lumMod val="75000"/>
                  <a:lumOff val="25000"/>
                </a:schemeClr>
              </a:solidFill>
              <a:latin typeface="Arial Rounded MT Bold" pitchFamily="34" charset="0"/>
            </a:endParaRPr>
          </a:p>
        </p:txBody>
      </p:sp>
      <p:sp>
        <p:nvSpPr>
          <p:cNvPr id="3" name="Content Placeholder 2"/>
          <p:cNvSpPr>
            <a:spLocks noGrp="1"/>
          </p:cNvSpPr>
          <p:nvPr>
            <p:ph idx="1"/>
          </p:nvPr>
        </p:nvSpPr>
        <p:spPr/>
        <p:txBody>
          <a:bodyPr>
            <a:normAutofit fontScale="70000" lnSpcReduction="20000"/>
          </a:bodyPr>
          <a:lstStyle/>
          <a:p>
            <a:pPr marL="285750" indent="-285750">
              <a:buFont typeface="Arial" pitchFamily="34" charset="0"/>
              <a:buChar char="•"/>
            </a:pPr>
            <a:r>
              <a:rPr lang="en-US" dirty="0">
                <a:solidFill>
                  <a:schemeClr val="tx2">
                    <a:lumMod val="75000"/>
                    <a:lumOff val="25000"/>
                  </a:schemeClr>
                </a:solidFill>
                <a:latin typeface="Arial Rounded MT Bold" pitchFamily="34" charset="0"/>
              </a:rPr>
              <a:t>Outlines a number of responsibilities to do with facilities in our system</a:t>
            </a:r>
          </a:p>
          <a:p>
            <a:pPr marL="285750" indent="-285750">
              <a:buFont typeface="Arial" pitchFamily="34" charset="0"/>
              <a:buChar char="•"/>
            </a:pPr>
            <a:r>
              <a:rPr lang="en-US" dirty="0">
                <a:solidFill>
                  <a:schemeClr val="tx2">
                    <a:lumMod val="75000"/>
                    <a:lumOff val="25000"/>
                  </a:schemeClr>
                </a:solidFill>
                <a:latin typeface="Arial Rounded MT Bold" pitchFamily="34" charset="0"/>
              </a:rPr>
              <a:t>Sections 6.4, 6.5 and 6.6 are relevant for Sustainability Studies</a:t>
            </a:r>
          </a:p>
          <a:p>
            <a:pPr marL="285750" indent="-285750">
              <a:buFont typeface="Arial" pitchFamily="34" charset="0"/>
              <a:buChar char="•"/>
            </a:pPr>
            <a:r>
              <a:rPr lang="en-US" dirty="0">
                <a:solidFill>
                  <a:schemeClr val="tx2">
                    <a:lumMod val="75000"/>
                    <a:lumOff val="25000"/>
                  </a:schemeClr>
                </a:solidFill>
                <a:latin typeface="Arial Rounded MT Bold" pitchFamily="34" charset="0"/>
              </a:rPr>
              <a:t>Three Public Meetings</a:t>
            </a:r>
          </a:p>
          <a:p>
            <a:pPr marL="742950" lvl="1" indent="-285750">
              <a:buFont typeface="Arial" pitchFamily="34" charset="0"/>
              <a:buChar char="•"/>
            </a:pPr>
            <a:r>
              <a:rPr lang="en-US" sz="1800" dirty="0">
                <a:solidFill>
                  <a:schemeClr val="tx2">
                    <a:lumMod val="75000"/>
                    <a:lumOff val="25000"/>
                  </a:schemeClr>
                </a:solidFill>
                <a:latin typeface="Arial Rounded MT Bold" pitchFamily="34" charset="0"/>
              </a:rPr>
              <a:t>#1 – Presentation of Facts from District regarding School, in line with Policy 409 template</a:t>
            </a:r>
          </a:p>
          <a:p>
            <a:pPr marL="742950" lvl="1" indent="-285750">
              <a:buFont typeface="Arial" pitchFamily="34" charset="0"/>
              <a:buChar char="•"/>
            </a:pPr>
            <a:r>
              <a:rPr lang="en-US" sz="1800" dirty="0">
                <a:solidFill>
                  <a:schemeClr val="tx2">
                    <a:lumMod val="75000"/>
                    <a:lumOff val="25000"/>
                  </a:schemeClr>
                </a:solidFill>
                <a:latin typeface="Arial Rounded MT Bold" pitchFamily="34" charset="0"/>
              </a:rPr>
              <a:t>#2 -  Presentation from Stakeholders regarding their thoughts on the sustainability of the school and relevant factors</a:t>
            </a:r>
          </a:p>
          <a:p>
            <a:pPr marL="742950" lvl="1" indent="-285750">
              <a:buFont typeface="Arial" pitchFamily="34" charset="0"/>
              <a:buChar char="•"/>
            </a:pPr>
            <a:r>
              <a:rPr lang="en-US" sz="1800" dirty="0">
                <a:solidFill>
                  <a:schemeClr val="tx2">
                    <a:lumMod val="75000"/>
                    <a:lumOff val="25000"/>
                  </a:schemeClr>
                </a:solidFill>
                <a:latin typeface="Arial Rounded MT Bold" pitchFamily="34" charset="0"/>
              </a:rPr>
              <a:t>#3 – Final Review of Information by DEC and subsequent motion on next steps</a:t>
            </a:r>
          </a:p>
          <a:p>
            <a:pPr marL="285750" indent="-285750">
              <a:buFont typeface="Arial" pitchFamily="34" charset="0"/>
              <a:buChar char="•"/>
            </a:pPr>
            <a:r>
              <a:rPr lang="en-US" dirty="0">
                <a:solidFill>
                  <a:schemeClr val="tx2">
                    <a:lumMod val="75000"/>
                    <a:lumOff val="25000"/>
                  </a:schemeClr>
                </a:solidFill>
                <a:latin typeface="Arial Rounded MT Bold" pitchFamily="34" charset="0"/>
              </a:rPr>
              <a:t>Not Designed as an “Us-Against-Them” process; public meetings are not designed to facilitate debate between two </a:t>
            </a:r>
            <a:r>
              <a:rPr lang="en-US" dirty="0" smtClean="0">
                <a:solidFill>
                  <a:schemeClr val="tx2">
                    <a:lumMod val="75000"/>
                    <a:lumOff val="25000"/>
                  </a:schemeClr>
                </a:solidFill>
                <a:latin typeface="Arial Rounded MT Bold" pitchFamily="34" charset="0"/>
              </a:rPr>
              <a:t>parties</a:t>
            </a:r>
          </a:p>
          <a:p>
            <a:pPr marL="285750" indent="-285750">
              <a:buFont typeface="Arial" pitchFamily="34" charset="0"/>
              <a:buChar char="•"/>
            </a:pPr>
            <a:r>
              <a:rPr lang="en-US" dirty="0" smtClean="0">
                <a:solidFill>
                  <a:schemeClr val="tx2">
                    <a:lumMod val="75000"/>
                    <a:lumOff val="25000"/>
                  </a:schemeClr>
                </a:solidFill>
                <a:latin typeface="Arial Rounded MT Bold" pitchFamily="34" charset="0"/>
              </a:rPr>
              <a:t>3 Possible Outcomes</a:t>
            </a:r>
          </a:p>
          <a:p>
            <a:pPr marL="622300" lvl="1" indent="-285750">
              <a:buFont typeface="Arial" pitchFamily="34" charset="0"/>
              <a:buChar char="•"/>
            </a:pPr>
            <a:r>
              <a:rPr lang="en-US" dirty="0" smtClean="0">
                <a:solidFill>
                  <a:schemeClr val="tx2">
                    <a:lumMod val="75000"/>
                    <a:lumOff val="25000"/>
                  </a:schemeClr>
                </a:solidFill>
                <a:latin typeface="Arial Rounded MT Bold" pitchFamily="34" charset="0"/>
              </a:rPr>
              <a:t>Status Quo</a:t>
            </a:r>
          </a:p>
          <a:p>
            <a:pPr marL="622300" lvl="1" indent="-285750">
              <a:buFont typeface="Arial" pitchFamily="34" charset="0"/>
              <a:buChar char="•"/>
            </a:pPr>
            <a:r>
              <a:rPr lang="en-US" dirty="0" smtClean="0">
                <a:solidFill>
                  <a:schemeClr val="tx2">
                    <a:lumMod val="75000"/>
                    <a:lumOff val="25000"/>
                  </a:schemeClr>
                </a:solidFill>
                <a:latin typeface="Arial Rounded MT Bold" pitchFamily="34" charset="0"/>
              </a:rPr>
              <a:t>Recommendation to Minister for Significant Investment in Building/Programs</a:t>
            </a:r>
          </a:p>
          <a:p>
            <a:pPr marL="622300" lvl="1" indent="-285750">
              <a:buFont typeface="Arial" pitchFamily="34" charset="0"/>
              <a:buChar char="•"/>
            </a:pPr>
            <a:r>
              <a:rPr lang="en-US" dirty="0" smtClean="0">
                <a:solidFill>
                  <a:schemeClr val="tx2">
                    <a:lumMod val="75000"/>
                    <a:lumOff val="25000"/>
                  </a:schemeClr>
                </a:solidFill>
                <a:latin typeface="Arial Rounded MT Bold" pitchFamily="34" charset="0"/>
              </a:rPr>
              <a:t>Recommendation to Minister for Closure</a:t>
            </a:r>
            <a:endParaRPr lang="en-US" dirty="0">
              <a:solidFill>
                <a:schemeClr val="tx2">
                  <a:lumMod val="75000"/>
                  <a:lumOff val="25000"/>
                </a:schemeClr>
              </a:solidFill>
              <a:latin typeface="Arial Rounded MT Bold" pitchFamily="34" charset="0"/>
            </a:endParaRPr>
          </a:p>
          <a:p>
            <a:endParaRPr lang="en-CA" dirty="0">
              <a:solidFill>
                <a:schemeClr val="tx2">
                  <a:lumMod val="75000"/>
                  <a:lumOff val="25000"/>
                </a:schemeClr>
              </a:solidFill>
              <a:latin typeface="Arial Rounded MT Bold" pitchFamily="34" charset="0"/>
            </a:endParaRPr>
          </a:p>
        </p:txBody>
      </p:sp>
      <p:sp>
        <p:nvSpPr>
          <p:cNvPr id="8" name="Footer Placeholder 7"/>
          <p:cNvSpPr>
            <a:spLocks noGrp="1"/>
          </p:cNvSpPr>
          <p:nvPr>
            <p:ph type="ftr" sz="quarter" idx="11"/>
          </p:nvPr>
        </p:nvSpPr>
        <p:spPr/>
        <p:txBody>
          <a:bodyPr/>
          <a:lstStyle/>
          <a:p>
            <a:r>
              <a:rPr lang="en-US" dirty="0" smtClean="0"/>
              <a:t>December 1, 2014</a:t>
            </a:r>
            <a:endParaRPr lang="en-US" dirty="0"/>
          </a:p>
        </p:txBody>
      </p:sp>
      <p:sp>
        <p:nvSpPr>
          <p:cNvPr id="9" name="Slide Number Placeholder 8"/>
          <p:cNvSpPr>
            <a:spLocks noGrp="1"/>
          </p:cNvSpPr>
          <p:nvPr>
            <p:ph type="sldNum" sz="quarter" idx="12"/>
          </p:nvPr>
        </p:nvSpPr>
        <p:spPr/>
        <p:txBody>
          <a:bodyPr/>
          <a:lstStyle/>
          <a:p>
            <a:fld id="{7F5CE407-6216-4202-80E4-A30DC2F709B2}" type="slidenum">
              <a:rPr lang="en-US" smtClean="0"/>
              <a:pPr/>
              <a:t>3</a:t>
            </a:fld>
            <a:endParaRPr lang="en-US" dirty="0"/>
          </a:p>
        </p:txBody>
      </p:sp>
    </p:spTree>
    <p:extLst>
      <p:ext uri="{BB962C8B-B14F-4D97-AF65-F5344CB8AC3E}">
        <p14:creationId xmlns:p14="http://schemas.microsoft.com/office/powerpoint/2010/main" val="42005971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lumMod val="75000"/>
                    <a:lumOff val="25000"/>
                  </a:schemeClr>
                </a:solidFill>
                <a:latin typeface="Arial Rounded MT Bold" pitchFamily="34" charset="0"/>
              </a:rPr>
              <a:t>Provincial Assessment Results</a:t>
            </a:r>
            <a:endParaRPr lang="en-CA" b="1" dirty="0">
              <a:solidFill>
                <a:schemeClr val="tx2">
                  <a:lumMod val="75000"/>
                  <a:lumOff val="25000"/>
                </a:schemeClr>
              </a:solidFill>
              <a:latin typeface="Arial Rounded MT Bold" pitchFamily="34" charset="0"/>
            </a:endParaRPr>
          </a:p>
        </p:txBody>
      </p:sp>
      <p:sp>
        <p:nvSpPr>
          <p:cNvPr id="3" name="Content Placeholder 2"/>
          <p:cNvSpPr>
            <a:spLocks noGrp="1"/>
          </p:cNvSpPr>
          <p:nvPr>
            <p:ph idx="1"/>
          </p:nvPr>
        </p:nvSpPr>
        <p:spPr>
          <a:xfrm>
            <a:off x="549275" y="2072640"/>
            <a:ext cx="8042276" cy="4203027"/>
          </a:xfrm>
        </p:spPr>
        <p:txBody>
          <a:bodyPr/>
          <a:lstStyle/>
          <a:p>
            <a:endParaRPr lang="en-US" dirty="0" smtClean="0"/>
          </a:p>
          <a:p>
            <a:pPr marL="0" indent="0">
              <a:buNone/>
            </a:pPr>
            <a:endParaRPr lang="en-CA" dirty="0"/>
          </a:p>
        </p:txBody>
      </p:sp>
      <p:sp>
        <p:nvSpPr>
          <p:cNvPr id="4" name="Footer Placeholder 3"/>
          <p:cNvSpPr>
            <a:spLocks noGrp="1"/>
          </p:cNvSpPr>
          <p:nvPr>
            <p:ph type="ftr" sz="quarter" idx="11"/>
          </p:nvPr>
        </p:nvSpPr>
        <p:spPr/>
        <p:txBody>
          <a:bodyPr/>
          <a:lstStyle/>
          <a:p>
            <a:r>
              <a:rPr lang="en-US" smtClean="0"/>
              <a:t>December 1, 2014</a:t>
            </a:r>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30</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131162417"/>
              </p:ext>
            </p:extLst>
          </p:nvPr>
        </p:nvGraphicFramePr>
        <p:xfrm>
          <a:off x="1524000" y="2072640"/>
          <a:ext cx="6096000" cy="3596642"/>
        </p:xfrm>
        <a:graphic>
          <a:graphicData uri="http://schemas.openxmlformats.org/drawingml/2006/table">
            <a:tbl>
              <a:tblPr firstRow="1" bandRow="1">
                <a:tableStyleId>{5C22544A-7EE6-4342-B048-85BDC9FD1C3A}</a:tableStyleId>
              </a:tblPr>
              <a:tblGrid>
                <a:gridCol w="1524000"/>
                <a:gridCol w="1524000"/>
                <a:gridCol w="1524000"/>
                <a:gridCol w="1524000"/>
              </a:tblGrid>
              <a:tr h="596974">
                <a:tc>
                  <a:txBody>
                    <a:bodyPr/>
                    <a:lstStyle/>
                    <a:p>
                      <a:pPr algn="ctr"/>
                      <a:r>
                        <a:rPr lang="en-US" dirty="0" smtClean="0">
                          <a:latin typeface="Arial Rounded MT Bold" pitchFamily="34" charset="0"/>
                        </a:rPr>
                        <a:t>Year</a:t>
                      </a:r>
                      <a:endParaRPr lang="en-US" dirty="0">
                        <a:latin typeface="Arial Rounded MT Bold" pitchFamily="34" charset="0"/>
                      </a:endParaRPr>
                    </a:p>
                  </a:txBody>
                  <a:tcPr/>
                </a:tc>
                <a:tc>
                  <a:txBody>
                    <a:bodyPr/>
                    <a:lstStyle/>
                    <a:p>
                      <a:pPr algn="ctr"/>
                      <a:r>
                        <a:rPr lang="en-US" dirty="0" smtClean="0">
                          <a:latin typeface="Arial Rounded MT Bold" pitchFamily="34" charset="0"/>
                        </a:rPr>
                        <a:t>Bath Middle </a:t>
                      </a:r>
                      <a:endParaRPr lang="en-US" dirty="0">
                        <a:latin typeface="Arial Rounded MT Bold" pitchFamily="34" charset="0"/>
                      </a:endParaRPr>
                    </a:p>
                  </a:txBody>
                  <a:tcPr/>
                </a:tc>
                <a:tc>
                  <a:txBody>
                    <a:bodyPr/>
                    <a:lstStyle/>
                    <a:p>
                      <a:pPr algn="ctr"/>
                      <a:r>
                        <a:rPr lang="en-US" dirty="0" smtClean="0">
                          <a:latin typeface="Arial Rounded MT Bold" pitchFamily="34" charset="0"/>
                        </a:rPr>
                        <a:t>District</a:t>
                      </a:r>
                      <a:endParaRPr lang="en-US" dirty="0">
                        <a:latin typeface="Arial Rounded MT Bold" pitchFamily="34" charset="0"/>
                      </a:endParaRPr>
                    </a:p>
                  </a:txBody>
                  <a:tcPr/>
                </a:tc>
                <a:tc>
                  <a:txBody>
                    <a:bodyPr/>
                    <a:lstStyle/>
                    <a:p>
                      <a:pPr algn="ctr"/>
                      <a:r>
                        <a:rPr lang="en-US" dirty="0" smtClean="0">
                          <a:latin typeface="Arial Rounded MT Bold" pitchFamily="34" charset="0"/>
                        </a:rPr>
                        <a:t>Province</a:t>
                      </a:r>
                      <a:endParaRPr lang="en-US" dirty="0">
                        <a:latin typeface="Arial Rounded MT Bold" pitchFamily="34" charset="0"/>
                      </a:endParaRPr>
                    </a:p>
                  </a:txBody>
                  <a:tcPr/>
                </a:tc>
              </a:tr>
              <a:tr h="596974">
                <a:tc>
                  <a:txBody>
                    <a:bodyPr/>
                    <a:lstStyle/>
                    <a:p>
                      <a:pPr algn="ctr"/>
                      <a:r>
                        <a:rPr lang="en-US" b="1" dirty="0" smtClean="0">
                          <a:solidFill>
                            <a:schemeClr val="tx2">
                              <a:lumMod val="75000"/>
                              <a:lumOff val="25000"/>
                            </a:schemeClr>
                          </a:solidFill>
                        </a:rPr>
                        <a:t>2009-10</a:t>
                      </a:r>
                      <a:endParaRPr lang="en-US" b="1" dirty="0">
                        <a:solidFill>
                          <a:schemeClr val="tx2">
                            <a:lumMod val="75000"/>
                            <a:lumOff val="25000"/>
                          </a:schemeClr>
                        </a:solidFill>
                      </a:endParaRPr>
                    </a:p>
                  </a:txBody>
                  <a:tcPr/>
                </a:tc>
                <a:tc>
                  <a:txBody>
                    <a:bodyPr/>
                    <a:lstStyle/>
                    <a:p>
                      <a:pPr algn="ctr"/>
                      <a:r>
                        <a:rPr lang="en-US" b="1" dirty="0" smtClean="0">
                          <a:solidFill>
                            <a:schemeClr val="tx2">
                              <a:lumMod val="75000"/>
                              <a:lumOff val="25000"/>
                            </a:schemeClr>
                          </a:solidFill>
                        </a:rPr>
                        <a:t>63.0%</a:t>
                      </a:r>
                      <a:endParaRPr lang="en-US" b="1" dirty="0">
                        <a:solidFill>
                          <a:schemeClr val="tx2">
                            <a:lumMod val="75000"/>
                            <a:lumOff val="25000"/>
                          </a:schemeClr>
                        </a:solidFill>
                      </a:endParaRPr>
                    </a:p>
                  </a:txBody>
                  <a:tcPr/>
                </a:tc>
                <a:tc>
                  <a:txBody>
                    <a:bodyPr/>
                    <a:lstStyle/>
                    <a:p>
                      <a:pPr algn="ctr"/>
                      <a:r>
                        <a:rPr lang="en-US" b="1" dirty="0" smtClean="0">
                          <a:solidFill>
                            <a:schemeClr val="tx2">
                              <a:lumMod val="75000"/>
                              <a:lumOff val="25000"/>
                            </a:schemeClr>
                          </a:solidFill>
                        </a:rPr>
                        <a:t>50.6%</a:t>
                      </a:r>
                      <a:endParaRPr lang="en-US" b="1" dirty="0">
                        <a:solidFill>
                          <a:schemeClr val="tx2">
                            <a:lumMod val="75000"/>
                            <a:lumOff val="25000"/>
                          </a:schemeClr>
                        </a:solidFill>
                      </a:endParaRPr>
                    </a:p>
                  </a:txBody>
                  <a:tcPr/>
                </a:tc>
                <a:tc>
                  <a:txBody>
                    <a:bodyPr/>
                    <a:lstStyle/>
                    <a:p>
                      <a:pPr algn="ctr"/>
                      <a:r>
                        <a:rPr lang="en-US" b="1" dirty="0" smtClean="0">
                          <a:solidFill>
                            <a:schemeClr val="tx2">
                              <a:lumMod val="75000"/>
                              <a:lumOff val="25000"/>
                            </a:schemeClr>
                          </a:solidFill>
                        </a:rPr>
                        <a:t>51.9%</a:t>
                      </a:r>
                      <a:endParaRPr lang="en-US" b="1" dirty="0">
                        <a:solidFill>
                          <a:schemeClr val="tx2">
                            <a:lumMod val="75000"/>
                            <a:lumOff val="25000"/>
                          </a:schemeClr>
                        </a:solidFill>
                      </a:endParaRPr>
                    </a:p>
                  </a:txBody>
                  <a:tcPr/>
                </a:tc>
              </a:tr>
              <a:tr h="596974">
                <a:tc>
                  <a:txBody>
                    <a:bodyPr/>
                    <a:lstStyle/>
                    <a:p>
                      <a:pPr algn="ctr"/>
                      <a:r>
                        <a:rPr lang="en-US" b="1" dirty="0" smtClean="0">
                          <a:solidFill>
                            <a:schemeClr val="tx2">
                              <a:lumMod val="75000"/>
                              <a:lumOff val="25000"/>
                            </a:schemeClr>
                          </a:solidFill>
                        </a:rPr>
                        <a:t>2010-11</a:t>
                      </a:r>
                      <a:endParaRPr lang="en-US" b="1" dirty="0">
                        <a:solidFill>
                          <a:schemeClr val="tx2">
                            <a:lumMod val="75000"/>
                            <a:lumOff val="25000"/>
                          </a:schemeClr>
                        </a:solidFill>
                      </a:endParaRPr>
                    </a:p>
                  </a:txBody>
                  <a:tcPr/>
                </a:tc>
                <a:tc>
                  <a:txBody>
                    <a:bodyPr/>
                    <a:lstStyle/>
                    <a:p>
                      <a:pPr algn="ctr"/>
                      <a:r>
                        <a:rPr lang="en-US" b="1" dirty="0" smtClean="0">
                          <a:solidFill>
                            <a:schemeClr val="tx2">
                              <a:lumMod val="75000"/>
                              <a:lumOff val="25000"/>
                            </a:schemeClr>
                          </a:solidFill>
                        </a:rPr>
                        <a:t>36.4%</a:t>
                      </a:r>
                      <a:endParaRPr lang="en-US" b="1" dirty="0">
                        <a:solidFill>
                          <a:schemeClr val="tx2">
                            <a:lumMod val="75000"/>
                            <a:lumOff val="25000"/>
                          </a:schemeClr>
                        </a:solidFill>
                      </a:endParaRPr>
                    </a:p>
                  </a:txBody>
                  <a:tcPr/>
                </a:tc>
                <a:tc>
                  <a:txBody>
                    <a:bodyPr/>
                    <a:lstStyle/>
                    <a:p>
                      <a:pPr algn="ctr"/>
                      <a:r>
                        <a:rPr lang="en-US" b="1" dirty="0" smtClean="0">
                          <a:solidFill>
                            <a:schemeClr val="tx2">
                              <a:lumMod val="75000"/>
                              <a:lumOff val="25000"/>
                            </a:schemeClr>
                          </a:solidFill>
                        </a:rPr>
                        <a:t>50.2</a:t>
                      </a:r>
                      <a:r>
                        <a:rPr lang="en-US" b="1" dirty="0" smtClean="0">
                          <a:solidFill>
                            <a:schemeClr val="tx2">
                              <a:lumMod val="75000"/>
                              <a:lumOff val="25000"/>
                            </a:schemeClr>
                          </a:solidFill>
                          <a:sym typeface="Symbol"/>
                        </a:rPr>
                        <a:t></a:t>
                      </a:r>
                      <a:endParaRPr lang="en-US" b="1" dirty="0">
                        <a:solidFill>
                          <a:schemeClr val="tx2">
                            <a:lumMod val="75000"/>
                            <a:lumOff val="25000"/>
                          </a:schemeClr>
                        </a:solidFill>
                      </a:endParaRPr>
                    </a:p>
                  </a:txBody>
                  <a:tcPr/>
                </a:tc>
                <a:tc>
                  <a:txBody>
                    <a:bodyPr/>
                    <a:lstStyle/>
                    <a:p>
                      <a:pPr algn="ctr"/>
                      <a:r>
                        <a:rPr lang="en-US" b="1" dirty="0" smtClean="0">
                          <a:solidFill>
                            <a:schemeClr val="tx2">
                              <a:lumMod val="75000"/>
                              <a:lumOff val="25000"/>
                            </a:schemeClr>
                          </a:solidFill>
                        </a:rPr>
                        <a:t>53.1%</a:t>
                      </a:r>
                      <a:endParaRPr lang="en-US" b="1" dirty="0">
                        <a:solidFill>
                          <a:schemeClr val="tx2">
                            <a:lumMod val="75000"/>
                            <a:lumOff val="25000"/>
                          </a:schemeClr>
                        </a:solidFill>
                      </a:endParaRPr>
                    </a:p>
                  </a:txBody>
                  <a:tcPr/>
                </a:tc>
              </a:tr>
              <a:tr h="596974">
                <a:tc>
                  <a:txBody>
                    <a:bodyPr/>
                    <a:lstStyle/>
                    <a:p>
                      <a:pPr algn="ctr"/>
                      <a:r>
                        <a:rPr lang="en-US" b="1" dirty="0" smtClean="0">
                          <a:solidFill>
                            <a:schemeClr val="tx2">
                              <a:lumMod val="75000"/>
                              <a:lumOff val="25000"/>
                            </a:schemeClr>
                          </a:solidFill>
                        </a:rPr>
                        <a:t>2011-12</a:t>
                      </a:r>
                      <a:endParaRPr lang="en-US" b="1" dirty="0">
                        <a:solidFill>
                          <a:schemeClr val="tx2">
                            <a:lumMod val="75000"/>
                            <a:lumOff val="25000"/>
                          </a:schemeClr>
                        </a:solidFill>
                      </a:endParaRPr>
                    </a:p>
                  </a:txBody>
                  <a:tcPr/>
                </a:tc>
                <a:tc>
                  <a:txBody>
                    <a:bodyPr/>
                    <a:lstStyle/>
                    <a:p>
                      <a:pPr algn="ctr"/>
                      <a:r>
                        <a:rPr lang="en-US" b="1" dirty="0" smtClean="0">
                          <a:solidFill>
                            <a:schemeClr val="tx2">
                              <a:lumMod val="75000"/>
                              <a:lumOff val="25000"/>
                            </a:schemeClr>
                          </a:solidFill>
                        </a:rPr>
                        <a:t>35.0%</a:t>
                      </a:r>
                      <a:endParaRPr lang="en-US" b="1" dirty="0">
                        <a:solidFill>
                          <a:schemeClr val="tx2">
                            <a:lumMod val="75000"/>
                            <a:lumOff val="25000"/>
                          </a:schemeClr>
                        </a:solidFill>
                      </a:endParaRPr>
                    </a:p>
                  </a:txBody>
                  <a:tcPr/>
                </a:tc>
                <a:tc>
                  <a:txBody>
                    <a:bodyPr/>
                    <a:lstStyle/>
                    <a:p>
                      <a:pPr algn="ctr"/>
                      <a:r>
                        <a:rPr lang="en-US" b="1" dirty="0" smtClean="0">
                          <a:solidFill>
                            <a:schemeClr val="tx2">
                              <a:lumMod val="75000"/>
                              <a:lumOff val="25000"/>
                            </a:schemeClr>
                          </a:solidFill>
                        </a:rPr>
                        <a:t>60.8%</a:t>
                      </a:r>
                      <a:endParaRPr lang="en-US" b="1" dirty="0">
                        <a:solidFill>
                          <a:schemeClr val="tx2">
                            <a:lumMod val="75000"/>
                            <a:lumOff val="25000"/>
                          </a:schemeClr>
                        </a:solidFill>
                      </a:endParaRPr>
                    </a:p>
                  </a:txBody>
                  <a:tcPr/>
                </a:tc>
                <a:tc>
                  <a:txBody>
                    <a:bodyPr/>
                    <a:lstStyle/>
                    <a:p>
                      <a:pPr algn="ctr"/>
                      <a:r>
                        <a:rPr lang="en-US" b="1" dirty="0" smtClean="0">
                          <a:solidFill>
                            <a:schemeClr val="tx2">
                              <a:lumMod val="75000"/>
                              <a:lumOff val="25000"/>
                            </a:schemeClr>
                          </a:solidFill>
                        </a:rPr>
                        <a:t>64.5%</a:t>
                      </a:r>
                      <a:endParaRPr lang="en-US" b="1" dirty="0">
                        <a:solidFill>
                          <a:schemeClr val="tx2">
                            <a:lumMod val="75000"/>
                            <a:lumOff val="25000"/>
                          </a:schemeClr>
                        </a:solidFill>
                      </a:endParaRPr>
                    </a:p>
                  </a:txBody>
                  <a:tcPr/>
                </a:tc>
              </a:tr>
              <a:tr h="596974">
                <a:tc>
                  <a:txBody>
                    <a:bodyPr/>
                    <a:lstStyle/>
                    <a:p>
                      <a:pPr algn="ctr"/>
                      <a:r>
                        <a:rPr lang="en-US" b="1" dirty="0" smtClean="0">
                          <a:solidFill>
                            <a:schemeClr val="tx2">
                              <a:lumMod val="75000"/>
                              <a:lumOff val="25000"/>
                            </a:schemeClr>
                          </a:solidFill>
                        </a:rPr>
                        <a:t>2012-13</a:t>
                      </a:r>
                      <a:endParaRPr lang="en-US" b="1" dirty="0">
                        <a:solidFill>
                          <a:schemeClr val="tx2">
                            <a:lumMod val="75000"/>
                            <a:lumOff val="25000"/>
                          </a:schemeClr>
                        </a:solidFill>
                      </a:endParaRPr>
                    </a:p>
                  </a:txBody>
                  <a:tcPr/>
                </a:tc>
                <a:tc>
                  <a:txBody>
                    <a:bodyPr/>
                    <a:lstStyle/>
                    <a:p>
                      <a:pPr algn="ctr"/>
                      <a:r>
                        <a:rPr lang="en-US" b="1" dirty="0" smtClean="0">
                          <a:solidFill>
                            <a:schemeClr val="tx2">
                              <a:lumMod val="75000"/>
                              <a:lumOff val="25000"/>
                            </a:schemeClr>
                          </a:solidFill>
                        </a:rPr>
                        <a:t>45.0%</a:t>
                      </a:r>
                      <a:endParaRPr lang="en-US" b="1" dirty="0">
                        <a:solidFill>
                          <a:schemeClr val="tx2">
                            <a:lumMod val="75000"/>
                            <a:lumOff val="25000"/>
                          </a:schemeClr>
                        </a:solidFill>
                      </a:endParaRPr>
                    </a:p>
                  </a:txBody>
                  <a:tcPr/>
                </a:tc>
                <a:tc>
                  <a:txBody>
                    <a:bodyPr/>
                    <a:lstStyle/>
                    <a:p>
                      <a:pPr algn="ctr"/>
                      <a:r>
                        <a:rPr lang="en-US" b="1" dirty="0" smtClean="0">
                          <a:solidFill>
                            <a:schemeClr val="tx2">
                              <a:lumMod val="75000"/>
                              <a:lumOff val="25000"/>
                            </a:schemeClr>
                          </a:solidFill>
                        </a:rPr>
                        <a:t>59.7%</a:t>
                      </a:r>
                      <a:endParaRPr lang="en-US" b="1" dirty="0">
                        <a:solidFill>
                          <a:schemeClr val="tx2">
                            <a:lumMod val="75000"/>
                            <a:lumOff val="25000"/>
                          </a:schemeClr>
                        </a:solidFill>
                      </a:endParaRPr>
                    </a:p>
                  </a:txBody>
                  <a:tcPr/>
                </a:tc>
                <a:tc>
                  <a:txBody>
                    <a:bodyPr/>
                    <a:lstStyle/>
                    <a:p>
                      <a:pPr algn="ctr"/>
                      <a:r>
                        <a:rPr lang="en-US" b="1" dirty="0" smtClean="0">
                          <a:solidFill>
                            <a:schemeClr val="tx2">
                              <a:lumMod val="75000"/>
                              <a:lumOff val="25000"/>
                            </a:schemeClr>
                          </a:solidFill>
                        </a:rPr>
                        <a:t>62.6%</a:t>
                      </a:r>
                      <a:endParaRPr lang="en-US" b="1" dirty="0">
                        <a:solidFill>
                          <a:schemeClr val="tx2">
                            <a:lumMod val="75000"/>
                            <a:lumOff val="25000"/>
                          </a:schemeClr>
                        </a:solidFill>
                      </a:endParaRPr>
                    </a:p>
                  </a:txBody>
                  <a:tcPr/>
                </a:tc>
              </a:tr>
              <a:tr h="611772">
                <a:tc>
                  <a:txBody>
                    <a:bodyPr/>
                    <a:lstStyle/>
                    <a:p>
                      <a:pPr algn="ctr"/>
                      <a:r>
                        <a:rPr lang="en-US" b="1" dirty="0" smtClean="0">
                          <a:solidFill>
                            <a:schemeClr val="tx2">
                              <a:lumMod val="75000"/>
                              <a:lumOff val="25000"/>
                            </a:schemeClr>
                          </a:solidFill>
                        </a:rPr>
                        <a:t>2013-14</a:t>
                      </a:r>
                      <a:endParaRPr lang="en-US" b="1" dirty="0">
                        <a:solidFill>
                          <a:schemeClr val="tx2">
                            <a:lumMod val="75000"/>
                            <a:lumOff val="25000"/>
                          </a:schemeClr>
                        </a:solidFill>
                      </a:endParaRPr>
                    </a:p>
                  </a:txBody>
                  <a:tcPr/>
                </a:tc>
                <a:tc>
                  <a:txBody>
                    <a:bodyPr/>
                    <a:lstStyle/>
                    <a:p>
                      <a:pPr algn="ctr"/>
                      <a:r>
                        <a:rPr lang="en-US" b="1" dirty="0" smtClean="0">
                          <a:solidFill>
                            <a:schemeClr val="tx2">
                              <a:lumMod val="75000"/>
                              <a:lumOff val="25000"/>
                            </a:schemeClr>
                          </a:solidFill>
                        </a:rPr>
                        <a:t>NA</a:t>
                      </a:r>
                      <a:endParaRPr lang="en-US" b="1" dirty="0">
                        <a:solidFill>
                          <a:schemeClr val="tx2">
                            <a:lumMod val="75000"/>
                            <a:lumOff val="25000"/>
                          </a:schemeClr>
                        </a:solidFill>
                      </a:endParaRPr>
                    </a:p>
                  </a:txBody>
                  <a:tcPr/>
                </a:tc>
                <a:tc>
                  <a:txBody>
                    <a:bodyPr/>
                    <a:lstStyle/>
                    <a:p>
                      <a:pPr algn="ctr"/>
                      <a:r>
                        <a:rPr lang="en-US" b="1" dirty="0" smtClean="0">
                          <a:solidFill>
                            <a:schemeClr val="tx2">
                              <a:lumMod val="75000"/>
                              <a:lumOff val="25000"/>
                            </a:schemeClr>
                          </a:solidFill>
                        </a:rPr>
                        <a:t>52.9%*</a:t>
                      </a:r>
                      <a:endParaRPr lang="en-US" b="1" dirty="0">
                        <a:solidFill>
                          <a:schemeClr val="tx2">
                            <a:lumMod val="75000"/>
                            <a:lumOff val="25000"/>
                          </a:schemeClr>
                        </a:solidFill>
                      </a:endParaRPr>
                    </a:p>
                  </a:txBody>
                  <a:tcPr/>
                </a:tc>
                <a:tc>
                  <a:txBody>
                    <a:bodyPr/>
                    <a:lstStyle/>
                    <a:p>
                      <a:pPr algn="ctr"/>
                      <a:r>
                        <a:rPr lang="en-US" b="1" dirty="0" smtClean="0">
                          <a:solidFill>
                            <a:schemeClr val="tx2">
                              <a:lumMod val="75000"/>
                              <a:lumOff val="25000"/>
                            </a:schemeClr>
                          </a:solidFill>
                        </a:rPr>
                        <a:t>59.7%*</a:t>
                      </a:r>
                      <a:endParaRPr lang="en-US" b="1" dirty="0">
                        <a:solidFill>
                          <a:schemeClr val="tx2">
                            <a:lumMod val="75000"/>
                            <a:lumOff val="25000"/>
                          </a:schemeClr>
                        </a:solidFill>
                      </a:endParaRPr>
                    </a:p>
                  </a:txBody>
                  <a:tcPr/>
                </a:tc>
              </a:tr>
            </a:tbl>
          </a:graphicData>
        </a:graphic>
      </p:graphicFrame>
      <p:sp>
        <p:nvSpPr>
          <p:cNvPr id="8" name="TextBox 7"/>
          <p:cNvSpPr txBox="1"/>
          <p:nvPr/>
        </p:nvSpPr>
        <p:spPr>
          <a:xfrm>
            <a:off x="549275" y="5836920"/>
            <a:ext cx="4982845" cy="369332"/>
          </a:xfrm>
          <a:prstGeom prst="rect">
            <a:avLst/>
          </a:prstGeom>
          <a:noFill/>
        </p:spPr>
        <p:txBody>
          <a:bodyPr wrap="square" rtlCol="0">
            <a:spAutoFit/>
          </a:bodyPr>
          <a:lstStyle/>
          <a:p>
            <a:r>
              <a:rPr lang="en-US" dirty="0" smtClean="0">
                <a:solidFill>
                  <a:schemeClr val="tx2">
                    <a:lumMod val="75000"/>
                    <a:lumOff val="25000"/>
                  </a:schemeClr>
                </a:solidFill>
                <a:latin typeface="Arial Rounded MT Bold" pitchFamily="34" charset="0"/>
              </a:rPr>
              <a:t>* Based on a 20% sample of students</a:t>
            </a:r>
            <a:endParaRPr lang="en-CA" dirty="0">
              <a:solidFill>
                <a:schemeClr val="tx2">
                  <a:lumMod val="75000"/>
                  <a:lumOff val="25000"/>
                </a:schemeClr>
              </a:solidFill>
              <a:latin typeface="Arial Rounded MT Bold" pitchFamily="34" charset="0"/>
            </a:endParaRPr>
          </a:p>
        </p:txBody>
      </p:sp>
      <p:sp>
        <p:nvSpPr>
          <p:cNvPr id="9" name="TextBox 8"/>
          <p:cNvSpPr txBox="1"/>
          <p:nvPr/>
        </p:nvSpPr>
        <p:spPr>
          <a:xfrm>
            <a:off x="1524000" y="1444532"/>
            <a:ext cx="3169920" cy="369332"/>
          </a:xfrm>
          <a:prstGeom prst="rect">
            <a:avLst/>
          </a:prstGeom>
          <a:noFill/>
        </p:spPr>
        <p:txBody>
          <a:bodyPr wrap="square" rtlCol="0">
            <a:spAutoFit/>
          </a:bodyPr>
          <a:lstStyle/>
          <a:p>
            <a:r>
              <a:rPr lang="en-US" b="1" dirty="0" smtClean="0">
                <a:solidFill>
                  <a:schemeClr val="tx2">
                    <a:lumMod val="75000"/>
                    <a:lumOff val="25000"/>
                  </a:schemeClr>
                </a:solidFill>
                <a:latin typeface="Arial Rounded MT Bold" pitchFamily="34" charset="0"/>
              </a:rPr>
              <a:t>Grade 7 Writing</a:t>
            </a:r>
            <a:endParaRPr lang="en-CA" b="1" dirty="0">
              <a:solidFill>
                <a:schemeClr val="tx2">
                  <a:lumMod val="75000"/>
                  <a:lumOff val="25000"/>
                </a:schemeClr>
              </a:solidFill>
              <a:latin typeface="Arial Rounded MT Bold" pitchFamily="34" charset="0"/>
            </a:endParaRPr>
          </a:p>
        </p:txBody>
      </p:sp>
    </p:spTree>
    <p:extLst>
      <p:ext uri="{BB962C8B-B14F-4D97-AF65-F5344CB8AC3E}">
        <p14:creationId xmlns:p14="http://schemas.microsoft.com/office/powerpoint/2010/main" val="228603488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2">
                    <a:lumMod val="75000"/>
                    <a:lumOff val="25000"/>
                  </a:schemeClr>
                </a:solidFill>
                <a:latin typeface="Arial Rounded MT Bold" pitchFamily="34" charset="0"/>
              </a:rPr>
              <a:t>Provincial Assessment Results</a:t>
            </a:r>
            <a:endParaRPr lang="en-CA" dirty="0">
              <a:solidFill>
                <a:schemeClr val="tx2">
                  <a:lumMod val="75000"/>
                  <a:lumOff val="25000"/>
                </a:schemeClr>
              </a:solidFill>
              <a:latin typeface="Arial Rounded MT Bold" pitchFamily="34" charset="0"/>
            </a:endParaRPr>
          </a:p>
        </p:txBody>
      </p:sp>
      <p:sp>
        <p:nvSpPr>
          <p:cNvPr id="3" name="Content Placeholder 2"/>
          <p:cNvSpPr>
            <a:spLocks noGrp="1"/>
          </p:cNvSpPr>
          <p:nvPr>
            <p:ph idx="1"/>
          </p:nvPr>
        </p:nvSpPr>
        <p:spPr/>
        <p:txBody>
          <a:bodyPr/>
          <a:lstStyle/>
          <a:p>
            <a:pPr marL="0" indent="0">
              <a:buNone/>
            </a:pPr>
            <a:r>
              <a:rPr lang="en-US" b="1" dirty="0">
                <a:solidFill>
                  <a:schemeClr val="tx2">
                    <a:lumMod val="75000"/>
                    <a:lumOff val="25000"/>
                  </a:schemeClr>
                </a:solidFill>
                <a:latin typeface="Arial Rounded MT Bold" pitchFamily="34" charset="0"/>
              </a:rPr>
              <a:t>	</a:t>
            </a:r>
            <a:r>
              <a:rPr lang="en-US" b="1" dirty="0" smtClean="0">
                <a:solidFill>
                  <a:schemeClr val="tx2">
                    <a:lumMod val="75000"/>
                    <a:lumOff val="25000"/>
                  </a:schemeClr>
                </a:solidFill>
                <a:latin typeface="Arial Rounded MT Bold" pitchFamily="34" charset="0"/>
              </a:rPr>
              <a:t>Grade 8 Math</a:t>
            </a:r>
          </a:p>
          <a:p>
            <a:pPr marL="0" indent="0">
              <a:buNone/>
            </a:pPr>
            <a:endParaRPr lang="en-CA" b="1" dirty="0">
              <a:solidFill>
                <a:schemeClr val="tx2">
                  <a:lumMod val="75000"/>
                  <a:lumOff val="25000"/>
                </a:schemeClr>
              </a:solidFill>
              <a:latin typeface="Arial Rounded MT Bold" pitchFamily="34" charset="0"/>
            </a:endParaRPr>
          </a:p>
        </p:txBody>
      </p:sp>
      <p:sp>
        <p:nvSpPr>
          <p:cNvPr id="4" name="Footer Placeholder 3"/>
          <p:cNvSpPr>
            <a:spLocks noGrp="1"/>
          </p:cNvSpPr>
          <p:nvPr>
            <p:ph type="ftr" sz="quarter" idx="11"/>
          </p:nvPr>
        </p:nvSpPr>
        <p:spPr/>
        <p:txBody>
          <a:bodyPr/>
          <a:lstStyle/>
          <a:p>
            <a:r>
              <a:rPr lang="en-US" smtClean="0"/>
              <a:t>December 1, 2014</a:t>
            </a:r>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31</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469730917"/>
              </p:ext>
            </p:extLst>
          </p:nvPr>
        </p:nvGraphicFramePr>
        <p:xfrm>
          <a:off x="1524000" y="2392682"/>
          <a:ext cx="6096000" cy="3718560"/>
        </p:xfrm>
        <a:graphic>
          <a:graphicData uri="http://schemas.openxmlformats.org/drawingml/2006/table">
            <a:tbl>
              <a:tblPr firstRow="1" bandRow="1">
                <a:tableStyleId>{5C22544A-7EE6-4342-B048-85BDC9FD1C3A}</a:tableStyleId>
              </a:tblPr>
              <a:tblGrid>
                <a:gridCol w="1524000"/>
                <a:gridCol w="1524000"/>
                <a:gridCol w="1524000"/>
                <a:gridCol w="1524000"/>
              </a:tblGrid>
              <a:tr h="619760">
                <a:tc>
                  <a:txBody>
                    <a:bodyPr/>
                    <a:lstStyle/>
                    <a:p>
                      <a:pPr algn="ctr"/>
                      <a:r>
                        <a:rPr lang="en-US" dirty="0" smtClean="0">
                          <a:latin typeface="Arial Rounded MT Bold" pitchFamily="34" charset="0"/>
                        </a:rPr>
                        <a:t>Year</a:t>
                      </a:r>
                      <a:endParaRPr lang="en-US" dirty="0">
                        <a:latin typeface="Arial Rounded MT Bold" pitchFamily="34" charset="0"/>
                      </a:endParaRPr>
                    </a:p>
                  </a:txBody>
                  <a:tcPr/>
                </a:tc>
                <a:tc>
                  <a:txBody>
                    <a:bodyPr/>
                    <a:lstStyle/>
                    <a:p>
                      <a:pPr algn="ctr"/>
                      <a:r>
                        <a:rPr lang="en-US" dirty="0" smtClean="0">
                          <a:latin typeface="Arial Rounded MT Bold" pitchFamily="34" charset="0"/>
                        </a:rPr>
                        <a:t>Bath Middle </a:t>
                      </a:r>
                      <a:endParaRPr lang="en-US" dirty="0">
                        <a:latin typeface="Arial Rounded MT Bold" pitchFamily="34" charset="0"/>
                      </a:endParaRPr>
                    </a:p>
                  </a:txBody>
                  <a:tcPr/>
                </a:tc>
                <a:tc>
                  <a:txBody>
                    <a:bodyPr/>
                    <a:lstStyle/>
                    <a:p>
                      <a:pPr algn="ctr"/>
                      <a:r>
                        <a:rPr lang="en-US" dirty="0" smtClean="0">
                          <a:latin typeface="Arial Rounded MT Bold" pitchFamily="34" charset="0"/>
                        </a:rPr>
                        <a:t>District</a:t>
                      </a:r>
                      <a:endParaRPr lang="en-US" dirty="0">
                        <a:latin typeface="Arial Rounded MT Bold" pitchFamily="34" charset="0"/>
                      </a:endParaRPr>
                    </a:p>
                  </a:txBody>
                  <a:tcPr/>
                </a:tc>
                <a:tc>
                  <a:txBody>
                    <a:bodyPr/>
                    <a:lstStyle/>
                    <a:p>
                      <a:pPr algn="ctr"/>
                      <a:r>
                        <a:rPr lang="en-US" dirty="0" smtClean="0">
                          <a:latin typeface="Arial Rounded MT Bold" pitchFamily="34" charset="0"/>
                        </a:rPr>
                        <a:t>Province</a:t>
                      </a:r>
                      <a:endParaRPr lang="en-US" dirty="0">
                        <a:latin typeface="Arial Rounded MT Bold" pitchFamily="34" charset="0"/>
                      </a:endParaRPr>
                    </a:p>
                  </a:txBody>
                  <a:tcPr/>
                </a:tc>
              </a:tr>
              <a:tr h="619760">
                <a:tc>
                  <a:txBody>
                    <a:bodyPr/>
                    <a:lstStyle/>
                    <a:p>
                      <a:pPr algn="ctr"/>
                      <a:r>
                        <a:rPr lang="en-US" b="1" dirty="0" smtClean="0">
                          <a:solidFill>
                            <a:schemeClr val="tx2">
                              <a:lumMod val="75000"/>
                              <a:lumOff val="25000"/>
                            </a:schemeClr>
                          </a:solidFill>
                          <a:latin typeface="Arial Rounded MT Bold" pitchFamily="34" charset="0"/>
                        </a:rPr>
                        <a:t>2009-10</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46.9%</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59.7%</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59.3%</a:t>
                      </a:r>
                      <a:endParaRPr lang="en-US" b="1" dirty="0">
                        <a:solidFill>
                          <a:schemeClr val="tx2">
                            <a:lumMod val="75000"/>
                            <a:lumOff val="25000"/>
                          </a:schemeClr>
                        </a:solidFill>
                        <a:latin typeface="Arial Rounded MT Bold" pitchFamily="34" charset="0"/>
                      </a:endParaRPr>
                    </a:p>
                  </a:txBody>
                  <a:tcPr/>
                </a:tc>
              </a:tr>
              <a:tr h="619760">
                <a:tc>
                  <a:txBody>
                    <a:bodyPr/>
                    <a:lstStyle/>
                    <a:p>
                      <a:pPr algn="ctr"/>
                      <a:r>
                        <a:rPr lang="en-US" b="1" dirty="0" smtClean="0">
                          <a:solidFill>
                            <a:schemeClr val="tx2">
                              <a:lumMod val="75000"/>
                              <a:lumOff val="25000"/>
                            </a:schemeClr>
                          </a:solidFill>
                          <a:latin typeface="Arial Rounded MT Bold" pitchFamily="34" charset="0"/>
                        </a:rPr>
                        <a:t>2010-11</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56.0%</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53.9%</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57.6%</a:t>
                      </a:r>
                      <a:endParaRPr lang="en-US" b="1" dirty="0">
                        <a:solidFill>
                          <a:schemeClr val="tx2">
                            <a:lumMod val="75000"/>
                            <a:lumOff val="25000"/>
                          </a:schemeClr>
                        </a:solidFill>
                        <a:latin typeface="Arial Rounded MT Bold" pitchFamily="34" charset="0"/>
                      </a:endParaRPr>
                    </a:p>
                  </a:txBody>
                  <a:tcPr/>
                </a:tc>
              </a:tr>
              <a:tr h="619760">
                <a:tc>
                  <a:txBody>
                    <a:bodyPr/>
                    <a:lstStyle/>
                    <a:p>
                      <a:pPr algn="ctr"/>
                      <a:r>
                        <a:rPr lang="en-US" b="1" dirty="0" smtClean="0">
                          <a:solidFill>
                            <a:schemeClr val="tx2">
                              <a:lumMod val="75000"/>
                              <a:lumOff val="25000"/>
                            </a:schemeClr>
                          </a:solidFill>
                          <a:latin typeface="Arial Rounded MT Bold" pitchFamily="34" charset="0"/>
                        </a:rPr>
                        <a:t>2011-12</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42.1%</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52.6%</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57.5%</a:t>
                      </a:r>
                      <a:endParaRPr lang="en-US" b="1" dirty="0">
                        <a:solidFill>
                          <a:schemeClr val="tx2">
                            <a:lumMod val="75000"/>
                            <a:lumOff val="25000"/>
                          </a:schemeClr>
                        </a:solidFill>
                        <a:latin typeface="Arial Rounded MT Bold" pitchFamily="34" charset="0"/>
                      </a:endParaRPr>
                    </a:p>
                  </a:txBody>
                  <a:tcPr/>
                </a:tc>
              </a:tr>
              <a:tr h="619760">
                <a:tc>
                  <a:txBody>
                    <a:bodyPr/>
                    <a:lstStyle/>
                    <a:p>
                      <a:pPr algn="ctr"/>
                      <a:r>
                        <a:rPr lang="en-US" b="1" dirty="0" smtClean="0">
                          <a:solidFill>
                            <a:schemeClr val="tx2">
                              <a:lumMod val="75000"/>
                              <a:lumOff val="25000"/>
                            </a:schemeClr>
                          </a:solidFill>
                          <a:latin typeface="Arial Rounded MT Bold" pitchFamily="34" charset="0"/>
                        </a:rPr>
                        <a:t>2012-13</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33.3%</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53.6%</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58.5%</a:t>
                      </a:r>
                      <a:endParaRPr lang="en-US" b="1" dirty="0">
                        <a:solidFill>
                          <a:schemeClr val="tx2">
                            <a:lumMod val="75000"/>
                            <a:lumOff val="25000"/>
                          </a:schemeClr>
                        </a:solidFill>
                        <a:latin typeface="Arial Rounded MT Bold" pitchFamily="34" charset="0"/>
                      </a:endParaRPr>
                    </a:p>
                  </a:txBody>
                  <a:tcPr/>
                </a:tc>
              </a:tr>
              <a:tr h="619760">
                <a:tc>
                  <a:txBody>
                    <a:bodyPr/>
                    <a:lstStyle/>
                    <a:p>
                      <a:pPr algn="ctr"/>
                      <a:r>
                        <a:rPr lang="en-US" b="1" dirty="0" smtClean="0">
                          <a:solidFill>
                            <a:schemeClr val="tx2">
                              <a:lumMod val="75000"/>
                              <a:lumOff val="25000"/>
                            </a:schemeClr>
                          </a:solidFill>
                          <a:latin typeface="Arial Rounded MT Bold" pitchFamily="34" charset="0"/>
                        </a:rPr>
                        <a:t>2013-14</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61.1%</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49.5%</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57.6%</a:t>
                      </a:r>
                      <a:endParaRPr lang="en-US" b="1" dirty="0">
                        <a:solidFill>
                          <a:schemeClr val="tx2">
                            <a:lumMod val="75000"/>
                            <a:lumOff val="25000"/>
                          </a:schemeClr>
                        </a:solidFill>
                        <a:latin typeface="Arial Rounded MT Bold" pitchFamily="34" charset="0"/>
                      </a:endParaRPr>
                    </a:p>
                  </a:txBody>
                  <a:tcPr/>
                </a:tc>
              </a:tr>
            </a:tbl>
          </a:graphicData>
        </a:graphic>
      </p:graphicFrame>
    </p:spTree>
    <p:extLst>
      <p:ext uri="{BB962C8B-B14F-4D97-AF65-F5344CB8AC3E}">
        <p14:creationId xmlns:p14="http://schemas.microsoft.com/office/powerpoint/2010/main" val="403713035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lumMod val="75000"/>
                    <a:lumOff val="25000"/>
                  </a:schemeClr>
                </a:solidFill>
                <a:latin typeface="Arial Rounded MT Bold" pitchFamily="34" charset="0"/>
              </a:rPr>
              <a:t>Student Perception Data</a:t>
            </a:r>
            <a:endParaRPr lang="en-CA" b="1" dirty="0">
              <a:solidFill>
                <a:schemeClr val="tx2">
                  <a:lumMod val="75000"/>
                  <a:lumOff val="25000"/>
                </a:schemeClr>
              </a:solidFill>
              <a:latin typeface="Arial Rounded MT Bold" pitchFamily="34" charset="0"/>
            </a:endParaRPr>
          </a:p>
        </p:txBody>
      </p:sp>
      <p:sp>
        <p:nvSpPr>
          <p:cNvPr id="3" name="Content Placeholder 2"/>
          <p:cNvSpPr>
            <a:spLocks noGrp="1"/>
          </p:cNvSpPr>
          <p:nvPr>
            <p:ph idx="1"/>
          </p:nvPr>
        </p:nvSpPr>
        <p:spPr/>
        <p:txBody>
          <a:bodyPr>
            <a:normAutofit lnSpcReduction="10000"/>
          </a:bodyPr>
          <a:lstStyle/>
          <a:p>
            <a:pPr marL="0" indent="0">
              <a:buNone/>
            </a:pPr>
            <a:r>
              <a:rPr lang="en-US" sz="1800" b="1" dirty="0" smtClean="0">
                <a:solidFill>
                  <a:schemeClr val="tx2">
                    <a:lumMod val="75000"/>
                    <a:lumOff val="25000"/>
                  </a:schemeClr>
                </a:solidFill>
                <a:latin typeface="Arial Rounded MT Bold" pitchFamily="34" charset="0"/>
              </a:rPr>
              <a:t>Based on the 2013-14 Student Perception of Survey Results of Grades 6-8;</a:t>
            </a:r>
          </a:p>
          <a:p>
            <a:r>
              <a:rPr lang="en-US" sz="1800" dirty="0" smtClean="0">
                <a:solidFill>
                  <a:schemeClr val="tx2">
                    <a:lumMod val="75000"/>
                    <a:lumOff val="25000"/>
                  </a:schemeClr>
                </a:solidFill>
                <a:latin typeface="Arial Rounded MT Bold" pitchFamily="34" charset="0"/>
              </a:rPr>
              <a:t>64% of students reported that they feel accepted and valued by peers and others in the building, contributing to a positive sense of belonging.</a:t>
            </a:r>
          </a:p>
          <a:p>
            <a:r>
              <a:rPr lang="en-US" sz="1800" dirty="0" smtClean="0">
                <a:solidFill>
                  <a:schemeClr val="tx2">
                    <a:lumMod val="75000"/>
                    <a:lumOff val="25000"/>
                  </a:schemeClr>
                </a:solidFill>
                <a:latin typeface="Arial Rounded MT Bold" pitchFamily="34" charset="0"/>
              </a:rPr>
              <a:t>82% of students reported that they feel safe attending their school.</a:t>
            </a:r>
          </a:p>
          <a:p>
            <a:r>
              <a:rPr lang="en-US" sz="1800" dirty="0" smtClean="0">
                <a:solidFill>
                  <a:schemeClr val="tx2">
                    <a:lumMod val="75000"/>
                    <a:lumOff val="25000"/>
                  </a:schemeClr>
                </a:solidFill>
                <a:latin typeface="Arial Rounded MT Bold" pitchFamily="34" charset="0"/>
              </a:rPr>
              <a:t>85% of students reported that they value school outcomes and the importance of education to their future.</a:t>
            </a:r>
          </a:p>
          <a:p>
            <a:r>
              <a:rPr lang="en-US" sz="1800" dirty="0" smtClean="0">
                <a:solidFill>
                  <a:schemeClr val="tx2">
                    <a:lumMod val="75000"/>
                    <a:lumOff val="25000"/>
                  </a:schemeClr>
                </a:solidFill>
                <a:latin typeface="Arial Rounded MT Bold" pitchFamily="34" charset="0"/>
              </a:rPr>
              <a:t>62% of students had aspirations of finishing high school.</a:t>
            </a:r>
          </a:p>
          <a:p>
            <a:r>
              <a:rPr lang="en-US" sz="1800" dirty="0" smtClean="0">
                <a:solidFill>
                  <a:schemeClr val="tx2">
                    <a:lumMod val="75000"/>
                    <a:lumOff val="25000"/>
                  </a:schemeClr>
                </a:solidFill>
                <a:latin typeface="Arial Rounded MT Bold" pitchFamily="34" charset="0"/>
              </a:rPr>
              <a:t>38% of students reported that they were interested and motivated in their learning.</a:t>
            </a:r>
          </a:p>
          <a:p>
            <a:pPr marL="0" indent="0">
              <a:buNone/>
            </a:pPr>
            <a:endParaRPr lang="en-CA" sz="1600" dirty="0">
              <a:solidFill>
                <a:schemeClr val="tx2">
                  <a:lumMod val="75000"/>
                  <a:lumOff val="25000"/>
                </a:schemeClr>
              </a:solidFill>
              <a:latin typeface="Arial Rounded MT Bold" pitchFamily="34" charset="0"/>
            </a:endParaRPr>
          </a:p>
        </p:txBody>
      </p:sp>
      <p:sp>
        <p:nvSpPr>
          <p:cNvPr id="4" name="Footer Placeholder 3"/>
          <p:cNvSpPr>
            <a:spLocks noGrp="1"/>
          </p:cNvSpPr>
          <p:nvPr>
            <p:ph type="ftr" sz="quarter" idx="11"/>
          </p:nvPr>
        </p:nvSpPr>
        <p:spPr/>
        <p:txBody>
          <a:bodyPr/>
          <a:lstStyle/>
          <a:p>
            <a:r>
              <a:rPr lang="en-US" smtClean="0"/>
              <a:t>December 1, 2014</a:t>
            </a:r>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32</a:t>
            </a:fld>
            <a:endParaRPr lang="en-US" dirty="0"/>
          </a:p>
        </p:txBody>
      </p:sp>
    </p:spTree>
    <p:extLst>
      <p:ext uri="{BB962C8B-B14F-4D97-AF65-F5344CB8AC3E}">
        <p14:creationId xmlns:p14="http://schemas.microsoft.com/office/powerpoint/2010/main" val="75909202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lumMod val="75000"/>
                    <a:lumOff val="25000"/>
                  </a:schemeClr>
                </a:solidFill>
                <a:latin typeface="Arial Rounded MT Bold" pitchFamily="34" charset="0"/>
              </a:rPr>
              <a:t>School Benefits</a:t>
            </a:r>
            <a:endParaRPr lang="en-CA" b="1" dirty="0">
              <a:solidFill>
                <a:schemeClr val="tx2">
                  <a:lumMod val="75000"/>
                  <a:lumOff val="25000"/>
                </a:schemeClr>
              </a:solidFill>
              <a:latin typeface="Arial Rounded MT Bold" pitchFamily="34" charset="0"/>
            </a:endParaRPr>
          </a:p>
        </p:txBody>
      </p:sp>
      <p:sp>
        <p:nvSpPr>
          <p:cNvPr id="3" name="Content Placeholder 2"/>
          <p:cNvSpPr>
            <a:spLocks noGrp="1"/>
          </p:cNvSpPr>
          <p:nvPr>
            <p:ph idx="1"/>
          </p:nvPr>
        </p:nvSpPr>
        <p:spPr>
          <a:xfrm>
            <a:off x="549275" y="1600200"/>
            <a:ext cx="8042276" cy="4675467"/>
          </a:xfrm>
        </p:spPr>
        <p:txBody>
          <a:bodyPr>
            <a:normAutofit/>
          </a:bodyPr>
          <a:lstStyle/>
          <a:p>
            <a:r>
              <a:rPr lang="en-US" dirty="0" smtClean="0">
                <a:solidFill>
                  <a:schemeClr val="tx2">
                    <a:lumMod val="75000"/>
                    <a:lumOff val="25000"/>
                  </a:schemeClr>
                </a:solidFill>
                <a:latin typeface="Arial Rounded MT Bold" pitchFamily="34" charset="0"/>
              </a:rPr>
              <a:t>Strong Knowledge of individual students, as well as their strengths and needs.</a:t>
            </a:r>
          </a:p>
          <a:p>
            <a:r>
              <a:rPr lang="en-US" dirty="0" smtClean="0">
                <a:solidFill>
                  <a:schemeClr val="tx2">
                    <a:lumMod val="75000"/>
                    <a:lumOff val="25000"/>
                  </a:schemeClr>
                </a:solidFill>
                <a:latin typeface="Arial Rounded MT Bold" pitchFamily="34" charset="0"/>
              </a:rPr>
              <a:t>All students are active participants in school wide initiatives. </a:t>
            </a:r>
          </a:p>
          <a:p>
            <a:r>
              <a:rPr lang="en-US" dirty="0" smtClean="0">
                <a:solidFill>
                  <a:schemeClr val="tx2">
                    <a:lumMod val="75000"/>
                    <a:lumOff val="25000"/>
                  </a:schemeClr>
                </a:solidFill>
                <a:latin typeface="Arial Rounded MT Bold" pitchFamily="34" charset="0"/>
              </a:rPr>
              <a:t>Smaller class settings create the opportunity for staff to provide one on one attention more readily.</a:t>
            </a:r>
          </a:p>
          <a:p>
            <a:r>
              <a:rPr lang="en-US" dirty="0" smtClean="0">
                <a:solidFill>
                  <a:schemeClr val="tx2">
                    <a:lumMod val="75000"/>
                    <a:lumOff val="25000"/>
                  </a:schemeClr>
                </a:solidFill>
                <a:latin typeface="Arial Rounded MT Bold" pitchFamily="34" charset="0"/>
              </a:rPr>
              <a:t>Culture of collaboration is established among staff.</a:t>
            </a:r>
            <a:endParaRPr lang="en-CA" dirty="0">
              <a:solidFill>
                <a:schemeClr val="tx2">
                  <a:lumMod val="75000"/>
                  <a:lumOff val="25000"/>
                </a:schemeClr>
              </a:solidFill>
              <a:latin typeface="Arial Rounded MT Bold" pitchFamily="34" charset="0"/>
            </a:endParaRPr>
          </a:p>
        </p:txBody>
      </p:sp>
      <p:sp>
        <p:nvSpPr>
          <p:cNvPr id="4" name="Footer Placeholder 3"/>
          <p:cNvSpPr>
            <a:spLocks noGrp="1"/>
          </p:cNvSpPr>
          <p:nvPr>
            <p:ph type="ftr" sz="quarter" idx="11"/>
          </p:nvPr>
        </p:nvSpPr>
        <p:spPr/>
        <p:txBody>
          <a:bodyPr/>
          <a:lstStyle/>
          <a:p>
            <a:r>
              <a:rPr lang="en-US" smtClean="0"/>
              <a:t>December 1, 2014</a:t>
            </a:r>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33</a:t>
            </a:fld>
            <a:endParaRPr lang="en-US" dirty="0"/>
          </a:p>
        </p:txBody>
      </p:sp>
    </p:spTree>
    <p:extLst>
      <p:ext uri="{BB962C8B-B14F-4D97-AF65-F5344CB8AC3E}">
        <p14:creationId xmlns:p14="http://schemas.microsoft.com/office/powerpoint/2010/main" val="72610949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lumMod val="75000"/>
                    <a:lumOff val="25000"/>
                  </a:schemeClr>
                </a:solidFill>
                <a:latin typeface="Arial Rounded MT Bold" pitchFamily="34" charset="0"/>
              </a:rPr>
              <a:t>School Challenges</a:t>
            </a:r>
            <a:endParaRPr lang="en-CA" b="1" dirty="0">
              <a:solidFill>
                <a:schemeClr val="tx2">
                  <a:lumMod val="75000"/>
                  <a:lumOff val="25000"/>
                </a:schemeClr>
              </a:solidFill>
              <a:latin typeface="Arial Rounded MT Bold" pitchFamily="34" charset="0"/>
            </a:endParaRPr>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solidFill>
                  <a:schemeClr val="tx2">
                    <a:lumMod val="75000"/>
                    <a:lumOff val="25000"/>
                  </a:schemeClr>
                </a:solidFill>
                <a:latin typeface="Arial Rounded MT Bold" pitchFamily="34" charset="0"/>
              </a:rPr>
              <a:t>Staff in positions of responsibility are often required to teach specialty subjects and have a large percentage of time dedicated to teaching.</a:t>
            </a:r>
          </a:p>
          <a:p>
            <a:pPr>
              <a:buFont typeface="Wingdings" panose="05000000000000000000" pitchFamily="2" charset="2"/>
              <a:buChar char="§"/>
            </a:pPr>
            <a:r>
              <a:rPr lang="en-US" dirty="0">
                <a:solidFill>
                  <a:schemeClr val="tx2">
                    <a:lumMod val="75000"/>
                    <a:lumOff val="25000"/>
                  </a:schemeClr>
                </a:solidFill>
                <a:latin typeface="Arial Rounded MT Bold" pitchFamily="34" charset="0"/>
              </a:rPr>
              <a:t>Lack of ability to consistently provide instruction by subject experts in music and PE.</a:t>
            </a:r>
          </a:p>
          <a:p>
            <a:pPr>
              <a:buFont typeface="Wingdings" panose="05000000000000000000" pitchFamily="2" charset="2"/>
              <a:buChar char="§"/>
            </a:pPr>
            <a:r>
              <a:rPr lang="en-US" dirty="0">
                <a:solidFill>
                  <a:schemeClr val="tx2">
                    <a:lumMod val="75000"/>
                    <a:lumOff val="25000"/>
                  </a:schemeClr>
                </a:solidFill>
                <a:latin typeface="Arial Rounded MT Bold" pitchFamily="34" charset="0"/>
              </a:rPr>
              <a:t>Funding for extra curricular activities is determined by student enrolment.  School is limited in activities it can attend or host in support of educational experiences, without fundraising.     </a:t>
            </a:r>
          </a:p>
          <a:p>
            <a:endParaRPr lang="en-CA" dirty="0">
              <a:latin typeface="Arial Rounded MT Bold" pitchFamily="34" charset="0"/>
            </a:endParaRPr>
          </a:p>
        </p:txBody>
      </p:sp>
      <p:sp>
        <p:nvSpPr>
          <p:cNvPr id="4" name="Footer Placeholder 3"/>
          <p:cNvSpPr>
            <a:spLocks noGrp="1"/>
          </p:cNvSpPr>
          <p:nvPr>
            <p:ph type="ftr" sz="quarter" idx="11"/>
          </p:nvPr>
        </p:nvSpPr>
        <p:spPr/>
        <p:txBody>
          <a:bodyPr/>
          <a:lstStyle/>
          <a:p>
            <a:r>
              <a:rPr lang="en-US" smtClean="0"/>
              <a:t>December 1, 2014</a:t>
            </a:r>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34</a:t>
            </a:fld>
            <a:endParaRPr lang="en-US" dirty="0"/>
          </a:p>
        </p:txBody>
      </p:sp>
    </p:spTree>
    <p:extLst>
      <p:ext uri="{BB962C8B-B14F-4D97-AF65-F5344CB8AC3E}">
        <p14:creationId xmlns:p14="http://schemas.microsoft.com/office/powerpoint/2010/main" val="403279517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1" y="2758440"/>
            <a:ext cx="6498158" cy="1661160"/>
          </a:xfrm>
        </p:spPr>
        <p:txBody>
          <a:bodyPr/>
          <a:lstStyle/>
          <a:p>
            <a:r>
              <a:rPr lang="en-US" sz="4800" b="1" dirty="0">
                <a:solidFill>
                  <a:schemeClr val="tx2">
                    <a:lumMod val="75000"/>
                    <a:lumOff val="25000"/>
                  </a:schemeClr>
                </a:solidFill>
                <a:latin typeface="Arial Rounded MT Bold" pitchFamily="34" charset="0"/>
              </a:rPr>
              <a:t>Health and Safety</a:t>
            </a:r>
            <a:br>
              <a:rPr lang="en-US" sz="4800" b="1" dirty="0">
                <a:solidFill>
                  <a:schemeClr val="tx2">
                    <a:lumMod val="75000"/>
                    <a:lumOff val="25000"/>
                  </a:schemeClr>
                </a:solidFill>
                <a:latin typeface="Arial Rounded MT Bold" pitchFamily="34" charset="0"/>
              </a:rPr>
            </a:br>
            <a:r>
              <a:rPr lang="en-US" sz="4800" b="1" dirty="0">
                <a:solidFill>
                  <a:schemeClr val="tx2">
                    <a:lumMod val="75000"/>
                    <a:lumOff val="25000"/>
                  </a:schemeClr>
                </a:solidFill>
                <a:latin typeface="Arial Rounded MT Bold" pitchFamily="34" charset="0"/>
              </a:rPr>
              <a:t>Building Assessment</a:t>
            </a:r>
            <a:endParaRPr lang="en-CA" dirty="0">
              <a:solidFill>
                <a:schemeClr val="tx2">
                  <a:lumMod val="75000"/>
                  <a:lumOff val="25000"/>
                </a:schemeClr>
              </a:solidFill>
            </a:endParaRPr>
          </a:p>
        </p:txBody>
      </p:sp>
      <p:pic>
        <p:nvPicPr>
          <p:cNvPr id="4" name="Picture 3" descr="C:\Users\Andrea.Penney\Desktop\ASDW HD LOGO (2).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322921" y="1295400"/>
            <a:ext cx="6498157" cy="14630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728165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solidFill>
                  <a:schemeClr val="tx2">
                    <a:lumMod val="75000"/>
                    <a:lumOff val="25000"/>
                  </a:schemeClr>
                </a:solidFill>
                <a:latin typeface="Arial Rounded MT Bold" pitchFamily="34" charset="0"/>
              </a:rPr>
              <a:t>Building Summary</a:t>
            </a:r>
            <a:endParaRPr lang="en-CA" b="1" dirty="0">
              <a:solidFill>
                <a:schemeClr val="tx2">
                  <a:lumMod val="75000"/>
                  <a:lumOff val="25000"/>
                </a:schemeClr>
              </a:solidFill>
            </a:endParaRPr>
          </a:p>
        </p:txBody>
      </p:sp>
      <p:sp>
        <p:nvSpPr>
          <p:cNvPr id="3" name="Content Placeholder 2"/>
          <p:cNvSpPr>
            <a:spLocks noGrp="1"/>
          </p:cNvSpPr>
          <p:nvPr>
            <p:ph idx="1"/>
          </p:nvPr>
        </p:nvSpPr>
        <p:spPr/>
        <p:txBody>
          <a:bodyPr/>
          <a:lstStyle/>
          <a:p>
            <a:r>
              <a:rPr lang="en-US" dirty="0">
                <a:solidFill>
                  <a:schemeClr val="tx2">
                    <a:lumMod val="75000"/>
                    <a:lumOff val="25000"/>
                  </a:schemeClr>
                </a:solidFill>
                <a:latin typeface="Arial Rounded MT Bold" pitchFamily="34" charset="0"/>
              </a:rPr>
              <a:t>Constructed in 1954.</a:t>
            </a:r>
          </a:p>
          <a:p>
            <a:r>
              <a:rPr lang="en-US" b="1" dirty="0">
                <a:solidFill>
                  <a:schemeClr val="tx2">
                    <a:lumMod val="75000"/>
                    <a:lumOff val="25000"/>
                  </a:schemeClr>
                </a:solidFill>
                <a:latin typeface="Arial Rounded MT Bold" pitchFamily="34" charset="0"/>
              </a:rPr>
              <a:t>Renovations have included:</a:t>
            </a:r>
          </a:p>
          <a:p>
            <a:r>
              <a:rPr lang="en-US" dirty="0">
                <a:solidFill>
                  <a:schemeClr val="tx2">
                    <a:lumMod val="75000"/>
                    <a:lumOff val="25000"/>
                  </a:schemeClr>
                </a:solidFill>
                <a:latin typeface="Arial Rounded MT Bold" pitchFamily="34" charset="0"/>
              </a:rPr>
              <a:t>New ventilation unit installed in 1996.</a:t>
            </a:r>
          </a:p>
          <a:p>
            <a:r>
              <a:rPr lang="en-US" dirty="0">
                <a:solidFill>
                  <a:schemeClr val="tx2">
                    <a:lumMod val="75000"/>
                    <a:lumOff val="25000"/>
                  </a:schemeClr>
                </a:solidFill>
                <a:latin typeface="Arial Rounded MT Bold" pitchFamily="34" charset="0"/>
              </a:rPr>
              <a:t>Windows are in good condition  - Phase one upgrade in 1999.</a:t>
            </a:r>
          </a:p>
          <a:p>
            <a:r>
              <a:rPr lang="en-US" dirty="0">
                <a:solidFill>
                  <a:schemeClr val="tx2">
                    <a:lumMod val="75000"/>
                    <a:lumOff val="25000"/>
                  </a:schemeClr>
                </a:solidFill>
                <a:latin typeface="Arial Rounded MT Bold" pitchFamily="34" charset="0"/>
              </a:rPr>
              <a:t>Radon remediation completed in 2009.</a:t>
            </a:r>
          </a:p>
          <a:p>
            <a:r>
              <a:rPr lang="en-US" dirty="0">
                <a:solidFill>
                  <a:schemeClr val="tx2">
                    <a:lumMod val="75000"/>
                    <a:lumOff val="25000"/>
                  </a:schemeClr>
                </a:solidFill>
                <a:latin typeface="Arial Rounded MT Bold" pitchFamily="34" charset="0"/>
              </a:rPr>
              <a:t>New doors installed at top and bottom of stairwells in 1998.</a:t>
            </a:r>
          </a:p>
          <a:p>
            <a:endParaRPr lang="en-CA" dirty="0"/>
          </a:p>
        </p:txBody>
      </p:sp>
      <p:sp>
        <p:nvSpPr>
          <p:cNvPr id="4" name="Footer Placeholder 3"/>
          <p:cNvSpPr>
            <a:spLocks noGrp="1"/>
          </p:cNvSpPr>
          <p:nvPr>
            <p:ph type="ftr" sz="quarter" idx="11"/>
          </p:nvPr>
        </p:nvSpPr>
        <p:spPr/>
        <p:txBody>
          <a:bodyPr/>
          <a:lstStyle/>
          <a:p>
            <a:r>
              <a:rPr lang="en-US" smtClean="0"/>
              <a:t>December 1, 2014</a:t>
            </a:r>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36</a:t>
            </a:fld>
            <a:endParaRPr lang="en-US" dirty="0"/>
          </a:p>
        </p:txBody>
      </p:sp>
    </p:spTree>
    <p:extLst>
      <p:ext uri="{BB962C8B-B14F-4D97-AF65-F5344CB8AC3E}">
        <p14:creationId xmlns:p14="http://schemas.microsoft.com/office/powerpoint/2010/main" val="244800640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December 1, 2014</a:t>
            </a:r>
            <a:endParaRPr lang="en-US" dirty="0"/>
          </a:p>
        </p:txBody>
      </p:sp>
      <p:sp>
        <p:nvSpPr>
          <p:cNvPr id="3" name="Slide Number Placeholder 2"/>
          <p:cNvSpPr>
            <a:spLocks noGrp="1"/>
          </p:cNvSpPr>
          <p:nvPr>
            <p:ph type="sldNum" sz="quarter" idx="12"/>
          </p:nvPr>
        </p:nvSpPr>
        <p:spPr/>
        <p:txBody>
          <a:bodyPr/>
          <a:lstStyle/>
          <a:p>
            <a:fld id="{7F5CE407-6216-4202-80E4-A30DC2F709B2}" type="slidenum">
              <a:rPr lang="en-US" smtClean="0"/>
              <a:pPr/>
              <a:t>37</a:t>
            </a:fld>
            <a:endParaRPr lang="en-US" dirty="0"/>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065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00557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December 1, 2014</a:t>
            </a:r>
            <a:endParaRPr lang="en-US" dirty="0"/>
          </a:p>
        </p:txBody>
      </p:sp>
      <p:sp>
        <p:nvSpPr>
          <p:cNvPr id="3" name="Slide Number Placeholder 2"/>
          <p:cNvSpPr>
            <a:spLocks noGrp="1"/>
          </p:cNvSpPr>
          <p:nvPr>
            <p:ph type="sldNum" sz="quarter" idx="12"/>
          </p:nvPr>
        </p:nvSpPr>
        <p:spPr/>
        <p:txBody>
          <a:bodyPr/>
          <a:lstStyle/>
          <a:p>
            <a:fld id="{7F5CE407-6216-4202-80E4-A30DC2F709B2}" type="slidenum">
              <a:rPr lang="en-US" smtClean="0"/>
              <a:pPr/>
              <a:t>38</a:t>
            </a:fld>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2756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3721184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December 1, 2014</a:t>
            </a:r>
            <a:endParaRPr lang="en-US" dirty="0"/>
          </a:p>
        </p:txBody>
      </p:sp>
      <p:sp>
        <p:nvSpPr>
          <p:cNvPr id="3" name="Slide Number Placeholder 2"/>
          <p:cNvSpPr>
            <a:spLocks noGrp="1"/>
          </p:cNvSpPr>
          <p:nvPr>
            <p:ph type="sldNum" sz="quarter" idx="12"/>
          </p:nvPr>
        </p:nvSpPr>
        <p:spPr/>
        <p:txBody>
          <a:bodyPr/>
          <a:lstStyle/>
          <a:p>
            <a:fld id="{7F5CE407-6216-4202-80E4-A30DC2F709B2}" type="slidenum">
              <a:rPr lang="en-US" smtClean="0"/>
              <a:pPr/>
              <a:t>39</a:t>
            </a:fld>
            <a:endParaRPr lang="en-US" dirty="0"/>
          </a:p>
        </p:txBody>
      </p:sp>
      <p:pic>
        <p:nvPicPr>
          <p:cNvPr id="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6126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123248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1" y="3215640"/>
            <a:ext cx="6498158" cy="1234440"/>
          </a:xfrm>
        </p:spPr>
        <p:txBody>
          <a:bodyPr/>
          <a:lstStyle/>
          <a:p>
            <a:r>
              <a:rPr lang="en-US" b="1" dirty="0" smtClean="0">
                <a:solidFill>
                  <a:schemeClr val="tx2">
                    <a:lumMod val="75000"/>
                    <a:lumOff val="25000"/>
                  </a:schemeClr>
                </a:solidFill>
                <a:latin typeface="Arial Rounded MT Bold" pitchFamily="34" charset="0"/>
              </a:rPr>
              <a:t>Enrolment</a:t>
            </a:r>
            <a:r>
              <a:rPr lang="en-US" b="1" dirty="0" smtClean="0">
                <a:solidFill>
                  <a:schemeClr val="tx2">
                    <a:lumMod val="75000"/>
                    <a:lumOff val="25000"/>
                  </a:schemeClr>
                </a:solidFill>
              </a:rPr>
              <a:t> </a:t>
            </a:r>
            <a:endParaRPr lang="en-CA" dirty="0">
              <a:solidFill>
                <a:schemeClr val="tx2">
                  <a:lumMod val="75000"/>
                  <a:lumOff val="25000"/>
                </a:schemeClr>
              </a:solidFill>
            </a:endParaRPr>
          </a:p>
        </p:txBody>
      </p:sp>
      <p:pic>
        <p:nvPicPr>
          <p:cNvPr id="4" name="Picture 3" descr="C:\Users\Andrea.Penney\Desktop\ASDW HD LOGO (2).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322921" y="1341120"/>
            <a:ext cx="6498157" cy="1874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92876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solidFill>
                  <a:schemeClr val="tx2">
                    <a:lumMod val="75000"/>
                    <a:lumOff val="25000"/>
                  </a:schemeClr>
                </a:solidFill>
                <a:latin typeface="Arial Rounded MT Bold" pitchFamily="34" charset="0"/>
              </a:rPr>
              <a:t>Classrooms</a:t>
            </a:r>
            <a:endParaRPr lang="en-CA" b="1" dirty="0">
              <a:solidFill>
                <a:schemeClr val="tx2">
                  <a:lumMod val="75000"/>
                  <a:lumOff val="25000"/>
                </a:schemeClr>
              </a:solidFill>
            </a:endParaRPr>
          </a:p>
        </p:txBody>
      </p:sp>
      <p:sp>
        <p:nvSpPr>
          <p:cNvPr id="3" name="Content Placeholder 2"/>
          <p:cNvSpPr>
            <a:spLocks noGrp="1"/>
          </p:cNvSpPr>
          <p:nvPr>
            <p:ph idx="1"/>
          </p:nvPr>
        </p:nvSpPr>
        <p:spPr/>
        <p:txBody>
          <a:bodyPr>
            <a:normAutofit/>
          </a:bodyPr>
          <a:lstStyle/>
          <a:p>
            <a:r>
              <a:rPr lang="en-US" dirty="0">
                <a:solidFill>
                  <a:schemeClr val="tx2">
                    <a:lumMod val="75000"/>
                    <a:lumOff val="25000"/>
                  </a:schemeClr>
                </a:solidFill>
                <a:latin typeface="Arial Rounded MT Bold" pitchFamily="34" charset="0"/>
              </a:rPr>
              <a:t>The school was constructed with 10 classrooms.</a:t>
            </a:r>
          </a:p>
          <a:p>
            <a:r>
              <a:rPr lang="en-US" b="1" dirty="0">
                <a:solidFill>
                  <a:schemeClr val="tx2">
                    <a:lumMod val="75000"/>
                    <a:lumOff val="25000"/>
                  </a:schemeClr>
                </a:solidFill>
                <a:latin typeface="Arial Rounded MT Bold" pitchFamily="34" charset="0"/>
              </a:rPr>
              <a:t>Presently:</a:t>
            </a:r>
          </a:p>
          <a:p>
            <a:pPr lvl="1"/>
            <a:r>
              <a:rPr lang="en-US" sz="2400" dirty="0">
                <a:solidFill>
                  <a:schemeClr val="tx2">
                    <a:lumMod val="75000"/>
                    <a:lumOff val="25000"/>
                  </a:schemeClr>
                </a:solidFill>
                <a:latin typeface="Arial Rounded MT Bold" pitchFamily="34" charset="0"/>
              </a:rPr>
              <a:t>2 classrooms are being used for classroom teaching spaces</a:t>
            </a:r>
          </a:p>
          <a:p>
            <a:pPr lvl="1"/>
            <a:r>
              <a:rPr lang="en-US" sz="2400" dirty="0">
                <a:solidFill>
                  <a:schemeClr val="tx2">
                    <a:lumMod val="75000"/>
                    <a:lumOff val="25000"/>
                  </a:schemeClr>
                </a:solidFill>
                <a:latin typeface="Arial Rounded MT Bold" pitchFamily="34" charset="0"/>
              </a:rPr>
              <a:t>1 classroom is being used for an computer lab </a:t>
            </a:r>
          </a:p>
          <a:p>
            <a:pPr lvl="1"/>
            <a:r>
              <a:rPr lang="en-US" sz="2400" dirty="0">
                <a:solidFill>
                  <a:schemeClr val="tx2">
                    <a:lumMod val="75000"/>
                    <a:lumOff val="25000"/>
                  </a:schemeClr>
                </a:solidFill>
                <a:latin typeface="Arial Rounded MT Bold" pitchFamily="34" charset="0"/>
              </a:rPr>
              <a:t>2 classrooms </a:t>
            </a:r>
            <a:r>
              <a:rPr lang="en-US" sz="2400" dirty="0" smtClean="0">
                <a:solidFill>
                  <a:schemeClr val="tx2">
                    <a:lumMod val="75000"/>
                    <a:lumOff val="25000"/>
                  </a:schemeClr>
                </a:solidFill>
                <a:latin typeface="Arial Rounded MT Bold" pitchFamily="34" charset="0"/>
              </a:rPr>
              <a:t>are </a:t>
            </a:r>
            <a:r>
              <a:rPr lang="en-US" sz="2400" dirty="0">
                <a:solidFill>
                  <a:schemeClr val="tx2">
                    <a:lumMod val="75000"/>
                    <a:lumOff val="25000"/>
                  </a:schemeClr>
                </a:solidFill>
                <a:latin typeface="Arial Rounded MT Bold" pitchFamily="34" charset="0"/>
              </a:rPr>
              <a:t>being used by the early childhood center.</a:t>
            </a:r>
          </a:p>
          <a:p>
            <a:pPr lvl="1"/>
            <a:r>
              <a:rPr lang="en-US" sz="2400" dirty="0">
                <a:solidFill>
                  <a:schemeClr val="tx2">
                    <a:lumMod val="75000"/>
                    <a:lumOff val="25000"/>
                  </a:schemeClr>
                </a:solidFill>
                <a:latin typeface="Arial Rounded MT Bold" pitchFamily="34" charset="0"/>
              </a:rPr>
              <a:t>District has office space in the lower level.</a:t>
            </a:r>
          </a:p>
          <a:p>
            <a:endParaRPr lang="en-CA" dirty="0">
              <a:solidFill>
                <a:schemeClr val="tx2">
                  <a:lumMod val="75000"/>
                  <a:lumOff val="25000"/>
                </a:schemeClr>
              </a:solidFill>
            </a:endParaRPr>
          </a:p>
        </p:txBody>
      </p:sp>
      <p:sp>
        <p:nvSpPr>
          <p:cNvPr id="4" name="Footer Placeholder 3"/>
          <p:cNvSpPr>
            <a:spLocks noGrp="1"/>
          </p:cNvSpPr>
          <p:nvPr>
            <p:ph type="ftr" sz="quarter" idx="11"/>
          </p:nvPr>
        </p:nvSpPr>
        <p:spPr/>
        <p:txBody>
          <a:bodyPr/>
          <a:lstStyle/>
          <a:p>
            <a:r>
              <a:rPr lang="en-US" smtClean="0"/>
              <a:t>December 1, 2014</a:t>
            </a:r>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40</a:t>
            </a:fld>
            <a:endParaRPr lang="en-US" dirty="0"/>
          </a:p>
        </p:txBody>
      </p:sp>
    </p:spTree>
    <p:extLst>
      <p:ext uri="{BB962C8B-B14F-4D97-AF65-F5344CB8AC3E}">
        <p14:creationId xmlns:p14="http://schemas.microsoft.com/office/powerpoint/2010/main" val="240957215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solidFill>
                  <a:schemeClr val="tx2">
                    <a:lumMod val="75000"/>
                    <a:lumOff val="25000"/>
                  </a:schemeClr>
                </a:solidFill>
                <a:latin typeface="Arial Rounded MT Bold" pitchFamily="34" charset="0"/>
              </a:rPr>
              <a:t>Stairwells and Corridors</a:t>
            </a:r>
            <a:endParaRPr lang="en-CA" b="1" dirty="0">
              <a:solidFill>
                <a:schemeClr val="tx2">
                  <a:lumMod val="75000"/>
                  <a:lumOff val="25000"/>
                </a:schemeClr>
              </a:solidFill>
            </a:endParaRPr>
          </a:p>
        </p:txBody>
      </p:sp>
      <p:sp>
        <p:nvSpPr>
          <p:cNvPr id="3" name="Content Placeholder 2"/>
          <p:cNvSpPr>
            <a:spLocks noGrp="1"/>
          </p:cNvSpPr>
          <p:nvPr>
            <p:ph idx="1"/>
          </p:nvPr>
        </p:nvSpPr>
        <p:spPr/>
        <p:txBody>
          <a:bodyPr/>
          <a:lstStyle/>
          <a:p>
            <a:r>
              <a:rPr lang="en-US" sz="3200" dirty="0">
                <a:solidFill>
                  <a:schemeClr val="tx2">
                    <a:lumMod val="75000"/>
                    <a:lumOff val="25000"/>
                  </a:schemeClr>
                </a:solidFill>
                <a:latin typeface="Arial Rounded MT Bold" pitchFamily="34" charset="0"/>
              </a:rPr>
              <a:t>Stairways are enclosed to meet fire separation requirements complete with fire rated doors, frames and hardware.</a:t>
            </a:r>
          </a:p>
          <a:p>
            <a:r>
              <a:rPr lang="en-US" sz="3200" dirty="0">
                <a:solidFill>
                  <a:schemeClr val="tx2">
                    <a:lumMod val="75000"/>
                    <a:lumOff val="25000"/>
                  </a:schemeClr>
                </a:solidFill>
                <a:latin typeface="Arial Rounded MT Bold" pitchFamily="34" charset="0"/>
              </a:rPr>
              <a:t>Corridor walls are plaster.</a:t>
            </a:r>
          </a:p>
          <a:p>
            <a:pPr marL="0" indent="0">
              <a:buNone/>
            </a:pPr>
            <a:endParaRPr lang="en-CA" dirty="0"/>
          </a:p>
        </p:txBody>
      </p:sp>
      <p:sp>
        <p:nvSpPr>
          <p:cNvPr id="4" name="Footer Placeholder 3"/>
          <p:cNvSpPr>
            <a:spLocks noGrp="1"/>
          </p:cNvSpPr>
          <p:nvPr>
            <p:ph type="ftr" sz="quarter" idx="11"/>
          </p:nvPr>
        </p:nvSpPr>
        <p:spPr/>
        <p:txBody>
          <a:bodyPr/>
          <a:lstStyle/>
          <a:p>
            <a:r>
              <a:rPr lang="en-US" smtClean="0"/>
              <a:t>December 1, 2014</a:t>
            </a:r>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41</a:t>
            </a:fld>
            <a:endParaRPr lang="en-US" dirty="0"/>
          </a:p>
        </p:txBody>
      </p:sp>
    </p:spTree>
    <p:extLst>
      <p:ext uri="{BB962C8B-B14F-4D97-AF65-F5344CB8AC3E}">
        <p14:creationId xmlns:p14="http://schemas.microsoft.com/office/powerpoint/2010/main" val="388144619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solidFill>
                  <a:schemeClr val="tx2">
                    <a:lumMod val="75000"/>
                    <a:lumOff val="25000"/>
                  </a:schemeClr>
                </a:solidFill>
                <a:latin typeface="Arial Rounded MT Bold" pitchFamily="34" charset="0"/>
              </a:rPr>
              <a:t>Fire Protection</a:t>
            </a:r>
            <a:endParaRPr lang="en-CA" b="1" dirty="0">
              <a:solidFill>
                <a:schemeClr val="tx2">
                  <a:lumMod val="75000"/>
                  <a:lumOff val="25000"/>
                </a:schemeClr>
              </a:solidFill>
            </a:endParaRPr>
          </a:p>
        </p:txBody>
      </p:sp>
      <p:sp>
        <p:nvSpPr>
          <p:cNvPr id="3" name="Content Placeholder 2"/>
          <p:cNvSpPr>
            <a:spLocks noGrp="1"/>
          </p:cNvSpPr>
          <p:nvPr>
            <p:ph idx="1"/>
          </p:nvPr>
        </p:nvSpPr>
        <p:spPr/>
        <p:txBody>
          <a:bodyPr/>
          <a:lstStyle/>
          <a:p>
            <a:r>
              <a:rPr lang="en-US" sz="3200" dirty="0">
                <a:solidFill>
                  <a:schemeClr val="tx2">
                    <a:lumMod val="75000"/>
                    <a:lumOff val="25000"/>
                  </a:schemeClr>
                </a:solidFill>
                <a:latin typeface="Arial Rounded MT Bold" pitchFamily="34" charset="0"/>
              </a:rPr>
              <a:t>The building is equipped with a Fire Shield fire alarm system. </a:t>
            </a:r>
          </a:p>
          <a:p>
            <a:r>
              <a:rPr lang="en-US" sz="3200" dirty="0">
                <a:solidFill>
                  <a:schemeClr val="tx2">
                    <a:lumMod val="75000"/>
                    <a:lumOff val="25000"/>
                  </a:schemeClr>
                </a:solidFill>
                <a:latin typeface="Arial Rounded MT Bold" pitchFamily="34" charset="0"/>
              </a:rPr>
              <a:t>Fire extinguishers are located throughout the building and fire alarm pull stations are located in corridors.</a:t>
            </a:r>
          </a:p>
          <a:p>
            <a:pPr marL="0" indent="0">
              <a:buNone/>
            </a:pPr>
            <a:endParaRPr lang="en-CA" dirty="0"/>
          </a:p>
        </p:txBody>
      </p:sp>
      <p:sp>
        <p:nvSpPr>
          <p:cNvPr id="4" name="Footer Placeholder 3"/>
          <p:cNvSpPr>
            <a:spLocks noGrp="1"/>
          </p:cNvSpPr>
          <p:nvPr>
            <p:ph type="ftr" sz="quarter" idx="11"/>
          </p:nvPr>
        </p:nvSpPr>
        <p:spPr/>
        <p:txBody>
          <a:bodyPr/>
          <a:lstStyle/>
          <a:p>
            <a:r>
              <a:rPr lang="en-US" smtClean="0"/>
              <a:t>December 1, 2014</a:t>
            </a:r>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42</a:t>
            </a:fld>
            <a:endParaRPr lang="en-US" dirty="0"/>
          </a:p>
        </p:txBody>
      </p:sp>
    </p:spTree>
    <p:extLst>
      <p:ext uri="{BB962C8B-B14F-4D97-AF65-F5344CB8AC3E}">
        <p14:creationId xmlns:p14="http://schemas.microsoft.com/office/powerpoint/2010/main" val="425532336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solidFill>
                  <a:schemeClr val="tx2">
                    <a:lumMod val="75000"/>
                    <a:lumOff val="25000"/>
                  </a:schemeClr>
                </a:solidFill>
                <a:latin typeface="Arial Rounded MT Bold" pitchFamily="34" charset="0"/>
              </a:rPr>
              <a:t>Domestic &amp; Waste Water</a:t>
            </a:r>
            <a:endParaRPr lang="en-CA" b="1" dirty="0">
              <a:solidFill>
                <a:schemeClr val="tx2">
                  <a:lumMod val="75000"/>
                  <a:lumOff val="25000"/>
                </a:schemeClr>
              </a:solidFill>
            </a:endParaRPr>
          </a:p>
        </p:txBody>
      </p:sp>
      <p:sp>
        <p:nvSpPr>
          <p:cNvPr id="3" name="Content Placeholder 2"/>
          <p:cNvSpPr>
            <a:spLocks noGrp="1"/>
          </p:cNvSpPr>
          <p:nvPr>
            <p:ph idx="1"/>
          </p:nvPr>
        </p:nvSpPr>
        <p:spPr/>
        <p:txBody>
          <a:bodyPr>
            <a:normAutofit fontScale="92500"/>
          </a:bodyPr>
          <a:lstStyle/>
          <a:p>
            <a:r>
              <a:rPr lang="en-US" sz="3200" dirty="0">
                <a:solidFill>
                  <a:schemeClr val="tx2">
                    <a:lumMod val="75000"/>
                    <a:lumOff val="25000"/>
                  </a:schemeClr>
                </a:solidFill>
                <a:latin typeface="Arial Rounded MT Bold" pitchFamily="34" charset="0"/>
              </a:rPr>
              <a:t>Water is supplied by the Municipality and has a backflow preventer installed.</a:t>
            </a:r>
          </a:p>
          <a:p>
            <a:r>
              <a:rPr lang="en-US" sz="3200" dirty="0">
                <a:solidFill>
                  <a:schemeClr val="tx2">
                    <a:lumMod val="75000"/>
                    <a:lumOff val="25000"/>
                  </a:schemeClr>
                </a:solidFill>
                <a:latin typeface="Arial Rounded MT Bold" pitchFamily="34" charset="0"/>
              </a:rPr>
              <a:t>Water softener connected to water supply.</a:t>
            </a:r>
          </a:p>
          <a:p>
            <a:r>
              <a:rPr lang="en-US" sz="3200" dirty="0">
                <a:solidFill>
                  <a:schemeClr val="tx2">
                    <a:lumMod val="75000"/>
                    <a:lumOff val="25000"/>
                  </a:schemeClr>
                </a:solidFill>
                <a:latin typeface="Arial Rounded MT Bold" pitchFamily="34" charset="0"/>
              </a:rPr>
              <a:t>Hot water is heated with a Giant Cascade 100 gallon hot water heater.</a:t>
            </a:r>
          </a:p>
          <a:p>
            <a:r>
              <a:rPr lang="en-US" sz="3200" dirty="0">
                <a:solidFill>
                  <a:schemeClr val="tx2">
                    <a:lumMod val="75000"/>
                    <a:lumOff val="25000"/>
                  </a:schemeClr>
                </a:solidFill>
                <a:latin typeface="Arial Rounded MT Bold" pitchFamily="34" charset="0"/>
              </a:rPr>
              <a:t>The septic </a:t>
            </a:r>
            <a:r>
              <a:rPr lang="en-US" sz="3200" dirty="0" smtClean="0">
                <a:solidFill>
                  <a:schemeClr val="tx2">
                    <a:lumMod val="75000"/>
                    <a:lumOff val="25000"/>
                  </a:schemeClr>
                </a:solidFill>
                <a:latin typeface="Arial Rounded MT Bold" pitchFamily="34" charset="0"/>
              </a:rPr>
              <a:t>system is </a:t>
            </a:r>
            <a:r>
              <a:rPr lang="en-US" sz="3200" dirty="0">
                <a:solidFill>
                  <a:schemeClr val="tx2">
                    <a:lumMod val="75000"/>
                    <a:lumOff val="25000"/>
                  </a:schemeClr>
                </a:solidFill>
                <a:latin typeface="Arial Rounded MT Bold" pitchFamily="34" charset="0"/>
              </a:rPr>
              <a:t>municipal.</a:t>
            </a:r>
          </a:p>
          <a:p>
            <a:pPr marL="0" indent="0">
              <a:buNone/>
            </a:pPr>
            <a:endParaRPr lang="en-CA" dirty="0"/>
          </a:p>
        </p:txBody>
      </p:sp>
      <p:sp>
        <p:nvSpPr>
          <p:cNvPr id="4" name="Footer Placeholder 3"/>
          <p:cNvSpPr>
            <a:spLocks noGrp="1"/>
          </p:cNvSpPr>
          <p:nvPr>
            <p:ph type="ftr" sz="quarter" idx="11"/>
          </p:nvPr>
        </p:nvSpPr>
        <p:spPr/>
        <p:txBody>
          <a:bodyPr/>
          <a:lstStyle/>
          <a:p>
            <a:r>
              <a:rPr lang="en-US" smtClean="0"/>
              <a:t>December 1, 2014</a:t>
            </a:r>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43</a:t>
            </a:fld>
            <a:endParaRPr lang="en-US" dirty="0"/>
          </a:p>
        </p:txBody>
      </p:sp>
    </p:spTree>
    <p:extLst>
      <p:ext uri="{BB962C8B-B14F-4D97-AF65-F5344CB8AC3E}">
        <p14:creationId xmlns:p14="http://schemas.microsoft.com/office/powerpoint/2010/main" val="426058171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solidFill>
                  <a:schemeClr val="tx2">
                    <a:lumMod val="75000"/>
                    <a:lumOff val="25000"/>
                  </a:schemeClr>
                </a:solidFill>
                <a:latin typeface="Arial Rounded MT Bold" pitchFamily="34" charset="0"/>
              </a:rPr>
              <a:t>Heating &amp; Ventilation</a:t>
            </a:r>
            <a:endParaRPr lang="en-CA" b="1" dirty="0">
              <a:solidFill>
                <a:schemeClr val="tx2">
                  <a:lumMod val="75000"/>
                  <a:lumOff val="25000"/>
                </a:schemeClr>
              </a:solidFill>
            </a:endParaRPr>
          </a:p>
        </p:txBody>
      </p:sp>
      <p:sp>
        <p:nvSpPr>
          <p:cNvPr id="3" name="Content Placeholder 2"/>
          <p:cNvSpPr>
            <a:spLocks noGrp="1"/>
          </p:cNvSpPr>
          <p:nvPr>
            <p:ph idx="1"/>
          </p:nvPr>
        </p:nvSpPr>
        <p:spPr/>
        <p:txBody>
          <a:bodyPr/>
          <a:lstStyle/>
          <a:p>
            <a:r>
              <a:rPr lang="en-US" sz="2800" dirty="0">
                <a:solidFill>
                  <a:schemeClr val="tx2">
                    <a:lumMod val="75000"/>
                    <a:lumOff val="25000"/>
                  </a:schemeClr>
                </a:solidFill>
                <a:latin typeface="Arial Rounded MT Bold" pitchFamily="34" charset="0"/>
              </a:rPr>
              <a:t>Two oil fired Weil-McLain boilers original </a:t>
            </a:r>
            <a:r>
              <a:rPr lang="en-US" sz="2800" dirty="0" smtClean="0">
                <a:solidFill>
                  <a:schemeClr val="tx2">
                    <a:lumMod val="75000"/>
                    <a:lumOff val="25000"/>
                  </a:schemeClr>
                </a:solidFill>
                <a:latin typeface="Arial Rounded MT Bold" pitchFamily="34" charset="0"/>
              </a:rPr>
              <a:t>to </a:t>
            </a:r>
            <a:r>
              <a:rPr lang="en-US" sz="2800" dirty="0">
                <a:solidFill>
                  <a:schemeClr val="tx2">
                    <a:lumMod val="75000"/>
                    <a:lumOff val="25000"/>
                  </a:schemeClr>
                </a:solidFill>
                <a:latin typeface="Arial Rounded MT Bold" pitchFamily="34" charset="0"/>
              </a:rPr>
              <a:t>the building </a:t>
            </a:r>
            <a:r>
              <a:rPr lang="en-US" sz="2800" dirty="0" smtClean="0">
                <a:solidFill>
                  <a:schemeClr val="tx2">
                    <a:lumMod val="75000"/>
                    <a:lumOff val="25000"/>
                  </a:schemeClr>
                </a:solidFill>
                <a:latin typeface="Arial Rounded MT Bold" pitchFamily="34" charset="0"/>
              </a:rPr>
              <a:t>complete, </a:t>
            </a:r>
            <a:r>
              <a:rPr lang="en-US" sz="2800" dirty="0">
                <a:solidFill>
                  <a:schemeClr val="tx2">
                    <a:lumMod val="75000"/>
                    <a:lumOff val="25000"/>
                  </a:schemeClr>
                </a:solidFill>
                <a:latin typeface="Arial Rounded MT Bold" pitchFamily="34" charset="0"/>
              </a:rPr>
              <a:t>with new </a:t>
            </a:r>
            <a:r>
              <a:rPr lang="en-US" sz="2800" dirty="0" err="1">
                <a:solidFill>
                  <a:schemeClr val="tx2">
                    <a:lumMod val="75000"/>
                    <a:lumOff val="25000"/>
                  </a:schemeClr>
                </a:solidFill>
                <a:latin typeface="Arial Rounded MT Bold" pitchFamily="34" charset="0"/>
              </a:rPr>
              <a:t>Riello</a:t>
            </a:r>
            <a:r>
              <a:rPr lang="en-US" sz="2800" dirty="0">
                <a:solidFill>
                  <a:schemeClr val="tx2">
                    <a:lumMod val="75000"/>
                    <a:lumOff val="25000"/>
                  </a:schemeClr>
                </a:solidFill>
                <a:latin typeface="Arial Rounded MT Bold" pitchFamily="34" charset="0"/>
              </a:rPr>
              <a:t> </a:t>
            </a:r>
            <a:r>
              <a:rPr lang="en-US" sz="2800" dirty="0" smtClean="0">
                <a:solidFill>
                  <a:schemeClr val="tx2">
                    <a:lumMod val="75000"/>
                    <a:lumOff val="25000"/>
                  </a:schemeClr>
                </a:solidFill>
                <a:latin typeface="Arial Rounded MT Bold" pitchFamily="34" charset="0"/>
              </a:rPr>
              <a:t>burners (</a:t>
            </a:r>
            <a:r>
              <a:rPr lang="en-US" sz="2800" dirty="0">
                <a:solidFill>
                  <a:schemeClr val="tx2">
                    <a:lumMod val="75000"/>
                    <a:lumOff val="25000"/>
                  </a:schemeClr>
                </a:solidFill>
                <a:latin typeface="Arial Rounded MT Bold" pitchFamily="34" charset="0"/>
              </a:rPr>
              <a:t>one replaced in 2013, the other replaced in 2014) and two pumps circulate hot water heat. </a:t>
            </a:r>
          </a:p>
          <a:p>
            <a:r>
              <a:rPr lang="en-US" sz="2800" dirty="0">
                <a:solidFill>
                  <a:schemeClr val="tx2">
                    <a:lumMod val="75000"/>
                    <a:lumOff val="25000"/>
                  </a:schemeClr>
                </a:solidFill>
                <a:latin typeface="Arial Rounded MT Bold" pitchFamily="34" charset="0"/>
              </a:rPr>
              <a:t>Heating is controlled by the school.</a:t>
            </a:r>
          </a:p>
          <a:p>
            <a:r>
              <a:rPr lang="en-US" sz="2800" dirty="0">
                <a:solidFill>
                  <a:schemeClr val="tx2">
                    <a:lumMod val="75000"/>
                    <a:lumOff val="25000"/>
                  </a:schemeClr>
                </a:solidFill>
                <a:latin typeface="Arial Rounded MT Bold" pitchFamily="34" charset="0"/>
              </a:rPr>
              <a:t>The building has mechanical ventilation.</a:t>
            </a:r>
          </a:p>
          <a:p>
            <a:pPr marL="0" indent="0">
              <a:buNone/>
            </a:pPr>
            <a:endParaRPr lang="en-CA" dirty="0"/>
          </a:p>
        </p:txBody>
      </p:sp>
      <p:sp>
        <p:nvSpPr>
          <p:cNvPr id="4" name="Footer Placeholder 3"/>
          <p:cNvSpPr>
            <a:spLocks noGrp="1"/>
          </p:cNvSpPr>
          <p:nvPr>
            <p:ph type="ftr" sz="quarter" idx="11"/>
          </p:nvPr>
        </p:nvSpPr>
        <p:spPr/>
        <p:txBody>
          <a:bodyPr/>
          <a:lstStyle/>
          <a:p>
            <a:r>
              <a:rPr lang="en-US" smtClean="0"/>
              <a:t>December 1, 2014</a:t>
            </a:r>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44</a:t>
            </a:fld>
            <a:endParaRPr lang="en-US" dirty="0"/>
          </a:p>
        </p:txBody>
      </p:sp>
    </p:spTree>
    <p:extLst>
      <p:ext uri="{BB962C8B-B14F-4D97-AF65-F5344CB8AC3E}">
        <p14:creationId xmlns:p14="http://schemas.microsoft.com/office/powerpoint/2010/main" val="32206114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solidFill>
                  <a:schemeClr val="tx2">
                    <a:lumMod val="75000"/>
                    <a:lumOff val="25000"/>
                  </a:schemeClr>
                </a:solidFill>
                <a:latin typeface="Arial Rounded MT Bold" pitchFamily="34" charset="0"/>
              </a:rPr>
              <a:t>Controls &amp; Communications</a:t>
            </a:r>
            <a:endParaRPr lang="en-CA" b="1" dirty="0">
              <a:solidFill>
                <a:schemeClr val="tx2">
                  <a:lumMod val="75000"/>
                  <a:lumOff val="25000"/>
                </a:schemeClr>
              </a:solidFill>
            </a:endParaRPr>
          </a:p>
        </p:txBody>
      </p:sp>
      <p:sp>
        <p:nvSpPr>
          <p:cNvPr id="3" name="Content Placeholder 2"/>
          <p:cNvSpPr>
            <a:spLocks noGrp="1"/>
          </p:cNvSpPr>
          <p:nvPr>
            <p:ph idx="1"/>
          </p:nvPr>
        </p:nvSpPr>
        <p:spPr/>
        <p:txBody>
          <a:bodyPr>
            <a:normAutofit/>
          </a:bodyPr>
          <a:lstStyle/>
          <a:p>
            <a:r>
              <a:rPr lang="en-US" sz="3200" dirty="0">
                <a:solidFill>
                  <a:schemeClr val="tx2">
                    <a:lumMod val="75000"/>
                    <a:lumOff val="25000"/>
                  </a:schemeClr>
                </a:solidFill>
                <a:latin typeface="Arial Rounded MT Bold" pitchFamily="34" charset="0"/>
              </a:rPr>
              <a:t>The building does have a  Delta Direct Digital Controls (DDC) for the ventilation system; This system is controlled by a computer in the mechanical room.</a:t>
            </a:r>
          </a:p>
          <a:p>
            <a:r>
              <a:rPr lang="en-US" sz="3200" dirty="0">
                <a:solidFill>
                  <a:schemeClr val="tx2">
                    <a:lumMod val="75000"/>
                    <a:lumOff val="25000"/>
                  </a:schemeClr>
                </a:solidFill>
                <a:latin typeface="Arial Rounded MT Bold" pitchFamily="34" charset="0"/>
              </a:rPr>
              <a:t>The building has a </a:t>
            </a:r>
            <a:r>
              <a:rPr lang="en-US" sz="3200" dirty="0" err="1">
                <a:solidFill>
                  <a:schemeClr val="tx2">
                    <a:lumMod val="75000"/>
                    <a:lumOff val="25000"/>
                  </a:schemeClr>
                </a:solidFill>
                <a:latin typeface="Arial Rounded MT Bold" pitchFamily="34" charset="0"/>
              </a:rPr>
              <a:t>Dukane</a:t>
            </a:r>
            <a:r>
              <a:rPr lang="en-US" sz="3200" dirty="0">
                <a:solidFill>
                  <a:schemeClr val="tx2">
                    <a:lumMod val="75000"/>
                    <a:lumOff val="25000"/>
                  </a:schemeClr>
                </a:solidFill>
                <a:latin typeface="Arial Rounded MT Bold" pitchFamily="34" charset="0"/>
              </a:rPr>
              <a:t> Public Address system.</a:t>
            </a:r>
          </a:p>
          <a:p>
            <a:pPr marL="0" indent="0">
              <a:buNone/>
            </a:pPr>
            <a:endParaRPr lang="en-CA" sz="3200" dirty="0">
              <a:solidFill>
                <a:schemeClr val="tx2">
                  <a:lumMod val="75000"/>
                  <a:lumOff val="25000"/>
                </a:schemeClr>
              </a:solidFill>
            </a:endParaRPr>
          </a:p>
        </p:txBody>
      </p:sp>
      <p:sp>
        <p:nvSpPr>
          <p:cNvPr id="4" name="Footer Placeholder 3"/>
          <p:cNvSpPr>
            <a:spLocks noGrp="1"/>
          </p:cNvSpPr>
          <p:nvPr>
            <p:ph type="ftr" sz="quarter" idx="11"/>
          </p:nvPr>
        </p:nvSpPr>
        <p:spPr/>
        <p:txBody>
          <a:bodyPr/>
          <a:lstStyle/>
          <a:p>
            <a:r>
              <a:rPr lang="en-US" smtClean="0"/>
              <a:t>December 1, 2014</a:t>
            </a:r>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45</a:t>
            </a:fld>
            <a:endParaRPr lang="en-US" dirty="0"/>
          </a:p>
        </p:txBody>
      </p:sp>
    </p:spTree>
    <p:extLst>
      <p:ext uri="{BB962C8B-B14F-4D97-AF65-F5344CB8AC3E}">
        <p14:creationId xmlns:p14="http://schemas.microsoft.com/office/powerpoint/2010/main" val="88329424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solidFill>
                  <a:schemeClr val="tx2">
                    <a:lumMod val="75000"/>
                    <a:lumOff val="25000"/>
                  </a:schemeClr>
                </a:solidFill>
                <a:latin typeface="Arial Rounded MT Bold" pitchFamily="34" charset="0"/>
              </a:rPr>
              <a:t>Electrical &amp; Lighting</a:t>
            </a:r>
            <a:endParaRPr lang="en-CA" b="1" dirty="0">
              <a:solidFill>
                <a:schemeClr val="tx2">
                  <a:lumMod val="75000"/>
                  <a:lumOff val="25000"/>
                </a:schemeClr>
              </a:solidFill>
            </a:endParaRPr>
          </a:p>
        </p:txBody>
      </p:sp>
      <p:sp>
        <p:nvSpPr>
          <p:cNvPr id="3" name="Content Placeholder 2"/>
          <p:cNvSpPr>
            <a:spLocks noGrp="1"/>
          </p:cNvSpPr>
          <p:nvPr>
            <p:ph idx="1"/>
          </p:nvPr>
        </p:nvSpPr>
        <p:spPr/>
        <p:txBody>
          <a:bodyPr/>
          <a:lstStyle/>
          <a:p>
            <a:r>
              <a:rPr lang="en-US" sz="3200" dirty="0">
                <a:solidFill>
                  <a:schemeClr val="tx2">
                    <a:lumMod val="75000"/>
                    <a:lumOff val="25000"/>
                  </a:schemeClr>
                </a:solidFill>
                <a:latin typeface="Arial Rounded MT Bold" pitchFamily="34" charset="0"/>
              </a:rPr>
              <a:t>There is a 600 amp</a:t>
            </a:r>
            <a:r>
              <a:rPr lang="en-US" sz="3200" dirty="0" smtClean="0">
                <a:solidFill>
                  <a:schemeClr val="tx2">
                    <a:lumMod val="75000"/>
                    <a:lumOff val="25000"/>
                  </a:schemeClr>
                </a:solidFill>
                <a:latin typeface="Arial Rounded MT Bold" pitchFamily="34" charset="0"/>
              </a:rPr>
              <a:t>, 420 </a:t>
            </a:r>
            <a:r>
              <a:rPr lang="en-US" sz="3200" dirty="0">
                <a:solidFill>
                  <a:schemeClr val="tx2">
                    <a:lumMod val="75000"/>
                    <a:lumOff val="25000"/>
                  </a:schemeClr>
                </a:solidFill>
                <a:latin typeface="Arial Rounded MT Bold" pitchFamily="34" charset="0"/>
              </a:rPr>
              <a:t>volt entrance through an overhead connection.</a:t>
            </a:r>
          </a:p>
          <a:p>
            <a:r>
              <a:rPr lang="en-US" sz="3200" dirty="0">
                <a:solidFill>
                  <a:schemeClr val="tx2">
                    <a:lumMod val="75000"/>
                    <a:lumOff val="25000"/>
                  </a:schemeClr>
                </a:solidFill>
                <a:latin typeface="Arial Rounded MT Bold" pitchFamily="34" charset="0"/>
              </a:rPr>
              <a:t>An electrical distribution upgrade has been identified as a Capital Improvement Project.</a:t>
            </a:r>
          </a:p>
          <a:p>
            <a:r>
              <a:rPr lang="en-US" sz="3200" dirty="0">
                <a:solidFill>
                  <a:schemeClr val="tx2">
                    <a:lumMod val="75000"/>
                    <a:lumOff val="25000"/>
                  </a:schemeClr>
                </a:solidFill>
                <a:latin typeface="Arial Rounded MT Bold" pitchFamily="34" charset="0"/>
              </a:rPr>
              <a:t>Interior lighting is fluorescent in good condition.</a:t>
            </a:r>
          </a:p>
          <a:p>
            <a:pPr marL="0" indent="0">
              <a:buNone/>
            </a:pPr>
            <a:endParaRPr lang="en-CA" dirty="0"/>
          </a:p>
        </p:txBody>
      </p:sp>
      <p:sp>
        <p:nvSpPr>
          <p:cNvPr id="4" name="Footer Placeholder 3"/>
          <p:cNvSpPr>
            <a:spLocks noGrp="1"/>
          </p:cNvSpPr>
          <p:nvPr>
            <p:ph type="ftr" sz="quarter" idx="11"/>
          </p:nvPr>
        </p:nvSpPr>
        <p:spPr/>
        <p:txBody>
          <a:bodyPr/>
          <a:lstStyle/>
          <a:p>
            <a:r>
              <a:rPr lang="en-US" smtClean="0"/>
              <a:t>December 1, 2014</a:t>
            </a:r>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46</a:t>
            </a:fld>
            <a:endParaRPr lang="en-US" dirty="0"/>
          </a:p>
        </p:txBody>
      </p:sp>
    </p:spTree>
    <p:extLst>
      <p:ext uri="{BB962C8B-B14F-4D97-AF65-F5344CB8AC3E}">
        <p14:creationId xmlns:p14="http://schemas.microsoft.com/office/powerpoint/2010/main" val="366434021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2">
                    <a:lumMod val="75000"/>
                    <a:lumOff val="25000"/>
                  </a:schemeClr>
                </a:solidFill>
                <a:latin typeface="Arial Rounded MT Bold" pitchFamily="34" charset="0"/>
              </a:rPr>
              <a:t>Interior</a:t>
            </a:r>
            <a:endParaRPr lang="en-CA" b="1" dirty="0">
              <a:solidFill>
                <a:schemeClr val="tx2">
                  <a:lumMod val="75000"/>
                  <a:lumOff val="25000"/>
                </a:schemeClr>
              </a:solidFill>
              <a:latin typeface="Arial Rounded MT Bold" pitchFamily="34" charset="0"/>
            </a:endParaRPr>
          </a:p>
        </p:txBody>
      </p:sp>
      <p:sp>
        <p:nvSpPr>
          <p:cNvPr id="3" name="Content Placeholder 2"/>
          <p:cNvSpPr>
            <a:spLocks noGrp="1"/>
          </p:cNvSpPr>
          <p:nvPr>
            <p:ph idx="1"/>
          </p:nvPr>
        </p:nvSpPr>
        <p:spPr/>
        <p:txBody>
          <a:bodyPr/>
          <a:lstStyle/>
          <a:p>
            <a:r>
              <a:rPr lang="en-US" sz="3200" dirty="0">
                <a:solidFill>
                  <a:schemeClr val="tx2">
                    <a:lumMod val="75000"/>
                    <a:lumOff val="25000"/>
                  </a:schemeClr>
                </a:solidFill>
                <a:latin typeface="Arial Rounded MT Bold" pitchFamily="34" charset="0"/>
              </a:rPr>
              <a:t>Washrooms have original urinals, sinks (in good condition), showers are poor and are original. Listed on the Capital Projects.</a:t>
            </a:r>
          </a:p>
          <a:p>
            <a:r>
              <a:rPr lang="en-US" sz="3200" dirty="0">
                <a:solidFill>
                  <a:schemeClr val="tx2">
                    <a:lumMod val="75000"/>
                    <a:lumOff val="25000"/>
                  </a:schemeClr>
                </a:solidFill>
                <a:latin typeface="Arial Rounded MT Bold" pitchFamily="34" charset="0"/>
              </a:rPr>
              <a:t>Floors are tile in the </a:t>
            </a:r>
            <a:r>
              <a:rPr lang="en-US" sz="3200" dirty="0" smtClean="0">
                <a:solidFill>
                  <a:schemeClr val="tx2">
                    <a:lumMod val="75000"/>
                    <a:lumOff val="25000"/>
                  </a:schemeClr>
                </a:solidFill>
                <a:latin typeface="Arial Rounded MT Bold" pitchFamily="34" charset="0"/>
              </a:rPr>
              <a:t>classrooms (</a:t>
            </a:r>
            <a:r>
              <a:rPr lang="en-US" sz="3200" dirty="0">
                <a:solidFill>
                  <a:schemeClr val="tx2">
                    <a:lumMod val="75000"/>
                    <a:lumOff val="25000"/>
                  </a:schemeClr>
                </a:solidFill>
                <a:latin typeface="Arial Rounded MT Bold" pitchFamily="34" charset="0"/>
              </a:rPr>
              <a:t>original). The halls were new 3-4 years ago.</a:t>
            </a:r>
          </a:p>
          <a:p>
            <a:pPr marL="0" indent="0">
              <a:buNone/>
            </a:pPr>
            <a:endParaRPr lang="en-CA" dirty="0"/>
          </a:p>
        </p:txBody>
      </p:sp>
      <p:sp>
        <p:nvSpPr>
          <p:cNvPr id="4" name="Footer Placeholder 3"/>
          <p:cNvSpPr>
            <a:spLocks noGrp="1"/>
          </p:cNvSpPr>
          <p:nvPr>
            <p:ph type="ftr" sz="quarter" idx="11"/>
          </p:nvPr>
        </p:nvSpPr>
        <p:spPr/>
        <p:txBody>
          <a:bodyPr/>
          <a:lstStyle/>
          <a:p>
            <a:r>
              <a:rPr lang="en-US" smtClean="0"/>
              <a:t>December 1, 2014</a:t>
            </a:r>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47</a:t>
            </a:fld>
            <a:endParaRPr lang="en-US" dirty="0"/>
          </a:p>
        </p:txBody>
      </p:sp>
    </p:spTree>
    <p:extLst>
      <p:ext uri="{BB962C8B-B14F-4D97-AF65-F5344CB8AC3E}">
        <p14:creationId xmlns:p14="http://schemas.microsoft.com/office/powerpoint/2010/main" val="700878404"/>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2">
                    <a:lumMod val="75000"/>
                    <a:lumOff val="25000"/>
                  </a:schemeClr>
                </a:solidFill>
                <a:latin typeface="Arial Rounded MT Bold" pitchFamily="34" charset="0"/>
              </a:rPr>
              <a:t>Interior continued</a:t>
            </a:r>
            <a:br>
              <a:rPr lang="en-US" b="1" dirty="0">
                <a:solidFill>
                  <a:schemeClr val="tx2">
                    <a:lumMod val="75000"/>
                    <a:lumOff val="25000"/>
                  </a:schemeClr>
                </a:solidFill>
                <a:latin typeface="Arial Rounded MT Bold" pitchFamily="34" charset="0"/>
              </a:rPr>
            </a:br>
            <a:endParaRPr lang="en-CA" b="1" dirty="0">
              <a:solidFill>
                <a:schemeClr val="tx2">
                  <a:lumMod val="75000"/>
                  <a:lumOff val="25000"/>
                </a:schemeClr>
              </a:solidFill>
              <a:latin typeface="Arial Rounded MT Bold" pitchFamily="34" charset="0"/>
            </a:endParaRPr>
          </a:p>
        </p:txBody>
      </p:sp>
      <p:sp>
        <p:nvSpPr>
          <p:cNvPr id="3" name="Content Placeholder 2"/>
          <p:cNvSpPr>
            <a:spLocks noGrp="1"/>
          </p:cNvSpPr>
          <p:nvPr>
            <p:ph idx="1"/>
          </p:nvPr>
        </p:nvSpPr>
        <p:spPr/>
        <p:txBody>
          <a:bodyPr>
            <a:normAutofit lnSpcReduction="10000"/>
          </a:bodyPr>
          <a:lstStyle/>
          <a:p>
            <a:r>
              <a:rPr lang="en-US" dirty="0">
                <a:solidFill>
                  <a:schemeClr val="tx2">
                    <a:lumMod val="75000"/>
                    <a:lumOff val="25000"/>
                  </a:schemeClr>
                </a:solidFill>
                <a:latin typeface="Arial Rounded MT Bold" pitchFamily="34" charset="0"/>
              </a:rPr>
              <a:t>Interior doors are wood. </a:t>
            </a:r>
            <a:r>
              <a:rPr lang="en-US" dirty="0" smtClean="0">
                <a:solidFill>
                  <a:schemeClr val="tx2">
                    <a:lumMod val="75000"/>
                    <a:lumOff val="25000"/>
                  </a:schemeClr>
                </a:solidFill>
                <a:latin typeface="Arial Rounded MT Bold" pitchFamily="34" charset="0"/>
              </a:rPr>
              <a:t> Panic </a:t>
            </a:r>
            <a:r>
              <a:rPr lang="en-US" dirty="0">
                <a:solidFill>
                  <a:schemeClr val="tx2">
                    <a:lumMod val="75000"/>
                    <a:lumOff val="25000"/>
                  </a:schemeClr>
                </a:solidFill>
                <a:latin typeface="Arial Rounded MT Bold" pitchFamily="34" charset="0"/>
              </a:rPr>
              <a:t>hardware in the gym.</a:t>
            </a:r>
          </a:p>
          <a:p>
            <a:r>
              <a:rPr lang="en-US" dirty="0">
                <a:solidFill>
                  <a:schemeClr val="tx2">
                    <a:lumMod val="75000"/>
                    <a:lumOff val="25000"/>
                  </a:schemeClr>
                </a:solidFill>
                <a:latin typeface="Arial Rounded MT Bold" pitchFamily="34" charset="0"/>
              </a:rPr>
              <a:t>Gym floor is  hardwood  with a square footage of 4230.</a:t>
            </a:r>
          </a:p>
          <a:p>
            <a:r>
              <a:rPr lang="en-US" dirty="0">
                <a:solidFill>
                  <a:schemeClr val="tx2">
                    <a:lumMod val="75000"/>
                    <a:lumOff val="25000"/>
                  </a:schemeClr>
                </a:solidFill>
                <a:latin typeface="Arial Rounded MT Bold" pitchFamily="34" charset="0"/>
              </a:rPr>
              <a:t>There is no wheel chair access to the stage.</a:t>
            </a:r>
          </a:p>
          <a:p>
            <a:r>
              <a:rPr lang="en-US" dirty="0">
                <a:solidFill>
                  <a:schemeClr val="tx2">
                    <a:lumMod val="75000"/>
                    <a:lumOff val="25000"/>
                  </a:schemeClr>
                </a:solidFill>
                <a:latin typeface="Arial Rounded MT Bold" pitchFamily="34" charset="0"/>
              </a:rPr>
              <a:t>There is a </a:t>
            </a:r>
            <a:r>
              <a:rPr lang="en-US" dirty="0" err="1">
                <a:solidFill>
                  <a:schemeClr val="tx2">
                    <a:lumMod val="75000"/>
                    <a:lumOff val="25000"/>
                  </a:schemeClr>
                </a:solidFill>
                <a:latin typeface="Arial Rounded MT Bold" pitchFamily="34" charset="0"/>
              </a:rPr>
              <a:t>Whirltec</a:t>
            </a:r>
            <a:r>
              <a:rPr lang="en-US" dirty="0">
                <a:solidFill>
                  <a:schemeClr val="tx2">
                    <a:lumMod val="75000"/>
                    <a:lumOff val="25000"/>
                  </a:schemeClr>
                </a:solidFill>
                <a:latin typeface="Arial Rounded MT Bold" pitchFamily="34" charset="0"/>
              </a:rPr>
              <a:t> lift with a capacity of 550 pounds.</a:t>
            </a:r>
          </a:p>
          <a:p>
            <a:r>
              <a:rPr lang="en-US" dirty="0">
                <a:solidFill>
                  <a:schemeClr val="tx2">
                    <a:lumMod val="75000"/>
                    <a:lumOff val="25000"/>
                  </a:schemeClr>
                </a:solidFill>
                <a:latin typeface="Arial Rounded MT Bold" pitchFamily="34" charset="0"/>
              </a:rPr>
              <a:t>There is proper access to the roof.</a:t>
            </a:r>
          </a:p>
          <a:p>
            <a:r>
              <a:rPr lang="en-US" dirty="0">
                <a:solidFill>
                  <a:schemeClr val="tx2">
                    <a:lumMod val="75000"/>
                    <a:lumOff val="25000"/>
                  </a:schemeClr>
                </a:solidFill>
                <a:latin typeface="Arial Rounded MT Bold" pitchFamily="34" charset="0"/>
              </a:rPr>
              <a:t> Roof </a:t>
            </a:r>
            <a:r>
              <a:rPr lang="en-US" dirty="0" smtClean="0">
                <a:solidFill>
                  <a:schemeClr val="tx2">
                    <a:lumMod val="75000"/>
                    <a:lumOff val="25000"/>
                  </a:schemeClr>
                </a:solidFill>
                <a:latin typeface="Arial Rounded MT Bold" pitchFamily="34" charset="0"/>
              </a:rPr>
              <a:t>is </a:t>
            </a:r>
            <a:r>
              <a:rPr lang="en-US" dirty="0">
                <a:solidFill>
                  <a:schemeClr val="tx2">
                    <a:lumMod val="75000"/>
                    <a:lumOff val="25000"/>
                  </a:schemeClr>
                </a:solidFill>
                <a:latin typeface="Arial Rounded MT Bold" pitchFamily="34" charset="0"/>
              </a:rPr>
              <a:t>in good condition and does not leak.</a:t>
            </a:r>
          </a:p>
          <a:p>
            <a:endParaRPr lang="en-CA" dirty="0"/>
          </a:p>
        </p:txBody>
      </p:sp>
      <p:sp>
        <p:nvSpPr>
          <p:cNvPr id="4" name="Footer Placeholder 3"/>
          <p:cNvSpPr>
            <a:spLocks noGrp="1"/>
          </p:cNvSpPr>
          <p:nvPr>
            <p:ph type="ftr" sz="quarter" idx="11"/>
          </p:nvPr>
        </p:nvSpPr>
        <p:spPr/>
        <p:txBody>
          <a:bodyPr/>
          <a:lstStyle/>
          <a:p>
            <a:r>
              <a:rPr lang="en-US" smtClean="0"/>
              <a:t>December 1, 2014</a:t>
            </a:r>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48</a:t>
            </a:fld>
            <a:endParaRPr lang="en-US" dirty="0"/>
          </a:p>
        </p:txBody>
      </p:sp>
    </p:spTree>
    <p:extLst>
      <p:ext uri="{BB962C8B-B14F-4D97-AF65-F5344CB8AC3E}">
        <p14:creationId xmlns:p14="http://schemas.microsoft.com/office/powerpoint/2010/main" val="227938806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solidFill>
                  <a:schemeClr val="tx2">
                    <a:lumMod val="75000"/>
                    <a:lumOff val="25000"/>
                  </a:schemeClr>
                </a:solidFill>
                <a:latin typeface="Arial Rounded MT Bold" pitchFamily="34" charset="0"/>
              </a:rPr>
              <a:t>Exterior</a:t>
            </a:r>
            <a:endParaRPr lang="en-CA" b="1" dirty="0">
              <a:solidFill>
                <a:schemeClr val="tx2">
                  <a:lumMod val="75000"/>
                  <a:lumOff val="25000"/>
                </a:schemeClr>
              </a:solidFill>
            </a:endParaRPr>
          </a:p>
        </p:txBody>
      </p:sp>
      <p:sp>
        <p:nvSpPr>
          <p:cNvPr id="3" name="Content Placeholder 2"/>
          <p:cNvSpPr>
            <a:spLocks noGrp="1"/>
          </p:cNvSpPr>
          <p:nvPr>
            <p:ph idx="1"/>
          </p:nvPr>
        </p:nvSpPr>
        <p:spPr/>
        <p:txBody>
          <a:bodyPr>
            <a:normAutofit fontScale="92500"/>
          </a:bodyPr>
          <a:lstStyle/>
          <a:p>
            <a:r>
              <a:rPr lang="en-US" dirty="0">
                <a:solidFill>
                  <a:schemeClr val="tx2">
                    <a:lumMod val="75000"/>
                    <a:lumOff val="25000"/>
                  </a:schemeClr>
                </a:solidFill>
                <a:latin typeface="Arial Rounded MT Bold" pitchFamily="34" charset="0"/>
              </a:rPr>
              <a:t>Exterior windows are in good </a:t>
            </a:r>
            <a:r>
              <a:rPr lang="en-US" dirty="0" smtClean="0">
                <a:solidFill>
                  <a:schemeClr val="tx2">
                    <a:lumMod val="75000"/>
                    <a:lumOff val="25000"/>
                  </a:schemeClr>
                </a:solidFill>
                <a:latin typeface="Arial Rounded MT Bold" pitchFamily="34" charset="0"/>
              </a:rPr>
              <a:t>shape, although complete replacement was not finished.</a:t>
            </a:r>
            <a:endParaRPr lang="en-US" dirty="0">
              <a:solidFill>
                <a:schemeClr val="tx2">
                  <a:lumMod val="75000"/>
                  <a:lumOff val="25000"/>
                </a:schemeClr>
              </a:solidFill>
              <a:latin typeface="Arial Rounded MT Bold" pitchFamily="34" charset="0"/>
            </a:endParaRPr>
          </a:p>
          <a:p>
            <a:r>
              <a:rPr lang="en-US" dirty="0">
                <a:solidFill>
                  <a:schemeClr val="tx2">
                    <a:lumMod val="75000"/>
                    <a:lumOff val="25000"/>
                  </a:schemeClr>
                </a:solidFill>
                <a:latin typeface="Arial Rounded MT Bold" pitchFamily="34" charset="0"/>
              </a:rPr>
              <a:t>Exterior doors are in good condition; 15-20 years old. They are on the Capital Projects list for replacement.</a:t>
            </a:r>
          </a:p>
          <a:p>
            <a:r>
              <a:rPr lang="en-US" dirty="0">
                <a:solidFill>
                  <a:schemeClr val="tx2">
                    <a:lumMod val="75000"/>
                    <a:lumOff val="25000"/>
                  </a:schemeClr>
                </a:solidFill>
                <a:latin typeface="Arial Rounded MT Bold" pitchFamily="34" charset="0"/>
              </a:rPr>
              <a:t>The exterior cladding is masonry brick in good condition.</a:t>
            </a:r>
          </a:p>
          <a:p>
            <a:r>
              <a:rPr lang="en-US" dirty="0">
                <a:solidFill>
                  <a:schemeClr val="tx2">
                    <a:lumMod val="75000"/>
                    <a:lumOff val="25000"/>
                  </a:schemeClr>
                </a:solidFill>
                <a:latin typeface="Arial Rounded MT Bold" pitchFamily="34" charset="0"/>
              </a:rPr>
              <a:t>Parking is </a:t>
            </a:r>
            <a:r>
              <a:rPr lang="en-US" dirty="0" smtClean="0">
                <a:solidFill>
                  <a:schemeClr val="tx2">
                    <a:lumMod val="75000"/>
                    <a:lumOff val="25000"/>
                  </a:schemeClr>
                </a:solidFill>
                <a:latin typeface="Arial Rounded MT Bold" pitchFamily="34" charset="0"/>
              </a:rPr>
              <a:t>adequate to formula, but presents challenges in the winter; </a:t>
            </a:r>
            <a:r>
              <a:rPr lang="en-US" dirty="0">
                <a:solidFill>
                  <a:schemeClr val="tx2">
                    <a:lumMod val="75000"/>
                    <a:lumOff val="25000"/>
                  </a:schemeClr>
                </a:solidFill>
                <a:latin typeface="Arial Rounded MT Bold" pitchFamily="34" charset="0"/>
              </a:rPr>
              <a:t>pavement is in poor condition.</a:t>
            </a:r>
          </a:p>
          <a:p>
            <a:r>
              <a:rPr lang="en-US" dirty="0">
                <a:solidFill>
                  <a:schemeClr val="tx2">
                    <a:lumMod val="75000"/>
                    <a:lumOff val="25000"/>
                  </a:schemeClr>
                </a:solidFill>
                <a:latin typeface="Arial Rounded MT Bold" pitchFamily="34" charset="0"/>
              </a:rPr>
              <a:t>Exterior lighting is </a:t>
            </a:r>
            <a:r>
              <a:rPr lang="en-US" dirty="0" smtClean="0">
                <a:solidFill>
                  <a:schemeClr val="tx2">
                    <a:lumMod val="75000"/>
                    <a:lumOff val="25000"/>
                  </a:schemeClr>
                </a:solidFill>
                <a:latin typeface="Arial Rounded MT Bold" pitchFamily="34" charset="0"/>
              </a:rPr>
              <a:t>H.I.D. </a:t>
            </a:r>
            <a:r>
              <a:rPr lang="en-US" dirty="0">
                <a:solidFill>
                  <a:schemeClr val="tx2">
                    <a:lumMod val="75000"/>
                    <a:lumOff val="25000"/>
                  </a:schemeClr>
                </a:solidFill>
                <a:latin typeface="Arial Rounded MT Bold" pitchFamily="34" charset="0"/>
              </a:rPr>
              <a:t>(high intensity discharge).</a:t>
            </a:r>
          </a:p>
          <a:p>
            <a:endParaRPr lang="en-US" dirty="0">
              <a:latin typeface="Arial Rounded MT Bold" pitchFamily="34" charset="0"/>
            </a:endParaRPr>
          </a:p>
          <a:p>
            <a:endParaRPr lang="en-CA" dirty="0"/>
          </a:p>
        </p:txBody>
      </p:sp>
      <p:sp>
        <p:nvSpPr>
          <p:cNvPr id="4" name="Footer Placeholder 3"/>
          <p:cNvSpPr>
            <a:spLocks noGrp="1"/>
          </p:cNvSpPr>
          <p:nvPr>
            <p:ph type="ftr" sz="quarter" idx="11"/>
          </p:nvPr>
        </p:nvSpPr>
        <p:spPr/>
        <p:txBody>
          <a:bodyPr/>
          <a:lstStyle/>
          <a:p>
            <a:r>
              <a:rPr lang="en-US" smtClean="0"/>
              <a:t>December 1, 2014</a:t>
            </a:r>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49</a:t>
            </a:fld>
            <a:endParaRPr lang="en-US" dirty="0"/>
          </a:p>
        </p:txBody>
      </p:sp>
    </p:spTree>
    <p:extLst>
      <p:ext uri="{BB962C8B-B14F-4D97-AF65-F5344CB8AC3E}">
        <p14:creationId xmlns:p14="http://schemas.microsoft.com/office/powerpoint/2010/main" val="42080537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lumMod val="75000"/>
                    <a:lumOff val="25000"/>
                  </a:schemeClr>
                </a:solidFill>
                <a:latin typeface="Arial Rounded MT Bold" pitchFamily="34" charset="0"/>
              </a:rPr>
              <a:t>Enrolment</a:t>
            </a:r>
            <a:endParaRPr lang="en-CA" b="1" dirty="0">
              <a:solidFill>
                <a:schemeClr val="tx2">
                  <a:lumMod val="75000"/>
                  <a:lumOff val="25000"/>
                </a:schemeClr>
              </a:solidFill>
              <a:latin typeface="Arial Rounded MT Bold" pitchFamily="34" charset="0"/>
            </a:endParaRPr>
          </a:p>
        </p:txBody>
      </p:sp>
      <p:sp>
        <p:nvSpPr>
          <p:cNvPr id="4" name="Footer Placeholder 3"/>
          <p:cNvSpPr>
            <a:spLocks noGrp="1"/>
          </p:cNvSpPr>
          <p:nvPr>
            <p:ph type="ftr" sz="quarter" idx="11"/>
          </p:nvPr>
        </p:nvSpPr>
        <p:spPr/>
        <p:txBody>
          <a:bodyPr/>
          <a:lstStyle/>
          <a:p>
            <a:r>
              <a:rPr lang="en-US" smtClean="0"/>
              <a:t>December 1, 2014</a:t>
            </a:r>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5</a:t>
            </a:fld>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38738792"/>
              </p:ext>
            </p:extLst>
          </p:nvPr>
        </p:nvGraphicFramePr>
        <p:xfrm>
          <a:off x="549275" y="1600200"/>
          <a:ext cx="8042275" cy="4343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9095799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solidFill>
                  <a:schemeClr val="tx2">
                    <a:lumMod val="75000"/>
                    <a:lumOff val="25000"/>
                  </a:schemeClr>
                </a:solidFill>
                <a:latin typeface="Arial Rounded MT Bold" pitchFamily="34" charset="0"/>
              </a:rPr>
              <a:t>Property</a:t>
            </a:r>
            <a:endParaRPr lang="en-CA" b="1" dirty="0">
              <a:solidFill>
                <a:schemeClr val="tx2">
                  <a:lumMod val="75000"/>
                  <a:lumOff val="25000"/>
                </a:schemeClr>
              </a:solidFill>
            </a:endParaRPr>
          </a:p>
        </p:txBody>
      </p:sp>
      <p:sp>
        <p:nvSpPr>
          <p:cNvPr id="3" name="Content Placeholder 2"/>
          <p:cNvSpPr>
            <a:spLocks noGrp="1"/>
          </p:cNvSpPr>
          <p:nvPr>
            <p:ph idx="1"/>
          </p:nvPr>
        </p:nvSpPr>
        <p:spPr/>
        <p:txBody>
          <a:bodyPr>
            <a:normAutofit/>
          </a:bodyPr>
          <a:lstStyle/>
          <a:p>
            <a:r>
              <a:rPr lang="en-US" sz="2800" dirty="0">
                <a:solidFill>
                  <a:schemeClr val="tx2">
                    <a:lumMod val="75000"/>
                    <a:lumOff val="25000"/>
                  </a:schemeClr>
                </a:solidFill>
                <a:latin typeface="Arial Rounded MT Bold" pitchFamily="34" charset="0"/>
              </a:rPr>
              <a:t>Staff and visitors share the school parking lot which has been identified on the Capital Improvement list to replace the asphalt.</a:t>
            </a:r>
          </a:p>
          <a:p>
            <a:r>
              <a:rPr lang="en-US" sz="2800" dirty="0">
                <a:solidFill>
                  <a:schemeClr val="tx2">
                    <a:lumMod val="75000"/>
                    <a:lumOff val="25000"/>
                  </a:schemeClr>
                </a:solidFill>
                <a:latin typeface="Arial Rounded MT Bold" pitchFamily="34" charset="0"/>
              </a:rPr>
              <a:t>The driveway is shared by the bus loading zone and parent drop </a:t>
            </a:r>
            <a:r>
              <a:rPr lang="en-US" sz="2800" dirty="0" smtClean="0">
                <a:solidFill>
                  <a:schemeClr val="tx2">
                    <a:lumMod val="75000"/>
                    <a:lumOff val="25000"/>
                  </a:schemeClr>
                </a:solidFill>
                <a:latin typeface="Arial Rounded MT Bold" pitchFamily="34" charset="0"/>
              </a:rPr>
              <a:t>off, </a:t>
            </a:r>
            <a:r>
              <a:rPr lang="en-US" sz="2800" dirty="0">
                <a:solidFill>
                  <a:schemeClr val="tx2">
                    <a:lumMod val="75000"/>
                    <a:lumOff val="25000"/>
                  </a:schemeClr>
                </a:solidFill>
                <a:latin typeface="Arial Rounded MT Bold" pitchFamily="34" charset="0"/>
              </a:rPr>
              <a:t>and Bath Elementary. </a:t>
            </a:r>
          </a:p>
          <a:p>
            <a:r>
              <a:rPr lang="en-US" sz="2800" dirty="0">
                <a:solidFill>
                  <a:schemeClr val="tx2">
                    <a:lumMod val="75000"/>
                    <a:lumOff val="25000"/>
                  </a:schemeClr>
                </a:solidFill>
                <a:latin typeface="Arial Rounded MT Bold" pitchFamily="34" charset="0"/>
              </a:rPr>
              <a:t>Playground has a soccer field and swings.</a:t>
            </a:r>
          </a:p>
          <a:p>
            <a:pPr marL="0" indent="0">
              <a:buNone/>
            </a:pPr>
            <a:endParaRPr lang="en-CA" sz="2800" dirty="0">
              <a:solidFill>
                <a:schemeClr val="tx2">
                  <a:lumMod val="75000"/>
                  <a:lumOff val="25000"/>
                </a:schemeClr>
              </a:solidFill>
            </a:endParaRPr>
          </a:p>
        </p:txBody>
      </p:sp>
      <p:sp>
        <p:nvSpPr>
          <p:cNvPr id="4" name="Footer Placeholder 3"/>
          <p:cNvSpPr>
            <a:spLocks noGrp="1"/>
          </p:cNvSpPr>
          <p:nvPr>
            <p:ph type="ftr" sz="quarter" idx="11"/>
          </p:nvPr>
        </p:nvSpPr>
        <p:spPr/>
        <p:txBody>
          <a:bodyPr/>
          <a:lstStyle/>
          <a:p>
            <a:r>
              <a:rPr lang="en-US" smtClean="0"/>
              <a:t>December 1, 2014</a:t>
            </a:r>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50</a:t>
            </a:fld>
            <a:endParaRPr lang="en-US" dirty="0"/>
          </a:p>
        </p:txBody>
      </p:sp>
    </p:spTree>
    <p:extLst>
      <p:ext uri="{BB962C8B-B14F-4D97-AF65-F5344CB8AC3E}">
        <p14:creationId xmlns:p14="http://schemas.microsoft.com/office/powerpoint/2010/main" val="371931265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solidFill>
                  <a:schemeClr val="tx2">
                    <a:lumMod val="75000"/>
                    <a:lumOff val="25000"/>
                  </a:schemeClr>
                </a:solidFill>
                <a:latin typeface="Arial Rounded MT Bold" pitchFamily="34" charset="0"/>
              </a:rPr>
              <a:t>Capital Investments</a:t>
            </a:r>
            <a:r>
              <a:rPr lang="en-US" b="1" dirty="0">
                <a:solidFill>
                  <a:schemeClr val="tx2">
                    <a:lumMod val="75000"/>
                    <a:lumOff val="25000"/>
                  </a:schemeClr>
                </a:solidFill>
                <a:latin typeface="Arial Rounded MT Bold" pitchFamily="34" charset="0"/>
              </a:rPr>
              <a:t> </a:t>
            </a:r>
            <a:endParaRPr lang="en-CA" b="1" dirty="0">
              <a:solidFill>
                <a:schemeClr val="tx2">
                  <a:lumMod val="75000"/>
                  <a:lumOff val="25000"/>
                </a:schemeClr>
              </a:solidFill>
            </a:endParaRPr>
          </a:p>
        </p:txBody>
      </p:sp>
      <p:sp>
        <p:nvSpPr>
          <p:cNvPr id="3" name="Footer Placeholder 2"/>
          <p:cNvSpPr>
            <a:spLocks noGrp="1"/>
          </p:cNvSpPr>
          <p:nvPr>
            <p:ph type="ftr" sz="quarter" idx="11"/>
          </p:nvPr>
        </p:nvSpPr>
        <p:spPr/>
        <p:txBody>
          <a:bodyPr/>
          <a:lstStyle/>
          <a:p>
            <a:r>
              <a:rPr lang="en-US" smtClean="0"/>
              <a:t>December 1, 2014</a:t>
            </a:r>
            <a:endParaRPr lang="en-US" dirty="0"/>
          </a:p>
        </p:txBody>
      </p:sp>
      <p:sp>
        <p:nvSpPr>
          <p:cNvPr id="4" name="Slide Number Placeholder 3"/>
          <p:cNvSpPr>
            <a:spLocks noGrp="1"/>
          </p:cNvSpPr>
          <p:nvPr>
            <p:ph type="sldNum" sz="quarter" idx="12"/>
          </p:nvPr>
        </p:nvSpPr>
        <p:spPr/>
        <p:txBody>
          <a:bodyPr/>
          <a:lstStyle/>
          <a:p>
            <a:fld id="{7F5CE407-6216-4202-80E4-A30DC2F709B2}" type="slidenum">
              <a:rPr lang="en-US" smtClean="0"/>
              <a:pPr/>
              <a:t>51</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161842794"/>
              </p:ext>
            </p:extLst>
          </p:nvPr>
        </p:nvGraphicFramePr>
        <p:xfrm>
          <a:off x="549273" y="1722120"/>
          <a:ext cx="8339232" cy="4287420"/>
        </p:xfrm>
        <a:graphic>
          <a:graphicData uri="http://schemas.openxmlformats.org/drawingml/2006/table">
            <a:tbl>
              <a:tblPr firstRow="1" bandRow="1">
                <a:tableStyleId>{5C22544A-7EE6-4342-B048-85BDC9FD1C3A}</a:tableStyleId>
              </a:tblPr>
              <a:tblGrid>
                <a:gridCol w="2779744"/>
                <a:gridCol w="2779744"/>
                <a:gridCol w="2779744"/>
              </a:tblGrid>
              <a:tr h="238862">
                <a:tc>
                  <a:txBody>
                    <a:bodyPr/>
                    <a:lstStyle/>
                    <a:p>
                      <a:pPr algn="ctr"/>
                      <a:r>
                        <a:rPr lang="en-US" dirty="0" smtClean="0">
                          <a:latin typeface="Arial Rounded MT Bold" pitchFamily="34" charset="0"/>
                        </a:rPr>
                        <a:t>Year</a:t>
                      </a:r>
                      <a:endParaRPr lang="en-US" dirty="0">
                        <a:latin typeface="Arial Rounded MT Bold" pitchFamily="34" charset="0"/>
                      </a:endParaRPr>
                    </a:p>
                  </a:txBody>
                  <a:tcPr/>
                </a:tc>
                <a:tc>
                  <a:txBody>
                    <a:bodyPr/>
                    <a:lstStyle/>
                    <a:p>
                      <a:pPr algn="ctr"/>
                      <a:r>
                        <a:rPr lang="en-US" dirty="0" smtClean="0">
                          <a:latin typeface="Arial Rounded MT Bold" pitchFamily="34" charset="0"/>
                        </a:rPr>
                        <a:t>Scope of</a:t>
                      </a:r>
                      <a:r>
                        <a:rPr lang="en-US" baseline="0" dirty="0" smtClean="0">
                          <a:latin typeface="Arial Rounded MT Bold" pitchFamily="34" charset="0"/>
                        </a:rPr>
                        <a:t> Work</a:t>
                      </a:r>
                      <a:endParaRPr lang="en-US" dirty="0">
                        <a:latin typeface="Arial Rounded MT Bold" pitchFamily="34" charset="0"/>
                      </a:endParaRPr>
                    </a:p>
                  </a:txBody>
                  <a:tcPr/>
                </a:tc>
                <a:tc>
                  <a:txBody>
                    <a:bodyPr/>
                    <a:lstStyle/>
                    <a:p>
                      <a:pPr algn="ctr"/>
                      <a:r>
                        <a:rPr lang="en-US" dirty="0" smtClean="0">
                          <a:latin typeface="Arial Rounded MT Bold" pitchFamily="34" charset="0"/>
                        </a:rPr>
                        <a:t>Cost </a:t>
                      </a:r>
                      <a:endParaRPr lang="en-US" dirty="0">
                        <a:latin typeface="Arial Rounded MT Bold" pitchFamily="34" charset="0"/>
                      </a:endParaRPr>
                    </a:p>
                  </a:txBody>
                  <a:tcPr/>
                </a:tc>
              </a:tr>
              <a:tr h="653610">
                <a:tc>
                  <a:txBody>
                    <a:bodyPr/>
                    <a:lstStyle/>
                    <a:p>
                      <a:pPr algn="ctr"/>
                      <a:r>
                        <a:rPr lang="en-US" b="1" dirty="0" smtClean="0">
                          <a:solidFill>
                            <a:schemeClr val="tx2">
                              <a:lumMod val="75000"/>
                              <a:lumOff val="25000"/>
                            </a:schemeClr>
                          </a:solidFill>
                          <a:latin typeface="Arial Rounded MT Bold" pitchFamily="34" charset="0"/>
                        </a:rPr>
                        <a:t>2000</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Exterior Windows</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$11,691.00</a:t>
                      </a:r>
                      <a:endParaRPr lang="en-US" b="1" dirty="0">
                        <a:solidFill>
                          <a:schemeClr val="tx2">
                            <a:lumMod val="75000"/>
                            <a:lumOff val="25000"/>
                          </a:schemeClr>
                        </a:solidFill>
                        <a:latin typeface="Arial Rounded MT Bold" pitchFamily="34" charset="0"/>
                      </a:endParaRPr>
                    </a:p>
                  </a:txBody>
                  <a:tcPr/>
                </a:tc>
              </a:tr>
              <a:tr h="653610">
                <a:tc>
                  <a:txBody>
                    <a:bodyPr/>
                    <a:lstStyle/>
                    <a:p>
                      <a:pPr algn="ctr"/>
                      <a:r>
                        <a:rPr lang="en-US" b="1" dirty="0" smtClean="0">
                          <a:solidFill>
                            <a:schemeClr val="tx2">
                              <a:lumMod val="75000"/>
                              <a:lumOff val="25000"/>
                            </a:schemeClr>
                          </a:solidFill>
                          <a:latin typeface="Arial Rounded MT Bold" pitchFamily="34" charset="0"/>
                        </a:rPr>
                        <a:t>2000</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Roof replacement</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$8,600.00</a:t>
                      </a:r>
                      <a:endParaRPr lang="en-US" b="1" dirty="0">
                        <a:solidFill>
                          <a:schemeClr val="tx2">
                            <a:lumMod val="75000"/>
                            <a:lumOff val="25000"/>
                          </a:schemeClr>
                        </a:solidFill>
                        <a:latin typeface="Arial Rounded MT Bold" pitchFamily="34" charset="0"/>
                      </a:endParaRPr>
                    </a:p>
                  </a:txBody>
                  <a:tcPr/>
                </a:tc>
              </a:tr>
              <a:tr h="653610">
                <a:tc>
                  <a:txBody>
                    <a:bodyPr/>
                    <a:lstStyle/>
                    <a:p>
                      <a:pPr algn="ctr"/>
                      <a:r>
                        <a:rPr lang="en-US" b="1" dirty="0" smtClean="0">
                          <a:solidFill>
                            <a:schemeClr val="tx2">
                              <a:lumMod val="75000"/>
                              <a:lumOff val="25000"/>
                            </a:schemeClr>
                          </a:solidFill>
                          <a:latin typeface="Arial Rounded MT Bold" pitchFamily="34" charset="0"/>
                        </a:rPr>
                        <a:t>2001</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Exterior Windows</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$157,591.00</a:t>
                      </a:r>
                      <a:endParaRPr lang="en-US" b="1" dirty="0">
                        <a:solidFill>
                          <a:schemeClr val="tx2">
                            <a:lumMod val="75000"/>
                            <a:lumOff val="25000"/>
                          </a:schemeClr>
                        </a:solidFill>
                        <a:latin typeface="Arial Rounded MT Bold" pitchFamily="34" charset="0"/>
                      </a:endParaRPr>
                    </a:p>
                  </a:txBody>
                  <a:tcPr/>
                </a:tc>
              </a:tr>
              <a:tr h="653610">
                <a:tc>
                  <a:txBody>
                    <a:bodyPr/>
                    <a:lstStyle/>
                    <a:p>
                      <a:pPr algn="ctr"/>
                      <a:r>
                        <a:rPr lang="en-US" b="1" dirty="0" smtClean="0">
                          <a:solidFill>
                            <a:schemeClr val="tx2">
                              <a:lumMod val="75000"/>
                              <a:lumOff val="25000"/>
                            </a:schemeClr>
                          </a:solidFill>
                          <a:latin typeface="Arial Rounded MT Bold" pitchFamily="34" charset="0"/>
                        </a:rPr>
                        <a:t>2001</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Roof replacement</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$49,898.00</a:t>
                      </a:r>
                      <a:endParaRPr lang="en-US" b="1" dirty="0">
                        <a:solidFill>
                          <a:schemeClr val="tx2">
                            <a:lumMod val="75000"/>
                            <a:lumOff val="25000"/>
                          </a:schemeClr>
                        </a:solidFill>
                        <a:latin typeface="Arial Rounded MT Bold" pitchFamily="34" charset="0"/>
                      </a:endParaRPr>
                    </a:p>
                  </a:txBody>
                  <a:tcPr/>
                </a:tc>
              </a:tr>
              <a:tr h="653610">
                <a:tc>
                  <a:txBody>
                    <a:bodyPr/>
                    <a:lstStyle/>
                    <a:p>
                      <a:pPr algn="ctr"/>
                      <a:r>
                        <a:rPr lang="en-US" b="1" dirty="0" smtClean="0">
                          <a:solidFill>
                            <a:schemeClr val="tx2">
                              <a:lumMod val="75000"/>
                              <a:lumOff val="25000"/>
                            </a:schemeClr>
                          </a:solidFill>
                          <a:latin typeface="Arial Rounded MT Bold" pitchFamily="34" charset="0"/>
                        </a:rPr>
                        <a:t>2009</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Radon</a:t>
                      </a:r>
                      <a:r>
                        <a:rPr lang="en-US" b="1" baseline="0" dirty="0" smtClean="0">
                          <a:solidFill>
                            <a:schemeClr val="tx2">
                              <a:lumMod val="75000"/>
                              <a:lumOff val="25000"/>
                            </a:schemeClr>
                          </a:solidFill>
                          <a:latin typeface="Arial Rounded MT Bold" pitchFamily="34" charset="0"/>
                        </a:rPr>
                        <a:t> Remediation</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$12,420.00</a:t>
                      </a:r>
                      <a:endParaRPr lang="en-US" b="1" dirty="0">
                        <a:solidFill>
                          <a:schemeClr val="tx2">
                            <a:lumMod val="75000"/>
                            <a:lumOff val="25000"/>
                          </a:schemeClr>
                        </a:solidFill>
                        <a:latin typeface="Arial Rounded MT Bold" pitchFamily="34" charset="0"/>
                      </a:endParaRPr>
                    </a:p>
                  </a:txBody>
                  <a:tcPr/>
                </a:tc>
              </a:tr>
              <a:tr h="653610">
                <a:tc>
                  <a:txBody>
                    <a:bodyPr/>
                    <a:lstStyle/>
                    <a:p>
                      <a:pPr algn="ctr"/>
                      <a:r>
                        <a:rPr lang="en-US" b="1" dirty="0" smtClean="0">
                          <a:solidFill>
                            <a:schemeClr val="tx2">
                              <a:lumMod val="75000"/>
                              <a:lumOff val="25000"/>
                            </a:schemeClr>
                          </a:solidFill>
                          <a:latin typeface="Arial Rounded MT Bold" pitchFamily="34" charset="0"/>
                        </a:rPr>
                        <a:t>2011</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Heating</a:t>
                      </a:r>
                      <a:r>
                        <a:rPr lang="en-US" b="1" baseline="0" dirty="0" smtClean="0">
                          <a:solidFill>
                            <a:schemeClr val="tx2">
                              <a:lumMod val="75000"/>
                              <a:lumOff val="25000"/>
                            </a:schemeClr>
                          </a:solidFill>
                          <a:latin typeface="Arial Rounded MT Bold" pitchFamily="34" charset="0"/>
                        </a:rPr>
                        <a:t> System</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$56,284.00</a:t>
                      </a:r>
                      <a:endParaRPr lang="en-US" b="1" dirty="0">
                        <a:solidFill>
                          <a:schemeClr val="tx2">
                            <a:lumMod val="75000"/>
                            <a:lumOff val="25000"/>
                          </a:schemeClr>
                        </a:solidFill>
                        <a:latin typeface="Arial Rounded MT Bold" pitchFamily="34" charset="0"/>
                      </a:endParaRPr>
                    </a:p>
                  </a:txBody>
                  <a:tcPr/>
                </a:tc>
              </a:tr>
            </a:tbl>
          </a:graphicData>
        </a:graphic>
      </p:graphicFrame>
    </p:spTree>
    <p:extLst>
      <p:ext uri="{BB962C8B-B14F-4D97-AF65-F5344CB8AC3E}">
        <p14:creationId xmlns:p14="http://schemas.microsoft.com/office/powerpoint/2010/main" val="231130822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solidFill>
                  <a:schemeClr val="tx2">
                    <a:lumMod val="75000"/>
                    <a:lumOff val="25000"/>
                  </a:schemeClr>
                </a:solidFill>
                <a:latin typeface="Arial Rounded MT Bold" pitchFamily="34" charset="0"/>
              </a:rPr>
              <a:t>School Physical Plant Status</a:t>
            </a:r>
            <a:endParaRPr lang="en-CA" sz="4800" dirty="0">
              <a:solidFill>
                <a:schemeClr val="tx2">
                  <a:lumMod val="75000"/>
                  <a:lumOff val="25000"/>
                </a:schemeClr>
              </a:solidFill>
            </a:endParaRPr>
          </a:p>
        </p:txBody>
      </p:sp>
      <p:sp>
        <p:nvSpPr>
          <p:cNvPr id="3" name="Footer Placeholder 2"/>
          <p:cNvSpPr>
            <a:spLocks noGrp="1"/>
          </p:cNvSpPr>
          <p:nvPr>
            <p:ph type="ftr" sz="quarter" idx="11"/>
          </p:nvPr>
        </p:nvSpPr>
        <p:spPr/>
        <p:txBody>
          <a:bodyPr/>
          <a:lstStyle/>
          <a:p>
            <a:r>
              <a:rPr lang="en-US" smtClean="0"/>
              <a:t>December 1, 2014</a:t>
            </a:r>
            <a:endParaRPr lang="en-US" dirty="0"/>
          </a:p>
        </p:txBody>
      </p:sp>
      <p:sp>
        <p:nvSpPr>
          <p:cNvPr id="4" name="Slide Number Placeholder 3"/>
          <p:cNvSpPr>
            <a:spLocks noGrp="1"/>
          </p:cNvSpPr>
          <p:nvPr>
            <p:ph type="sldNum" sz="quarter" idx="12"/>
          </p:nvPr>
        </p:nvSpPr>
        <p:spPr/>
        <p:txBody>
          <a:bodyPr/>
          <a:lstStyle/>
          <a:p>
            <a:fld id="{7F5CE407-6216-4202-80E4-A30DC2F709B2}" type="slidenum">
              <a:rPr lang="en-US" smtClean="0"/>
              <a:pPr/>
              <a:t>52</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134665026"/>
              </p:ext>
            </p:extLst>
          </p:nvPr>
        </p:nvGraphicFramePr>
        <p:xfrm>
          <a:off x="803911" y="1444532"/>
          <a:ext cx="7787640" cy="4206240"/>
        </p:xfrm>
        <a:graphic>
          <a:graphicData uri="http://schemas.openxmlformats.org/drawingml/2006/table">
            <a:tbl>
              <a:tblPr firstRow="1" bandRow="1">
                <a:tableStyleId>{5C22544A-7EE6-4342-B048-85BDC9FD1C3A}</a:tableStyleId>
              </a:tblPr>
              <a:tblGrid>
                <a:gridCol w="1946910"/>
                <a:gridCol w="1741170"/>
                <a:gridCol w="2194560"/>
                <a:gridCol w="1905000"/>
              </a:tblGrid>
              <a:tr h="907826">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latin typeface="Arial Rounded MT Bold" pitchFamily="34" charset="0"/>
                        <a:ea typeface="Times New Roman"/>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latin typeface="Arial Rounded MT Bold" pitchFamily="34" charset="0"/>
                          <a:ea typeface="Times New Roman"/>
                        </a:rPr>
                        <a:t>Building Exterior and Site</a:t>
                      </a:r>
                      <a:endParaRPr lang="en-CA" sz="1800" dirty="0" smtClean="0">
                        <a:latin typeface="Arial Rounded MT Bold" pitchFamily="34" charset="0"/>
                        <a:ea typeface="Times New Roman"/>
                      </a:endParaRPr>
                    </a:p>
                    <a:p>
                      <a:pPr algn="ctr"/>
                      <a:endParaRPr lang="en-CA" dirty="0"/>
                    </a:p>
                  </a:txBody>
                  <a:tcPr/>
                </a:tc>
                <a:tc hMerge="1">
                  <a:txBody>
                    <a:bodyPr/>
                    <a:lstStyle/>
                    <a:p>
                      <a:endParaRPr lang="en-CA" dirty="0"/>
                    </a:p>
                  </a:txBody>
                  <a:tcPr/>
                </a:tc>
                <a:tc>
                  <a:txBody>
                    <a:bodyPr/>
                    <a:lstStyle/>
                    <a:p>
                      <a:endParaRPr lang="en-US"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latin typeface="Arial Rounded MT Bold" pitchFamily="34" charset="0"/>
                          <a:ea typeface="Times New Roman"/>
                        </a:rPr>
                        <a:t>Description</a:t>
                      </a:r>
                      <a:endParaRPr lang="en-CA" sz="1800" dirty="0" smtClean="0">
                        <a:latin typeface="Arial Rounded MT Bold" pitchFamily="34" charset="0"/>
                        <a:ea typeface="Times New Roman"/>
                      </a:endParaRPr>
                    </a:p>
                    <a:p>
                      <a:pPr algn="ctr"/>
                      <a:endParaRPr lang="en-CA"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latin typeface="Arial Rounded MT Bold" pitchFamily="34" charset="0"/>
                        <a:ea typeface="Times New Roman"/>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latin typeface="Arial Rounded MT Bold" pitchFamily="34" charset="0"/>
                          <a:ea typeface="Times New Roman"/>
                        </a:rPr>
                        <a:t>Estimated Cost</a:t>
                      </a:r>
                      <a:endParaRPr lang="en-CA" sz="1800" dirty="0" smtClean="0">
                        <a:latin typeface="Arial Rounded MT Bold" pitchFamily="34" charset="0"/>
                        <a:ea typeface="Times New Roman"/>
                      </a:endParaRPr>
                    </a:p>
                    <a:p>
                      <a:pPr algn="ctr"/>
                      <a:endParaRPr lang="en-CA" dirty="0"/>
                    </a:p>
                  </a:txBody>
                  <a:tcPr/>
                </a:tc>
              </a:tr>
              <a:tr h="948147">
                <a:tc>
                  <a:txBody>
                    <a:bodyPr/>
                    <a:lstStyle/>
                    <a:p>
                      <a:pPr marL="0" marR="0" algn="ctr">
                        <a:spcBef>
                          <a:spcPts val="0"/>
                        </a:spcBef>
                        <a:spcAft>
                          <a:spcPts val="0"/>
                        </a:spcAft>
                      </a:pPr>
                      <a:r>
                        <a:rPr lang="en-US" sz="1800" b="1" dirty="0">
                          <a:solidFill>
                            <a:schemeClr val="tx2">
                              <a:lumMod val="75000"/>
                              <a:lumOff val="25000"/>
                            </a:schemeClr>
                          </a:solidFill>
                          <a:latin typeface="Arial Rounded MT Bold" pitchFamily="34" charset="0"/>
                          <a:ea typeface="Times New Roman"/>
                        </a:rPr>
                        <a:t>Building Envelope</a:t>
                      </a:r>
                      <a:endParaRPr lang="en-CA" sz="1800" b="1" dirty="0">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lgn="ctr">
                        <a:spcBef>
                          <a:spcPts val="0"/>
                        </a:spcBef>
                        <a:spcAft>
                          <a:spcPts val="0"/>
                        </a:spcAft>
                      </a:pPr>
                      <a:r>
                        <a:rPr lang="en-CA" sz="1800" b="1" dirty="0" smtClean="0">
                          <a:solidFill>
                            <a:schemeClr val="tx2">
                              <a:lumMod val="75000"/>
                              <a:lumOff val="25000"/>
                            </a:schemeClr>
                          </a:solidFill>
                          <a:latin typeface="Arial Rounded MT Bold" pitchFamily="34" charset="0"/>
                          <a:ea typeface="Times New Roman"/>
                        </a:rPr>
                        <a:t>Exterior Windows</a:t>
                      </a:r>
                      <a:endParaRPr lang="en-CA" sz="1800" b="1" dirty="0">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lgn="ctr">
                        <a:spcBef>
                          <a:spcPts val="0"/>
                        </a:spcBef>
                        <a:spcAft>
                          <a:spcPts val="0"/>
                        </a:spcAft>
                      </a:pPr>
                      <a:r>
                        <a:rPr lang="en-CA" sz="1800" b="1" dirty="0" smtClean="0">
                          <a:solidFill>
                            <a:schemeClr val="tx2">
                              <a:lumMod val="75000"/>
                              <a:lumOff val="25000"/>
                            </a:schemeClr>
                          </a:solidFill>
                          <a:latin typeface="Arial Rounded MT Bold" pitchFamily="34" charset="0"/>
                          <a:ea typeface="Times New Roman"/>
                        </a:rPr>
                        <a:t>PHASE II (completion of replacements from years ago)</a:t>
                      </a:r>
                      <a:endParaRPr lang="en-CA" sz="1800" b="1" dirty="0">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lgn="ctr">
                        <a:spcBef>
                          <a:spcPts val="0"/>
                        </a:spcBef>
                        <a:spcAft>
                          <a:spcPts val="0"/>
                        </a:spcAft>
                      </a:pPr>
                      <a:endParaRPr lang="en-CA" sz="1800" b="1" dirty="0">
                        <a:solidFill>
                          <a:schemeClr val="tx2">
                            <a:lumMod val="75000"/>
                            <a:lumOff val="25000"/>
                          </a:schemeClr>
                        </a:solidFill>
                        <a:latin typeface="Arial Rounded MT Bold" pitchFamily="34" charset="0"/>
                        <a:ea typeface="Times New Roman"/>
                      </a:endParaRPr>
                    </a:p>
                  </a:txBody>
                  <a:tcPr marL="68580" marR="68580" marT="0" marB="0"/>
                </a:tc>
              </a:tr>
              <a:tr h="817043">
                <a:tc>
                  <a:txBody>
                    <a:bodyPr/>
                    <a:lstStyle/>
                    <a:p>
                      <a:pPr marL="0" marR="0" algn="ctr">
                        <a:spcBef>
                          <a:spcPts val="0"/>
                        </a:spcBef>
                        <a:spcAft>
                          <a:spcPts val="0"/>
                        </a:spcAft>
                      </a:pPr>
                      <a:r>
                        <a:rPr lang="en-US" sz="1800" b="1" dirty="0" smtClean="0">
                          <a:solidFill>
                            <a:schemeClr val="tx2">
                              <a:lumMod val="75000"/>
                              <a:lumOff val="25000"/>
                            </a:schemeClr>
                          </a:solidFill>
                          <a:latin typeface="Arial Rounded MT Bold" pitchFamily="34" charset="0"/>
                          <a:ea typeface="Times New Roman"/>
                        </a:rPr>
                        <a:t>Site </a:t>
                      </a:r>
                    </a:p>
                  </a:txBody>
                  <a:tcPr marL="68580" marR="68580" marT="0" marB="0"/>
                </a:tc>
                <a:tc>
                  <a:txBody>
                    <a:bodyPr/>
                    <a:lstStyle/>
                    <a:p>
                      <a:pPr marL="0" marR="0" algn="ctr">
                        <a:spcBef>
                          <a:spcPts val="0"/>
                        </a:spcBef>
                        <a:spcAft>
                          <a:spcPts val="0"/>
                        </a:spcAft>
                      </a:pPr>
                      <a:r>
                        <a:rPr lang="en-US" sz="1800" b="1" dirty="0" smtClean="0">
                          <a:solidFill>
                            <a:schemeClr val="tx2">
                              <a:lumMod val="75000"/>
                              <a:lumOff val="25000"/>
                            </a:schemeClr>
                          </a:solidFill>
                          <a:latin typeface="Arial Rounded MT Bold" pitchFamily="34" charset="0"/>
                          <a:ea typeface="Times New Roman"/>
                        </a:rPr>
                        <a:t>Site Improvement</a:t>
                      </a:r>
                    </a:p>
                  </a:txBody>
                  <a:tcPr marL="68580" marR="68580" marT="0" marB="0"/>
                </a:tc>
                <a:tc>
                  <a:txBody>
                    <a:bodyPr/>
                    <a:lstStyle/>
                    <a:p>
                      <a:pPr marL="0" marR="0" algn="ctr">
                        <a:spcBef>
                          <a:spcPts val="0"/>
                        </a:spcBef>
                        <a:spcAft>
                          <a:spcPts val="0"/>
                        </a:spcAft>
                      </a:pPr>
                      <a:r>
                        <a:rPr lang="en-US" sz="1800" b="1" dirty="0" smtClean="0">
                          <a:solidFill>
                            <a:schemeClr val="tx2">
                              <a:lumMod val="75000"/>
                              <a:lumOff val="25000"/>
                            </a:schemeClr>
                          </a:solidFill>
                          <a:latin typeface="Arial Rounded MT Bold" pitchFamily="34" charset="0"/>
                          <a:ea typeface="Times New Roman"/>
                        </a:rPr>
                        <a:t> Paving areas around the school where asphalt has deteriorated.</a:t>
                      </a:r>
                    </a:p>
                    <a:p>
                      <a:pPr marL="0" marR="0" algn="ctr">
                        <a:spcBef>
                          <a:spcPts val="0"/>
                        </a:spcBef>
                        <a:spcAft>
                          <a:spcPts val="0"/>
                        </a:spcAft>
                      </a:pPr>
                      <a:endParaRPr lang="en-US" sz="1800" b="1" dirty="0" smtClean="0">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lgn="just">
                        <a:spcBef>
                          <a:spcPts val="0"/>
                        </a:spcBef>
                        <a:spcAft>
                          <a:spcPts val="0"/>
                        </a:spcAft>
                      </a:pPr>
                      <a:endParaRPr lang="en-US" sz="1800" b="1" dirty="0" smtClean="0">
                        <a:solidFill>
                          <a:schemeClr val="tx2">
                            <a:lumMod val="75000"/>
                            <a:lumOff val="25000"/>
                          </a:schemeClr>
                        </a:solidFill>
                        <a:latin typeface="Arial Rounded MT Bold" pitchFamily="34" charset="0"/>
                        <a:ea typeface="Times New Roman"/>
                      </a:endParaRPr>
                    </a:p>
                  </a:txBody>
                  <a:tcPr marL="68580" marR="68580" marT="0" marB="0"/>
                </a:tc>
              </a:tr>
              <a:tr h="817043">
                <a:tc>
                  <a:txBody>
                    <a:bodyPr/>
                    <a:lstStyle/>
                    <a:p>
                      <a:pPr marL="0" marR="0" algn="ctr">
                        <a:spcBef>
                          <a:spcPts val="0"/>
                        </a:spcBef>
                        <a:spcAft>
                          <a:spcPts val="0"/>
                        </a:spcAft>
                      </a:pPr>
                      <a:r>
                        <a:rPr lang="en-US" sz="1800" b="1" dirty="0" smtClean="0">
                          <a:solidFill>
                            <a:schemeClr val="tx2">
                              <a:lumMod val="75000"/>
                              <a:lumOff val="25000"/>
                            </a:schemeClr>
                          </a:solidFill>
                          <a:latin typeface="Arial Rounded MT Bold" pitchFamily="34" charset="0"/>
                          <a:ea typeface="Times New Roman"/>
                        </a:rPr>
                        <a:t>Building Envelope</a:t>
                      </a:r>
                    </a:p>
                  </a:txBody>
                  <a:tcPr marL="68580" marR="68580" marT="0" marB="0"/>
                </a:tc>
                <a:tc>
                  <a:txBody>
                    <a:bodyPr/>
                    <a:lstStyle/>
                    <a:p>
                      <a:pPr marL="0" marR="0" algn="ctr">
                        <a:spcBef>
                          <a:spcPts val="0"/>
                        </a:spcBef>
                        <a:spcAft>
                          <a:spcPts val="0"/>
                        </a:spcAft>
                      </a:pPr>
                      <a:r>
                        <a:rPr lang="en-CA" sz="1800" b="1" dirty="0" smtClean="0">
                          <a:solidFill>
                            <a:schemeClr val="tx2">
                              <a:lumMod val="75000"/>
                              <a:lumOff val="25000"/>
                            </a:schemeClr>
                          </a:solidFill>
                          <a:latin typeface="Arial Rounded MT Bold" pitchFamily="34" charset="0"/>
                          <a:ea typeface="Times New Roman"/>
                        </a:rPr>
                        <a:t>Exterior Doors</a:t>
                      </a:r>
                      <a:endParaRPr lang="en-CA" sz="1800" b="1" dirty="0">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lgn="ctr">
                        <a:spcBef>
                          <a:spcPts val="0"/>
                        </a:spcBef>
                        <a:spcAft>
                          <a:spcPts val="0"/>
                        </a:spcAft>
                      </a:pPr>
                      <a:r>
                        <a:rPr lang="en-US" sz="1800" b="1" dirty="0" smtClean="0">
                          <a:solidFill>
                            <a:schemeClr val="tx2">
                              <a:lumMod val="75000"/>
                              <a:lumOff val="25000"/>
                            </a:schemeClr>
                          </a:solidFill>
                          <a:latin typeface="Arial Rounded MT Bold" pitchFamily="34" charset="0"/>
                          <a:ea typeface="Times New Roman"/>
                        </a:rPr>
                        <a:t>Six sets are required to be replaced</a:t>
                      </a:r>
                      <a:endParaRPr lang="en-CA" sz="1800" b="1" dirty="0">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lgn="ctr">
                        <a:spcBef>
                          <a:spcPts val="0"/>
                        </a:spcBef>
                        <a:spcAft>
                          <a:spcPts val="0"/>
                        </a:spcAft>
                      </a:pPr>
                      <a:endParaRPr lang="en-CA" sz="1800" b="1" dirty="0" smtClean="0">
                        <a:solidFill>
                          <a:schemeClr val="tx2">
                            <a:lumMod val="75000"/>
                            <a:lumOff val="25000"/>
                          </a:schemeClr>
                        </a:solidFill>
                        <a:latin typeface="Arial Rounded MT Bold" pitchFamily="34" charset="0"/>
                        <a:ea typeface="Times New Roman"/>
                      </a:endParaRPr>
                    </a:p>
                  </a:txBody>
                  <a:tcPr marL="68580" marR="68580" marT="0" marB="0"/>
                </a:tc>
              </a:tr>
            </a:tbl>
          </a:graphicData>
        </a:graphic>
      </p:graphicFrame>
    </p:spTree>
    <p:extLst>
      <p:ext uri="{BB962C8B-B14F-4D97-AF65-F5344CB8AC3E}">
        <p14:creationId xmlns:p14="http://schemas.microsoft.com/office/powerpoint/2010/main" val="135221136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solidFill>
                  <a:schemeClr val="tx2">
                    <a:lumMod val="75000"/>
                    <a:lumOff val="25000"/>
                  </a:schemeClr>
                </a:solidFill>
                <a:latin typeface="Arial Rounded MT Bold" pitchFamily="34" charset="0"/>
              </a:rPr>
              <a:t>School Physical Plant Status </a:t>
            </a:r>
            <a:r>
              <a:rPr lang="en-US" sz="2000" b="1" dirty="0">
                <a:solidFill>
                  <a:schemeClr val="tx2">
                    <a:lumMod val="75000"/>
                    <a:lumOff val="25000"/>
                  </a:schemeClr>
                </a:solidFill>
                <a:latin typeface="Arial Rounded MT Bold" pitchFamily="34" charset="0"/>
              </a:rPr>
              <a:t>(continued)</a:t>
            </a:r>
            <a:endParaRPr lang="en-CA" dirty="0">
              <a:solidFill>
                <a:schemeClr val="tx2">
                  <a:lumMod val="75000"/>
                  <a:lumOff val="25000"/>
                </a:schemeClr>
              </a:solidFill>
            </a:endParaRPr>
          </a:p>
        </p:txBody>
      </p:sp>
      <p:sp>
        <p:nvSpPr>
          <p:cNvPr id="3" name="Footer Placeholder 2"/>
          <p:cNvSpPr>
            <a:spLocks noGrp="1"/>
          </p:cNvSpPr>
          <p:nvPr>
            <p:ph type="ftr" sz="quarter" idx="11"/>
          </p:nvPr>
        </p:nvSpPr>
        <p:spPr/>
        <p:txBody>
          <a:bodyPr/>
          <a:lstStyle/>
          <a:p>
            <a:r>
              <a:rPr lang="en-US" smtClean="0"/>
              <a:t>December 1, 2014</a:t>
            </a:r>
            <a:endParaRPr lang="en-US" dirty="0"/>
          </a:p>
        </p:txBody>
      </p:sp>
      <p:sp>
        <p:nvSpPr>
          <p:cNvPr id="4" name="Slide Number Placeholder 3"/>
          <p:cNvSpPr>
            <a:spLocks noGrp="1"/>
          </p:cNvSpPr>
          <p:nvPr>
            <p:ph type="sldNum" sz="quarter" idx="12"/>
          </p:nvPr>
        </p:nvSpPr>
        <p:spPr/>
        <p:txBody>
          <a:bodyPr/>
          <a:lstStyle/>
          <a:p>
            <a:fld id="{7F5CE407-6216-4202-80E4-A30DC2F709B2}" type="slidenum">
              <a:rPr lang="en-US" smtClean="0"/>
              <a:pPr/>
              <a:t>53</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93923992"/>
              </p:ext>
            </p:extLst>
          </p:nvPr>
        </p:nvGraphicFramePr>
        <p:xfrm>
          <a:off x="264457" y="1691639"/>
          <a:ext cx="8624050" cy="4282440"/>
        </p:xfrm>
        <a:graphic>
          <a:graphicData uri="http://schemas.openxmlformats.org/drawingml/2006/table">
            <a:tbl>
              <a:tblPr firstRow="1" bandRow="1">
                <a:tableStyleId>{5C22544A-7EE6-4342-B048-85BDC9FD1C3A}</a:tableStyleId>
              </a:tblPr>
              <a:tblGrid>
                <a:gridCol w="2156013"/>
                <a:gridCol w="2156013"/>
                <a:gridCol w="2384388"/>
                <a:gridCol w="1927636"/>
              </a:tblGrid>
              <a:tr h="1427480">
                <a:tc gridSpan="2">
                  <a:txBody>
                    <a:bodyPr/>
                    <a:lstStyle/>
                    <a:p>
                      <a:pPr marL="0" marR="0" algn="ctr">
                        <a:spcBef>
                          <a:spcPts val="0"/>
                        </a:spcBef>
                        <a:spcAft>
                          <a:spcPts val="0"/>
                        </a:spcAft>
                      </a:pPr>
                      <a:r>
                        <a:rPr lang="en-US" sz="1800" b="1" dirty="0">
                          <a:latin typeface="Arial Rounded MT Bold" pitchFamily="34" charset="0"/>
                          <a:ea typeface="Times New Roman"/>
                        </a:rPr>
                        <a:t>Building Interior and Additions</a:t>
                      </a:r>
                      <a:endParaRPr lang="en-CA" sz="1800" dirty="0">
                        <a:latin typeface="Arial Rounded MT Bold" pitchFamily="34" charset="0"/>
                        <a:ea typeface="Times New Roman"/>
                      </a:endParaRPr>
                    </a:p>
                  </a:txBody>
                  <a:tcPr marL="68580" marR="68580" marT="0" marB="0" anchor="ctr"/>
                </a:tc>
                <a:tc hMerge="1">
                  <a:txBody>
                    <a:bodyPr/>
                    <a:lstStyle/>
                    <a:p>
                      <a:endParaRPr lang="en-CA"/>
                    </a:p>
                  </a:txBody>
                  <a:tcPr/>
                </a:tc>
                <a:tc>
                  <a:txBody>
                    <a:bodyPr/>
                    <a:lstStyle/>
                    <a:p>
                      <a:pPr marL="0" marR="0" algn="ctr">
                        <a:spcBef>
                          <a:spcPts val="0"/>
                        </a:spcBef>
                        <a:spcAft>
                          <a:spcPts val="0"/>
                        </a:spcAft>
                      </a:pPr>
                      <a:r>
                        <a:rPr lang="en-US" sz="1800" b="1" dirty="0">
                          <a:latin typeface="Arial Rounded MT Bold" pitchFamily="34" charset="0"/>
                          <a:ea typeface="Times New Roman"/>
                        </a:rPr>
                        <a:t>Description</a:t>
                      </a:r>
                      <a:endParaRPr lang="en-CA" sz="1800" dirty="0">
                        <a:latin typeface="Arial Rounded MT Bold" pitchFamily="34" charset="0"/>
                        <a:ea typeface="Times New Roman"/>
                      </a:endParaRPr>
                    </a:p>
                  </a:txBody>
                  <a:tcPr marL="68580" marR="68580" marT="0" marB="0" anchor="ctr"/>
                </a:tc>
                <a:tc>
                  <a:txBody>
                    <a:bodyPr/>
                    <a:lstStyle/>
                    <a:p>
                      <a:pPr marL="0" marR="0" algn="ctr">
                        <a:spcBef>
                          <a:spcPts val="0"/>
                        </a:spcBef>
                        <a:spcAft>
                          <a:spcPts val="0"/>
                        </a:spcAft>
                      </a:pPr>
                      <a:r>
                        <a:rPr lang="en-US" sz="1800" b="1" dirty="0">
                          <a:latin typeface="Arial Rounded MT Bold" pitchFamily="34" charset="0"/>
                          <a:ea typeface="Times New Roman"/>
                        </a:rPr>
                        <a:t>Estimated Cost</a:t>
                      </a:r>
                      <a:endParaRPr lang="en-CA" sz="1800" dirty="0">
                        <a:latin typeface="Arial Rounded MT Bold" pitchFamily="34" charset="0"/>
                        <a:ea typeface="Times New Roman"/>
                      </a:endParaRPr>
                    </a:p>
                  </a:txBody>
                  <a:tcPr marL="68580" marR="68580" marT="0" marB="0" anchor="ctr"/>
                </a:tc>
              </a:tr>
              <a:tr h="1427480">
                <a:tc>
                  <a:txBody>
                    <a:bodyPr/>
                    <a:lstStyle/>
                    <a:p>
                      <a:pPr marL="0" marR="0" algn="ctr">
                        <a:spcBef>
                          <a:spcPts val="0"/>
                        </a:spcBef>
                        <a:spcAft>
                          <a:spcPts val="0"/>
                        </a:spcAft>
                      </a:pPr>
                      <a:r>
                        <a:rPr lang="en-US" sz="1800" b="1" dirty="0">
                          <a:solidFill>
                            <a:schemeClr val="tx2">
                              <a:lumMod val="75000"/>
                              <a:lumOff val="25000"/>
                            </a:schemeClr>
                          </a:solidFill>
                          <a:latin typeface="Arial Rounded MT Bold" pitchFamily="34" charset="0"/>
                          <a:ea typeface="Times New Roman"/>
                        </a:rPr>
                        <a:t>Interior </a:t>
                      </a:r>
                      <a:endParaRPr lang="en-CA" sz="1800" b="1" dirty="0">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lgn="ctr">
                        <a:spcBef>
                          <a:spcPts val="0"/>
                        </a:spcBef>
                        <a:spcAft>
                          <a:spcPts val="0"/>
                        </a:spcAft>
                      </a:pPr>
                      <a:r>
                        <a:rPr lang="en-US" sz="1800" b="1" dirty="0" smtClean="0">
                          <a:solidFill>
                            <a:schemeClr val="tx2">
                              <a:lumMod val="75000"/>
                              <a:lumOff val="25000"/>
                            </a:schemeClr>
                          </a:solidFill>
                          <a:latin typeface="Arial Rounded MT Bold" pitchFamily="34" charset="0"/>
                          <a:ea typeface="Times New Roman"/>
                        </a:rPr>
                        <a:t>Flooring</a:t>
                      </a:r>
                      <a:endParaRPr lang="en-CA" sz="1800" b="1" dirty="0">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lgn="ctr">
                        <a:spcBef>
                          <a:spcPts val="0"/>
                        </a:spcBef>
                        <a:spcAft>
                          <a:spcPts val="0"/>
                        </a:spcAft>
                      </a:pPr>
                      <a:r>
                        <a:rPr lang="en-US" sz="1800" b="1" dirty="0" smtClean="0">
                          <a:solidFill>
                            <a:schemeClr val="tx2">
                              <a:lumMod val="75000"/>
                              <a:lumOff val="25000"/>
                            </a:schemeClr>
                          </a:solidFill>
                          <a:latin typeface="Arial Rounded MT Bold" pitchFamily="34" charset="0"/>
                          <a:ea typeface="Times New Roman"/>
                        </a:rPr>
                        <a:t>Renovate entrance stairways with hard tile</a:t>
                      </a:r>
                      <a:endParaRPr lang="en-CA" sz="1800" b="1" dirty="0">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lgn="ctr">
                        <a:spcBef>
                          <a:spcPts val="0"/>
                        </a:spcBef>
                        <a:spcAft>
                          <a:spcPts val="0"/>
                        </a:spcAft>
                      </a:pPr>
                      <a:endParaRPr lang="en-CA" sz="1800" b="1" dirty="0">
                        <a:solidFill>
                          <a:schemeClr val="tx2">
                            <a:lumMod val="75000"/>
                            <a:lumOff val="25000"/>
                          </a:schemeClr>
                        </a:solidFill>
                        <a:latin typeface="Arial Rounded MT Bold" pitchFamily="34" charset="0"/>
                        <a:ea typeface="Times New Roman"/>
                      </a:endParaRPr>
                    </a:p>
                  </a:txBody>
                  <a:tcPr marL="68580" marR="68580" marT="0" marB="0"/>
                </a:tc>
              </a:tr>
              <a:tr h="1427480">
                <a:tc>
                  <a:txBody>
                    <a:bodyPr/>
                    <a:lstStyle/>
                    <a:p>
                      <a:pPr marL="0" marR="0" algn="ctr">
                        <a:spcBef>
                          <a:spcPts val="0"/>
                        </a:spcBef>
                        <a:spcAft>
                          <a:spcPts val="0"/>
                        </a:spcAft>
                      </a:pPr>
                      <a:r>
                        <a:rPr lang="en-CA" sz="1800" b="1" dirty="0" smtClean="0">
                          <a:solidFill>
                            <a:schemeClr val="tx2">
                              <a:lumMod val="75000"/>
                              <a:lumOff val="25000"/>
                            </a:schemeClr>
                          </a:solidFill>
                          <a:latin typeface="Arial Rounded MT Bold" pitchFamily="34" charset="0"/>
                          <a:ea typeface="Times New Roman"/>
                        </a:rPr>
                        <a:t>Interior</a:t>
                      </a:r>
                      <a:endParaRPr lang="en-CA" sz="1800" b="1" dirty="0">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lgn="ctr">
                        <a:spcBef>
                          <a:spcPts val="0"/>
                        </a:spcBef>
                        <a:spcAft>
                          <a:spcPts val="0"/>
                        </a:spcAft>
                      </a:pPr>
                      <a:r>
                        <a:rPr lang="en-CA" sz="1800" b="1" dirty="0" smtClean="0">
                          <a:solidFill>
                            <a:schemeClr val="tx2">
                              <a:lumMod val="75000"/>
                              <a:lumOff val="25000"/>
                            </a:schemeClr>
                          </a:solidFill>
                          <a:latin typeface="Arial Rounded MT Bold" pitchFamily="34" charset="0"/>
                          <a:ea typeface="Times New Roman"/>
                        </a:rPr>
                        <a:t>Bathroom</a:t>
                      </a:r>
                      <a:endParaRPr lang="en-CA" sz="1800" b="1" dirty="0">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lgn="ctr">
                        <a:spcBef>
                          <a:spcPts val="0"/>
                        </a:spcBef>
                        <a:spcAft>
                          <a:spcPts val="0"/>
                        </a:spcAft>
                      </a:pPr>
                      <a:r>
                        <a:rPr lang="en-CA" sz="1800" b="1" dirty="0" smtClean="0">
                          <a:solidFill>
                            <a:schemeClr val="tx2">
                              <a:lumMod val="75000"/>
                              <a:lumOff val="25000"/>
                            </a:schemeClr>
                          </a:solidFill>
                          <a:latin typeface="Arial Rounded MT Bold" pitchFamily="34" charset="0"/>
                          <a:ea typeface="Times New Roman"/>
                        </a:rPr>
                        <a:t>Renovate and upgrade bathrooms</a:t>
                      </a:r>
                    </a:p>
                    <a:p>
                      <a:pPr marL="0" marR="0" algn="ctr">
                        <a:spcBef>
                          <a:spcPts val="0"/>
                        </a:spcBef>
                        <a:spcAft>
                          <a:spcPts val="0"/>
                        </a:spcAft>
                      </a:pPr>
                      <a:endParaRPr lang="en-CA" sz="1800" b="1" dirty="0" smtClean="0">
                        <a:solidFill>
                          <a:schemeClr val="tx2">
                            <a:lumMod val="75000"/>
                            <a:lumOff val="25000"/>
                          </a:schemeClr>
                        </a:solidFill>
                        <a:latin typeface="Arial Rounded MT Bold" pitchFamily="34" charset="0"/>
                        <a:ea typeface="Times New Roman"/>
                      </a:endParaRPr>
                    </a:p>
                    <a:p>
                      <a:pPr marL="0" marR="0" algn="ctr">
                        <a:spcBef>
                          <a:spcPts val="0"/>
                        </a:spcBef>
                        <a:spcAft>
                          <a:spcPts val="0"/>
                        </a:spcAft>
                      </a:pPr>
                      <a:endParaRPr lang="en-CA" sz="1800" b="1" dirty="0" smtClean="0">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lgn="ctr">
                        <a:spcBef>
                          <a:spcPts val="0"/>
                        </a:spcBef>
                        <a:spcAft>
                          <a:spcPts val="0"/>
                        </a:spcAft>
                      </a:pPr>
                      <a:endParaRPr lang="en-CA" sz="1800" b="1" dirty="0" smtClean="0">
                        <a:solidFill>
                          <a:schemeClr val="tx2">
                            <a:lumMod val="75000"/>
                            <a:lumOff val="25000"/>
                          </a:schemeClr>
                        </a:solidFill>
                        <a:latin typeface="Arial Rounded MT Bold" pitchFamily="34" charset="0"/>
                        <a:ea typeface="Times New Roman"/>
                      </a:endParaRPr>
                    </a:p>
                    <a:p>
                      <a:pPr marL="0" marR="0" algn="ctr">
                        <a:spcBef>
                          <a:spcPts val="0"/>
                        </a:spcBef>
                        <a:spcAft>
                          <a:spcPts val="0"/>
                        </a:spcAft>
                      </a:pPr>
                      <a:endParaRPr lang="en-CA" sz="1800" b="1" dirty="0" smtClean="0">
                        <a:solidFill>
                          <a:schemeClr val="tx2">
                            <a:lumMod val="75000"/>
                            <a:lumOff val="25000"/>
                          </a:schemeClr>
                        </a:solidFill>
                        <a:latin typeface="Arial Rounded MT Bold" pitchFamily="34" charset="0"/>
                        <a:ea typeface="Times New Roman"/>
                      </a:endParaRPr>
                    </a:p>
                    <a:p>
                      <a:pPr marL="0" marR="0" algn="ctr">
                        <a:spcBef>
                          <a:spcPts val="0"/>
                        </a:spcBef>
                        <a:spcAft>
                          <a:spcPts val="0"/>
                        </a:spcAft>
                      </a:pPr>
                      <a:endParaRPr lang="en-CA" sz="1800" b="1" dirty="0" smtClean="0">
                        <a:solidFill>
                          <a:schemeClr val="tx2">
                            <a:lumMod val="75000"/>
                            <a:lumOff val="25000"/>
                          </a:schemeClr>
                        </a:solidFill>
                        <a:latin typeface="Arial Rounded MT Bold" pitchFamily="34" charset="0"/>
                        <a:ea typeface="Times New Roman"/>
                      </a:endParaRPr>
                    </a:p>
                  </a:txBody>
                  <a:tcPr marL="68580" marR="68580" marT="0" marB="0"/>
                </a:tc>
              </a:tr>
            </a:tbl>
          </a:graphicData>
        </a:graphic>
      </p:graphicFrame>
    </p:spTree>
    <p:extLst>
      <p:ext uri="{BB962C8B-B14F-4D97-AF65-F5344CB8AC3E}">
        <p14:creationId xmlns:p14="http://schemas.microsoft.com/office/powerpoint/2010/main" val="91675104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289424"/>
          </a:xfrm>
        </p:spPr>
        <p:txBody>
          <a:bodyPr/>
          <a:lstStyle/>
          <a:p>
            <a:r>
              <a:rPr lang="en-US" sz="4800" b="1" dirty="0">
                <a:solidFill>
                  <a:schemeClr val="tx2">
                    <a:lumMod val="75000"/>
                    <a:lumOff val="25000"/>
                  </a:schemeClr>
                </a:solidFill>
                <a:latin typeface="Arial Rounded MT Bold" pitchFamily="34" charset="0"/>
              </a:rPr>
              <a:t>School Physical Plant Status </a:t>
            </a:r>
            <a:r>
              <a:rPr lang="en-US" sz="3200" b="1" dirty="0">
                <a:solidFill>
                  <a:schemeClr val="tx2">
                    <a:lumMod val="75000"/>
                    <a:lumOff val="25000"/>
                  </a:schemeClr>
                </a:solidFill>
                <a:latin typeface="Arial Rounded MT Bold" pitchFamily="34" charset="0"/>
              </a:rPr>
              <a:t>(continued)</a:t>
            </a:r>
            <a:endParaRPr lang="en-CA" dirty="0">
              <a:solidFill>
                <a:schemeClr val="tx2">
                  <a:lumMod val="75000"/>
                  <a:lumOff val="25000"/>
                </a:schemeClr>
              </a:solidFill>
            </a:endParaRPr>
          </a:p>
        </p:txBody>
      </p:sp>
      <p:sp>
        <p:nvSpPr>
          <p:cNvPr id="3" name="Footer Placeholder 2"/>
          <p:cNvSpPr>
            <a:spLocks noGrp="1"/>
          </p:cNvSpPr>
          <p:nvPr>
            <p:ph type="ftr" sz="quarter" idx="11"/>
          </p:nvPr>
        </p:nvSpPr>
        <p:spPr/>
        <p:txBody>
          <a:bodyPr/>
          <a:lstStyle/>
          <a:p>
            <a:r>
              <a:rPr lang="en-US" smtClean="0"/>
              <a:t>December 1, 2014</a:t>
            </a:r>
            <a:endParaRPr lang="en-US" dirty="0"/>
          </a:p>
        </p:txBody>
      </p:sp>
      <p:sp>
        <p:nvSpPr>
          <p:cNvPr id="4" name="Slide Number Placeholder 3"/>
          <p:cNvSpPr>
            <a:spLocks noGrp="1"/>
          </p:cNvSpPr>
          <p:nvPr>
            <p:ph type="sldNum" sz="quarter" idx="12"/>
          </p:nvPr>
        </p:nvSpPr>
        <p:spPr/>
        <p:txBody>
          <a:bodyPr/>
          <a:lstStyle/>
          <a:p>
            <a:fld id="{7F5CE407-6216-4202-80E4-A30DC2F709B2}" type="slidenum">
              <a:rPr lang="en-US" smtClean="0"/>
              <a:pPr/>
              <a:t>54</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669017285"/>
              </p:ext>
            </p:extLst>
          </p:nvPr>
        </p:nvGraphicFramePr>
        <p:xfrm>
          <a:off x="264459" y="1554480"/>
          <a:ext cx="8437581" cy="4556760"/>
        </p:xfrm>
        <a:graphic>
          <a:graphicData uri="http://schemas.openxmlformats.org/drawingml/2006/table">
            <a:tbl>
              <a:tblPr firstRow="1" bandRow="1">
                <a:tableStyleId>{5C22544A-7EE6-4342-B048-85BDC9FD1C3A}</a:tableStyleId>
              </a:tblPr>
              <a:tblGrid>
                <a:gridCol w="2466116"/>
                <a:gridCol w="2237665"/>
                <a:gridCol w="2118360"/>
                <a:gridCol w="1615440"/>
              </a:tblGrid>
              <a:tr h="1139190">
                <a:tc gridSpan="2">
                  <a:txBody>
                    <a:bodyPr/>
                    <a:lstStyle/>
                    <a:p>
                      <a:pPr marL="0" marR="0" algn="ctr">
                        <a:spcBef>
                          <a:spcPts val="0"/>
                        </a:spcBef>
                        <a:spcAft>
                          <a:spcPts val="0"/>
                        </a:spcAft>
                      </a:pPr>
                      <a:r>
                        <a:rPr lang="en-US" sz="1800" b="1" dirty="0">
                          <a:latin typeface="Arial Rounded MT Bold" pitchFamily="34" charset="0"/>
                          <a:ea typeface="Times New Roman"/>
                        </a:rPr>
                        <a:t>Mechanical and Electrical Systems</a:t>
                      </a:r>
                      <a:endParaRPr lang="en-CA" sz="1800" dirty="0">
                        <a:latin typeface="Arial Rounded MT Bold" pitchFamily="34" charset="0"/>
                        <a:ea typeface="Times New Roman"/>
                      </a:endParaRPr>
                    </a:p>
                  </a:txBody>
                  <a:tcPr marL="68580" marR="68580" marT="0" marB="0" anchor="ctr"/>
                </a:tc>
                <a:tc hMerge="1">
                  <a:txBody>
                    <a:bodyPr/>
                    <a:lstStyle/>
                    <a:p>
                      <a:endParaRPr lang="en-CA"/>
                    </a:p>
                  </a:txBody>
                  <a:tcPr/>
                </a:tc>
                <a:tc>
                  <a:txBody>
                    <a:bodyPr/>
                    <a:lstStyle/>
                    <a:p>
                      <a:pPr marL="0" marR="0" algn="ctr">
                        <a:spcBef>
                          <a:spcPts val="0"/>
                        </a:spcBef>
                        <a:spcAft>
                          <a:spcPts val="0"/>
                        </a:spcAft>
                      </a:pPr>
                      <a:r>
                        <a:rPr lang="en-US" sz="1800" b="1" dirty="0">
                          <a:latin typeface="Arial Rounded MT Bold" pitchFamily="34" charset="0"/>
                          <a:ea typeface="Times New Roman"/>
                        </a:rPr>
                        <a:t>Description</a:t>
                      </a:r>
                      <a:endParaRPr lang="en-CA" sz="1800" dirty="0">
                        <a:latin typeface="Arial Rounded MT Bold" pitchFamily="34" charset="0"/>
                        <a:ea typeface="Times New Roman"/>
                      </a:endParaRPr>
                    </a:p>
                  </a:txBody>
                  <a:tcPr marL="68580" marR="68580" marT="0" marB="0" anchor="ctr"/>
                </a:tc>
                <a:tc>
                  <a:txBody>
                    <a:bodyPr/>
                    <a:lstStyle/>
                    <a:p>
                      <a:pPr marL="0" marR="0" algn="ctr">
                        <a:spcBef>
                          <a:spcPts val="0"/>
                        </a:spcBef>
                        <a:spcAft>
                          <a:spcPts val="0"/>
                        </a:spcAft>
                      </a:pPr>
                      <a:r>
                        <a:rPr lang="en-US" sz="1800" b="1" dirty="0">
                          <a:latin typeface="Arial Rounded MT Bold" pitchFamily="34" charset="0"/>
                          <a:ea typeface="Times New Roman"/>
                        </a:rPr>
                        <a:t>Estimated Cost</a:t>
                      </a:r>
                      <a:endParaRPr lang="en-CA" sz="1800" dirty="0">
                        <a:latin typeface="Arial Rounded MT Bold" pitchFamily="34" charset="0"/>
                        <a:ea typeface="Times New Roman"/>
                      </a:endParaRPr>
                    </a:p>
                  </a:txBody>
                  <a:tcPr marL="68580" marR="68580" marT="0" marB="0" anchor="ctr"/>
                </a:tc>
              </a:tr>
              <a:tr h="1139190">
                <a:tc>
                  <a:txBody>
                    <a:bodyPr/>
                    <a:lstStyle/>
                    <a:p>
                      <a:pPr marL="0" marR="0" algn="just">
                        <a:spcBef>
                          <a:spcPts val="0"/>
                        </a:spcBef>
                        <a:spcAft>
                          <a:spcPts val="0"/>
                        </a:spcAft>
                      </a:pPr>
                      <a:r>
                        <a:rPr lang="en-US" sz="1800" b="1" dirty="0">
                          <a:solidFill>
                            <a:schemeClr val="tx2">
                              <a:lumMod val="75000"/>
                              <a:lumOff val="25000"/>
                            </a:schemeClr>
                          </a:solidFill>
                          <a:latin typeface="Arial Rounded MT Bold" pitchFamily="34" charset="0"/>
                          <a:ea typeface="Times New Roman"/>
                        </a:rPr>
                        <a:t>Electrical</a:t>
                      </a:r>
                      <a:endParaRPr lang="en-CA" sz="1800" b="1" dirty="0">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lgn="l">
                        <a:spcBef>
                          <a:spcPts val="0"/>
                        </a:spcBef>
                        <a:spcAft>
                          <a:spcPts val="0"/>
                        </a:spcAft>
                      </a:pPr>
                      <a:r>
                        <a:rPr lang="en-US" sz="1800" b="1" dirty="0">
                          <a:solidFill>
                            <a:schemeClr val="tx2">
                              <a:lumMod val="75000"/>
                              <a:lumOff val="25000"/>
                            </a:schemeClr>
                          </a:solidFill>
                          <a:latin typeface="Arial Rounded MT Bold" pitchFamily="34" charset="0"/>
                          <a:ea typeface="Times New Roman"/>
                        </a:rPr>
                        <a:t>Electrical Supply and Distribution</a:t>
                      </a:r>
                      <a:endParaRPr lang="en-CA" sz="1800" b="1" dirty="0">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spcBef>
                          <a:spcPts val="0"/>
                        </a:spcBef>
                        <a:spcAft>
                          <a:spcPts val="0"/>
                        </a:spcAft>
                      </a:pPr>
                      <a:r>
                        <a:rPr lang="en-CA" sz="1800" b="1" dirty="0" smtClean="0">
                          <a:solidFill>
                            <a:schemeClr val="tx2">
                              <a:lumMod val="75000"/>
                              <a:lumOff val="25000"/>
                            </a:schemeClr>
                          </a:solidFill>
                          <a:latin typeface="Arial Rounded MT Bold" pitchFamily="34" charset="0"/>
                          <a:ea typeface="Times New Roman"/>
                        </a:rPr>
                        <a:t>Electrical upgrade (panels)</a:t>
                      </a:r>
                      <a:endParaRPr lang="en-CA" sz="1800" b="1" dirty="0">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lgn="r">
                        <a:spcBef>
                          <a:spcPts val="0"/>
                        </a:spcBef>
                        <a:spcAft>
                          <a:spcPts val="0"/>
                        </a:spcAft>
                      </a:pPr>
                      <a:endParaRPr lang="en-CA" sz="1800" b="1" dirty="0">
                        <a:solidFill>
                          <a:schemeClr val="tx2">
                            <a:lumMod val="75000"/>
                            <a:lumOff val="25000"/>
                          </a:schemeClr>
                        </a:solidFill>
                        <a:latin typeface="Arial Rounded MT Bold" pitchFamily="34" charset="0"/>
                        <a:ea typeface="Times New Roman"/>
                      </a:endParaRPr>
                    </a:p>
                  </a:txBody>
                  <a:tcPr marL="68580" marR="68580" marT="0" marB="0"/>
                </a:tc>
              </a:tr>
              <a:tr h="1139190">
                <a:tc>
                  <a:txBody>
                    <a:bodyPr/>
                    <a:lstStyle/>
                    <a:p>
                      <a:pPr marL="0" marR="0">
                        <a:spcBef>
                          <a:spcPts val="0"/>
                        </a:spcBef>
                        <a:spcAft>
                          <a:spcPts val="0"/>
                        </a:spcAft>
                      </a:pPr>
                      <a:r>
                        <a:rPr lang="en-US" sz="1800" b="1">
                          <a:solidFill>
                            <a:schemeClr val="tx2">
                              <a:lumMod val="75000"/>
                              <a:lumOff val="25000"/>
                            </a:schemeClr>
                          </a:solidFill>
                          <a:latin typeface="Arial Rounded MT Bold" pitchFamily="34" charset="0"/>
                          <a:ea typeface="Times New Roman"/>
                        </a:rPr>
                        <a:t>Heating and Ventilation</a:t>
                      </a:r>
                      <a:endParaRPr lang="en-CA" sz="1800" b="1">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lgn="just">
                        <a:spcBef>
                          <a:spcPts val="0"/>
                        </a:spcBef>
                        <a:spcAft>
                          <a:spcPts val="0"/>
                        </a:spcAft>
                      </a:pPr>
                      <a:r>
                        <a:rPr lang="en-CA" sz="1800" b="1" dirty="0" smtClean="0">
                          <a:solidFill>
                            <a:schemeClr val="tx2">
                              <a:lumMod val="75000"/>
                              <a:lumOff val="25000"/>
                            </a:schemeClr>
                          </a:solidFill>
                          <a:latin typeface="Arial Rounded MT Bold" pitchFamily="34" charset="0"/>
                          <a:ea typeface="Times New Roman"/>
                        </a:rPr>
                        <a:t>Heating System</a:t>
                      </a:r>
                      <a:endParaRPr lang="en-CA" sz="1800" b="1" dirty="0">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lgn="l">
                        <a:spcBef>
                          <a:spcPts val="0"/>
                        </a:spcBef>
                        <a:spcAft>
                          <a:spcPts val="0"/>
                        </a:spcAft>
                      </a:pPr>
                      <a:r>
                        <a:rPr lang="en-US" sz="1800" b="1" dirty="0" smtClean="0">
                          <a:solidFill>
                            <a:schemeClr val="tx2">
                              <a:lumMod val="75000"/>
                              <a:lumOff val="25000"/>
                            </a:schemeClr>
                          </a:solidFill>
                          <a:latin typeface="Arial Rounded MT Bold" pitchFamily="34" charset="0"/>
                          <a:ea typeface="Times New Roman"/>
                        </a:rPr>
                        <a:t>Replace Boilers. Estimated price to be determined.</a:t>
                      </a:r>
                      <a:endParaRPr lang="en-CA" sz="1800" b="1" dirty="0">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lgn="r">
                        <a:spcBef>
                          <a:spcPts val="0"/>
                        </a:spcBef>
                        <a:spcAft>
                          <a:spcPts val="0"/>
                        </a:spcAft>
                      </a:pPr>
                      <a:endParaRPr lang="en-CA" sz="1800" b="1" dirty="0">
                        <a:solidFill>
                          <a:schemeClr val="tx2">
                            <a:lumMod val="75000"/>
                            <a:lumOff val="25000"/>
                          </a:schemeClr>
                        </a:solidFill>
                        <a:latin typeface="Arial Rounded MT Bold" pitchFamily="34" charset="0"/>
                        <a:ea typeface="Times New Roman"/>
                      </a:endParaRPr>
                    </a:p>
                  </a:txBody>
                  <a:tcPr marL="68580" marR="68580" marT="0" marB="0"/>
                </a:tc>
              </a:tr>
              <a:tr h="1139190">
                <a:tc>
                  <a:txBody>
                    <a:bodyPr/>
                    <a:lstStyle/>
                    <a:p>
                      <a:pPr marL="0" marR="0">
                        <a:spcBef>
                          <a:spcPts val="0"/>
                        </a:spcBef>
                        <a:spcAft>
                          <a:spcPts val="0"/>
                        </a:spcAft>
                      </a:pPr>
                      <a:endParaRPr lang="en-CA" sz="1800" b="1" dirty="0">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lgn="just">
                        <a:spcBef>
                          <a:spcPts val="0"/>
                        </a:spcBef>
                        <a:spcAft>
                          <a:spcPts val="0"/>
                        </a:spcAft>
                      </a:pPr>
                      <a:endParaRPr lang="en-CA" sz="1800" b="1" dirty="0">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lgn="l">
                        <a:spcBef>
                          <a:spcPts val="0"/>
                        </a:spcBef>
                        <a:spcAft>
                          <a:spcPts val="0"/>
                        </a:spcAft>
                      </a:pPr>
                      <a:r>
                        <a:rPr lang="en-CA" sz="1800" b="1" dirty="0" smtClean="0">
                          <a:solidFill>
                            <a:schemeClr val="tx2">
                              <a:lumMod val="75000"/>
                              <a:lumOff val="25000"/>
                            </a:schemeClr>
                          </a:solidFill>
                          <a:latin typeface="Arial Rounded MT Bold" pitchFamily="34" charset="0"/>
                          <a:ea typeface="Times New Roman"/>
                        </a:rPr>
                        <a:t>Total estimated cost</a:t>
                      </a:r>
                      <a:endParaRPr lang="en-CA" sz="1800" b="1" dirty="0">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lgn="r">
                        <a:spcBef>
                          <a:spcPts val="0"/>
                        </a:spcBef>
                        <a:spcAft>
                          <a:spcPts val="0"/>
                        </a:spcAft>
                      </a:pPr>
                      <a:r>
                        <a:rPr lang="en-CA" sz="1800" b="1" dirty="0" smtClean="0">
                          <a:solidFill>
                            <a:schemeClr val="tx2">
                              <a:lumMod val="75000"/>
                              <a:lumOff val="25000"/>
                            </a:schemeClr>
                          </a:solidFill>
                          <a:latin typeface="Arial Rounded MT Bold" pitchFamily="34" charset="0"/>
                          <a:ea typeface="Times New Roman"/>
                        </a:rPr>
                        <a:t>$525,000.00</a:t>
                      </a:r>
                      <a:endParaRPr lang="en-CA" sz="1800" b="1" dirty="0">
                        <a:solidFill>
                          <a:schemeClr val="tx2">
                            <a:lumMod val="75000"/>
                            <a:lumOff val="25000"/>
                          </a:schemeClr>
                        </a:solidFill>
                        <a:latin typeface="Arial Rounded MT Bold" pitchFamily="34" charset="0"/>
                        <a:ea typeface="Times New Roman"/>
                      </a:endParaRPr>
                    </a:p>
                  </a:txBody>
                  <a:tcPr marL="68580" marR="68580" marT="0" marB="0"/>
                </a:tc>
              </a:tr>
            </a:tbl>
          </a:graphicData>
        </a:graphic>
      </p:graphicFrame>
    </p:spTree>
    <p:extLst>
      <p:ext uri="{BB962C8B-B14F-4D97-AF65-F5344CB8AC3E}">
        <p14:creationId xmlns:p14="http://schemas.microsoft.com/office/powerpoint/2010/main" val="160659534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smtClean="0">
                <a:solidFill>
                  <a:schemeClr val="tx2">
                    <a:lumMod val="75000"/>
                    <a:lumOff val="25000"/>
                  </a:schemeClr>
                </a:solidFill>
                <a:latin typeface="Arial Rounded MT Bold" pitchFamily="34" charset="0"/>
              </a:rPr>
              <a:t>Transportation</a:t>
            </a:r>
            <a:endParaRPr lang="en-CA" sz="5400" b="1" dirty="0">
              <a:solidFill>
                <a:schemeClr val="tx2">
                  <a:lumMod val="75000"/>
                  <a:lumOff val="25000"/>
                </a:schemeClr>
              </a:solidFill>
              <a:latin typeface="Arial Rounded MT Bold" pitchFamily="34" charset="0"/>
            </a:endParaRPr>
          </a:p>
        </p:txBody>
      </p:sp>
      <p:sp>
        <p:nvSpPr>
          <p:cNvPr id="4" name="Footer Placeholder 3"/>
          <p:cNvSpPr>
            <a:spLocks noGrp="1"/>
          </p:cNvSpPr>
          <p:nvPr>
            <p:ph type="ftr" sz="quarter" idx="11"/>
          </p:nvPr>
        </p:nvSpPr>
        <p:spPr/>
        <p:txBody>
          <a:bodyPr/>
          <a:lstStyle/>
          <a:p>
            <a:r>
              <a:rPr lang="en-US" smtClean="0"/>
              <a:t>December 1, 2014</a:t>
            </a:r>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55</a:t>
            </a:fld>
            <a:endParaRPr lang="en-US" dirty="0"/>
          </a:p>
        </p:txBody>
      </p:sp>
      <p:pic>
        <p:nvPicPr>
          <p:cNvPr id="6" name="Picture 5" descr="C:\Users\Andrea.Penney\Desktop\ASDW HD LOGO (2).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49275" y="1021081"/>
            <a:ext cx="7963127" cy="15087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072235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solidFill>
                  <a:schemeClr val="tx2">
                    <a:lumMod val="75000"/>
                    <a:lumOff val="25000"/>
                  </a:schemeClr>
                </a:solidFill>
                <a:latin typeface="Arial Rounded MT Bold" pitchFamily="34" charset="0"/>
              </a:rPr>
              <a:t>Bath Transportation Study</a:t>
            </a:r>
            <a:endParaRPr lang="en-CA" sz="4400" b="1" dirty="0">
              <a:solidFill>
                <a:schemeClr val="tx2">
                  <a:lumMod val="75000"/>
                  <a:lumOff val="25000"/>
                </a:schemeClr>
              </a:solidFill>
              <a:latin typeface="Arial Rounded MT Bold" pitchFamily="34" charset="0"/>
            </a:endParaRPr>
          </a:p>
        </p:txBody>
      </p:sp>
      <p:sp>
        <p:nvSpPr>
          <p:cNvPr id="3" name="Content Placeholder 2"/>
          <p:cNvSpPr>
            <a:spLocks noGrp="1"/>
          </p:cNvSpPr>
          <p:nvPr>
            <p:ph idx="1"/>
          </p:nvPr>
        </p:nvSpPr>
        <p:spPr/>
        <p:txBody>
          <a:bodyPr>
            <a:normAutofit fontScale="92500"/>
          </a:bodyPr>
          <a:lstStyle/>
          <a:p>
            <a:r>
              <a:rPr lang="en-US" dirty="0">
                <a:solidFill>
                  <a:schemeClr val="tx2">
                    <a:lumMod val="75000"/>
                    <a:lumOff val="25000"/>
                  </a:schemeClr>
                </a:solidFill>
                <a:latin typeface="Arial Rounded MT Bold" pitchFamily="34" charset="0"/>
              </a:rPr>
              <a:t>Currently students in grades 9-12 that reside in the Bath Schools Catchment area are bussed to Carleton North High School. </a:t>
            </a:r>
            <a:endParaRPr lang="en-US" dirty="0" smtClean="0">
              <a:solidFill>
                <a:schemeClr val="tx2">
                  <a:lumMod val="75000"/>
                  <a:lumOff val="25000"/>
                </a:schemeClr>
              </a:solidFill>
              <a:latin typeface="Arial Rounded MT Bold" pitchFamily="34" charset="0"/>
            </a:endParaRPr>
          </a:p>
          <a:p>
            <a:r>
              <a:rPr lang="en-US" dirty="0">
                <a:solidFill>
                  <a:schemeClr val="tx2">
                    <a:lumMod val="75000"/>
                    <a:lumOff val="25000"/>
                  </a:schemeClr>
                </a:solidFill>
                <a:latin typeface="Arial Rounded MT Bold" pitchFamily="34" charset="0"/>
              </a:rPr>
              <a:t>Also, any French immersion students in grade 3-8 are bussed from Bath Schools Catchment area to </a:t>
            </a:r>
            <a:r>
              <a:rPr lang="en-US" dirty="0" err="1">
                <a:solidFill>
                  <a:schemeClr val="tx2">
                    <a:lumMod val="75000"/>
                    <a:lumOff val="25000"/>
                  </a:schemeClr>
                </a:solidFill>
                <a:latin typeface="Arial Rounded MT Bold" pitchFamily="34" charset="0"/>
              </a:rPr>
              <a:t>Florenceville</a:t>
            </a:r>
            <a:r>
              <a:rPr lang="en-US" dirty="0">
                <a:solidFill>
                  <a:schemeClr val="tx2">
                    <a:lumMod val="75000"/>
                    <a:lumOff val="25000"/>
                  </a:schemeClr>
                </a:solidFill>
                <a:latin typeface="Arial Rounded MT Bold" pitchFamily="34" charset="0"/>
              </a:rPr>
              <a:t> Middle and Elementary Schools. </a:t>
            </a:r>
            <a:endParaRPr lang="en-US" dirty="0" smtClean="0">
              <a:solidFill>
                <a:schemeClr val="tx2">
                  <a:lumMod val="75000"/>
                  <a:lumOff val="25000"/>
                </a:schemeClr>
              </a:solidFill>
              <a:latin typeface="Arial Rounded MT Bold" pitchFamily="34" charset="0"/>
            </a:endParaRPr>
          </a:p>
          <a:p>
            <a:r>
              <a:rPr lang="en-US" dirty="0">
                <a:solidFill>
                  <a:schemeClr val="tx2">
                    <a:lumMod val="75000"/>
                    <a:lumOff val="25000"/>
                  </a:schemeClr>
                </a:solidFill>
                <a:latin typeface="Arial Rounded MT Bold" pitchFamily="34" charset="0"/>
              </a:rPr>
              <a:t>The morning school bus system currently sees seven buses </a:t>
            </a:r>
            <a:r>
              <a:rPr lang="en-US" dirty="0" smtClean="0">
                <a:solidFill>
                  <a:schemeClr val="tx2">
                    <a:lumMod val="75000"/>
                    <a:lumOff val="25000"/>
                  </a:schemeClr>
                </a:solidFill>
                <a:latin typeface="Arial Rounded MT Bold" pitchFamily="34" charset="0"/>
              </a:rPr>
              <a:t>transport students </a:t>
            </a:r>
            <a:r>
              <a:rPr lang="en-US" dirty="0">
                <a:solidFill>
                  <a:schemeClr val="tx2">
                    <a:lumMod val="75000"/>
                    <a:lumOff val="25000"/>
                  </a:schemeClr>
                </a:solidFill>
                <a:latin typeface="Arial Rounded MT Bold" pitchFamily="34" charset="0"/>
              </a:rPr>
              <a:t>within the Bath Schools Catchment area into the Bath Middle School, where the grade 9-12 students transfer onto three </a:t>
            </a:r>
            <a:r>
              <a:rPr lang="en-US" dirty="0" smtClean="0">
                <a:solidFill>
                  <a:schemeClr val="tx2">
                    <a:lumMod val="75000"/>
                    <a:lumOff val="25000"/>
                  </a:schemeClr>
                </a:solidFill>
                <a:latin typeface="Arial Rounded MT Bold" pitchFamily="34" charset="0"/>
              </a:rPr>
              <a:t>busses </a:t>
            </a:r>
            <a:r>
              <a:rPr lang="en-US" dirty="0">
                <a:solidFill>
                  <a:schemeClr val="tx2">
                    <a:lumMod val="75000"/>
                    <a:lumOff val="25000"/>
                  </a:schemeClr>
                </a:solidFill>
                <a:latin typeface="Arial Rounded MT Bold" pitchFamily="34" charset="0"/>
              </a:rPr>
              <a:t>and proceed to Carleton North High School. </a:t>
            </a:r>
            <a:endParaRPr lang="en-CA" dirty="0">
              <a:solidFill>
                <a:schemeClr val="tx2">
                  <a:lumMod val="75000"/>
                  <a:lumOff val="25000"/>
                </a:schemeClr>
              </a:solidFill>
              <a:latin typeface="Arial Rounded MT Bold" pitchFamily="34" charset="0"/>
            </a:endParaRPr>
          </a:p>
        </p:txBody>
      </p:sp>
      <p:sp>
        <p:nvSpPr>
          <p:cNvPr id="8" name="Footer Placeholder 7"/>
          <p:cNvSpPr>
            <a:spLocks noGrp="1"/>
          </p:cNvSpPr>
          <p:nvPr>
            <p:ph type="ftr" sz="quarter" idx="11"/>
          </p:nvPr>
        </p:nvSpPr>
        <p:spPr/>
        <p:txBody>
          <a:bodyPr/>
          <a:lstStyle/>
          <a:p>
            <a:r>
              <a:rPr lang="en-US" smtClean="0"/>
              <a:t>December 1, 2014</a:t>
            </a:r>
            <a:endParaRPr lang="en-US" dirty="0"/>
          </a:p>
        </p:txBody>
      </p:sp>
      <p:sp>
        <p:nvSpPr>
          <p:cNvPr id="9" name="Slide Number Placeholder 8"/>
          <p:cNvSpPr>
            <a:spLocks noGrp="1"/>
          </p:cNvSpPr>
          <p:nvPr>
            <p:ph type="sldNum" sz="quarter" idx="12"/>
          </p:nvPr>
        </p:nvSpPr>
        <p:spPr/>
        <p:txBody>
          <a:bodyPr/>
          <a:lstStyle/>
          <a:p>
            <a:fld id="{7F5CE407-6216-4202-80E4-A30DC2F709B2}" type="slidenum">
              <a:rPr lang="en-US" smtClean="0"/>
              <a:pPr/>
              <a:t>56</a:t>
            </a:fld>
            <a:endParaRPr lang="en-US" dirty="0"/>
          </a:p>
        </p:txBody>
      </p:sp>
    </p:spTree>
    <p:extLst>
      <p:ext uri="{BB962C8B-B14F-4D97-AF65-F5344CB8AC3E}">
        <p14:creationId xmlns:p14="http://schemas.microsoft.com/office/powerpoint/2010/main" val="215678613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solidFill>
                  <a:schemeClr val="tx2">
                    <a:lumMod val="75000"/>
                    <a:lumOff val="25000"/>
                  </a:schemeClr>
                </a:solidFill>
                <a:latin typeface="Arial Rounded MT Bold" pitchFamily="34" charset="0"/>
              </a:rPr>
              <a:t>Bus Transportation Study</a:t>
            </a:r>
            <a:endParaRPr lang="en-CA" sz="4400" b="1" dirty="0">
              <a:solidFill>
                <a:schemeClr val="tx2">
                  <a:lumMod val="75000"/>
                  <a:lumOff val="25000"/>
                </a:schemeClr>
              </a:solidFill>
              <a:latin typeface="Arial Rounded MT Bold" pitchFamily="34" charset="0"/>
            </a:endParaRPr>
          </a:p>
        </p:txBody>
      </p:sp>
      <p:sp>
        <p:nvSpPr>
          <p:cNvPr id="3" name="Content Placeholder 2"/>
          <p:cNvSpPr>
            <a:spLocks noGrp="1"/>
          </p:cNvSpPr>
          <p:nvPr>
            <p:ph idx="1"/>
          </p:nvPr>
        </p:nvSpPr>
        <p:spPr/>
        <p:txBody>
          <a:bodyPr/>
          <a:lstStyle/>
          <a:p>
            <a:r>
              <a:rPr lang="en-US" dirty="0">
                <a:solidFill>
                  <a:schemeClr val="tx2">
                    <a:lumMod val="75000"/>
                    <a:lumOff val="25000"/>
                  </a:schemeClr>
                </a:solidFill>
                <a:latin typeface="Arial Rounded MT Bold" pitchFamily="34" charset="0"/>
              </a:rPr>
              <a:t>French Immersion students are transferred onto one school bus and are transported to </a:t>
            </a:r>
            <a:r>
              <a:rPr lang="en-US" dirty="0" err="1">
                <a:solidFill>
                  <a:schemeClr val="tx2">
                    <a:lumMod val="75000"/>
                    <a:lumOff val="25000"/>
                  </a:schemeClr>
                </a:solidFill>
                <a:latin typeface="Arial Rounded MT Bold" pitchFamily="34" charset="0"/>
              </a:rPr>
              <a:t>Florenceville</a:t>
            </a:r>
            <a:r>
              <a:rPr lang="en-US" dirty="0">
                <a:solidFill>
                  <a:schemeClr val="tx2">
                    <a:lumMod val="75000"/>
                    <a:lumOff val="25000"/>
                  </a:schemeClr>
                </a:solidFill>
                <a:latin typeface="Arial Rounded MT Bold" pitchFamily="34" charset="0"/>
              </a:rPr>
              <a:t> Middle School. </a:t>
            </a:r>
            <a:endParaRPr lang="en-US" dirty="0" smtClean="0">
              <a:solidFill>
                <a:schemeClr val="tx2">
                  <a:lumMod val="75000"/>
                  <a:lumOff val="25000"/>
                </a:schemeClr>
              </a:solidFill>
              <a:latin typeface="Arial Rounded MT Bold" pitchFamily="34" charset="0"/>
            </a:endParaRPr>
          </a:p>
          <a:p>
            <a:r>
              <a:rPr lang="en-US" dirty="0">
                <a:solidFill>
                  <a:schemeClr val="tx2">
                    <a:lumMod val="75000"/>
                    <a:lumOff val="25000"/>
                  </a:schemeClr>
                </a:solidFill>
                <a:latin typeface="Arial Rounded MT Bold" pitchFamily="34" charset="0"/>
              </a:rPr>
              <a:t>The afternoon school bus system currently sees five school </a:t>
            </a:r>
            <a:r>
              <a:rPr lang="en-US" dirty="0" smtClean="0">
                <a:solidFill>
                  <a:schemeClr val="tx2">
                    <a:lumMod val="75000"/>
                    <a:lumOff val="25000"/>
                  </a:schemeClr>
                </a:solidFill>
                <a:latin typeface="Arial Rounded MT Bold" pitchFamily="34" charset="0"/>
              </a:rPr>
              <a:t>busses </a:t>
            </a:r>
            <a:r>
              <a:rPr lang="en-US" dirty="0">
                <a:solidFill>
                  <a:schemeClr val="tx2">
                    <a:lumMod val="75000"/>
                    <a:lumOff val="25000"/>
                  </a:schemeClr>
                </a:solidFill>
                <a:latin typeface="Arial Rounded MT Bold" pitchFamily="34" charset="0"/>
              </a:rPr>
              <a:t>transport the K-8 students home who attend Bath Elementary and Middle Schools.  If these students were sent to Bath Elementary School or </a:t>
            </a:r>
            <a:r>
              <a:rPr lang="en-US" dirty="0" err="1">
                <a:solidFill>
                  <a:schemeClr val="tx2">
                    <a:lumMod val="75000"/>
                    <a:lumOff val="25000"/>
                  </a:schemeClr>
                </a:solidFill>
                <a:latin typeface="Arial Rounded MT Bold" pitchFamily="34" charset="0"/>
              </a:rPr>
              <a:t>Florenceville</a:t>
            </a:r>
            <a:r>
              <a:rPr lang="en-US" dirty="0">
                <a:solidFill>
                  <a:schemeClr val="tx2">
                    <a:lumMod val="75000"/>
                    <a:lumOff val="25000"/>
                  </a:schemeClr>
                </a:solidFill>
                <a:latin typeface="Arial Rounded MT Bold" pitchFamily="34" charset="0"/>
              </a:rPr>
              <a:t> Middle School, there would not be any impact with regards to the number of school buses or drivers.</a:t>
            </a:r>
            <a:endParaRPr lang="en-CA" dirty="0">
              <a:solidFill>
                <a:schemeClr val="tx2">
                  <a:lumMod val="75000"/>
                  <a:lumOff val="25000"/>
                </a:schemeClr>
              </a:solidFill>
              <a:latin typeface="Arial Rounded MT Bold" pitchFamily="34" charset="0"/>
            </a:endParaRPr>
          </a:p>
          <a:p>
            <a:endParaRPr lang="en-CA" dirty="0">
              <a:solidFill>
                <a:schemeClr val="tx2">
                  <a:lumMod val="75000"/>
                  <a:lumOff val="25000"/>
                </a:schemeClr>
              </a:solidFill>
            </a:endParaRPr>
          </a:p>
        </p:txBody>
      </p:sp>
      <p:sp>
        <p:nvSpPr>
          <p:cNvPr id="8" name="Footer Placeholder 7"/>
          <p:cNvSpPr>
            <a:spLocks noGrp="1"/>
          </p:cNvSpPr>
          <p:nvPr>
            <p:ph type="ftr" sz="quarter" idx="11"/>
          </p:nvPr>
        </p:nvSpPr>
        <p:spPr/>
        <p:txBody>
          <a:bodyPr/>
          <a:lstStyle/>
          <a:p>
            <a:r>
              <a:rPr lang="en-US" smtClean="0"/>
              <a:t>December 1, 2014</a:t>
            </a:r>
            <a:endParaRPr lang="en-US" dirty="0"/>
          </a:p>
        </p:txBody>
      </p:sp>
      <p:sp>
        <p:nvSpPr>
          <p:cNvPr id="9" name="Slide Number Placeholder 8"/>
          <p:cNvSpPr>
            <a:spLocks noGrp="1"/>
          </p:cNvSpPr>
          <p:nvPr>
            <p:ph type="sldNum" sz="quarter" idx="12"/>
          </p:nvPr>
        </p:nvSpPr>
        <p:spPr/>
        <p:txBody>
          <a:bodyPr/>
          <a:lstStyle/>
          <a:p>
            <a:fld id="{7F5CE407-6216-4202-80E4-A30DC2F709B2}" type="slidenum">
              <a:rPr lang="en-US" smtClean="0"/>
              <a:pPr/>
              <a:t>57</a:t>
            </a:fld>
            <a:endParaRPr lang="en-US" dirty="0"/>
          </a:p>
        </p:txBody>
      </p:sp>
    </p:spTree>
    <p:extLst>
      <p:ext uri="{BB962C8B-B14F-4D97-AF65-F5344CB8AC3E}">
        <p14:creationId xmlns:p14="http://schemas.microsoft.com/office/powerpoint/2010/main" val="394248926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solidFill>
                  <a:schemeClr val="tx2">
                    <a:lumMod val="75000"/>
                    <a:lumOff val="25000"/>
                  </a:schemeClr>
                </a:solidFill>
              </a:rPr>
              <a:t>Bath Transportation Study</a:t>
            </a:r>
            <a:endParaRPr lang="en-CA" dirty="0">
              <a:solidFill>
                <a:schemeClr val="tx2">
                  <a:lumMod val="75000"/>
                  <a:lumOff val="25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21196329"/>
              </p:ext>
            </p:extLst>
          </p:nvPr>
        </p:nvGraphicFramePr>
        <p:xfrm>
          <a:off x="274320" y="1722120"/>
          <a:ext cx="8656319" cy="3383280"/>
        </p:xfrm>
        <a:graphic>
          <a:graphicData uri="http://schemas.openxmlformats.org/drawingml/2006/table">
            <a:tbl>
              <a:tblPr firstRow="1" bandRow="1">
                <a:tableStyleId>{5C22544A-7EE6-4342-B048-85BDC9FD1C3A}</a:tableStyleId>
              </a:tblPr>
              <a:tblGrid>
                <a:gridCol w="1630680"/>
                <a:gridCol w="1866502"/>
                <a:gridCol w="1507767"/>
                <a:gridCol w="1563491"/>
                <a:gridCol w="1021080"/>
                <a:gridCol w="1066799"/>
              </a:tblGrid>
              <a:tr h="370840">
                <a:tc>
                  <a:txBody>
                    <a:bodyPr/>
                    <a:lstStyle/>
                    <a:p>
                      <a:r>
                        <a:rPr lang="en-US" dirty="0" smtClean="0"/>
                        <a:t>School</a:t>
                      </a:r>
                      <a:endParaRPr lang="en-CA" dirty="0"/>
                    </a:p>
                  </a:txBody>
                  <a:tcPr/>
                </a:tc>
                <a:tc>
                  <a:txBody>
                    <a:bodyPr/>
                    <a:lstStyle/>
                    <a:p>
                      <a:r>
                        <a:rPr lang="en-US" dirty="0" smtClean="0"/>
                        <a:t>Distance</a:t>
                      </a:r>
                      <a:r>
                        <a:rPr lang="en-US" baseline="0" dirty="0" smtClean="0"/>
                        <a:t> 1 way from BMS</a:t>
                      </a:r>
                      <a:endParaRPr lang="en-CA" dirty="0"/>
                    </a:p>
                  </a:txBody>
                  <a:tcPr/>
                </a:tc>
                <a:tc>
                  <a:txBody>
                    <a:bodyPr/>
                    <a:lstStyle/>
                    <a:p>
                      <a:r>
                        <a:rPr lang="en-US" dirty="0" smtClean="0"/>
                        <a:t>Longest Ride In</a:t>
                      </a:r>
                      <a:endParaRPr lang="en-CA" dirty="0"/>
                    </a:p>
                  </a:txBody>
                  <a:tcPr/>
                </a:tc>
                <a:tc>
                  <a:txBody>
                    <a:bodyPr/>
                    <a:lstStyle/>
                    <a:p>
                      <a:r>
                        <a:rPr lang="en-US" dirty="0" smtClean="0"/>
                        <a:t>Longest Ride Out</a:t>
                      </a:r>
                      <a:endParaRPr lang="en-CA" dirty="0"/>
                    </a:p>
                  </a:txBody>
                  <a:tcPr/>
                </a:tc>
                <a:tc>
                  <a:txBody>
                    <a:bodyPr/>
                    <a:lstStyle/>
                    <a:p>
                      <a:r>
                        <a:rPr lang="en-US" dirty="0" smtClean="0"/>
                        <a:t>Earliest</a:t>
                      </a:r>
                      <a:r>
                        <a:rPr lang="en-US" baseline="0" dirty="0" smtClean="0"/>
                        <a:t> Pick-up</a:t>
                      </a:r>
                      <a:endParaRPr lang="en-CA" dirty="0"/>
                    </a:p>
                  </a:txBody>
                  <a:tcPr/>
                </a:tc>
                <a:tc>
                  <a:txBody>
                    <a:bodyPr/>
                    <a:lstStyle/>
                    <a:p>
                      <a:r>
                        <a:rPr lang="en-US" dirty="0" smtClean="0"/>
                        <a:t>Latest Drop Off </a:t>
                      </a:r>
                      <a:endParaRPr lang="en-CA" dirty="0"/>
                    </a:p>
                  </a:txBody>
                  <a:tcPr/>
                </a:tc>
              </a:tr>
              <a:tr h="370840">
                <a:tc>
                  <a:txBody>
                    <a:bodyPr/>
                    <a:lstStyle/>
                    <a:p>
                      <a:pPr algn="ctr"/>
                      <a:r>
                        <a:rPr lang="en-US" dirty="0" smtClean="0">
                          <a:solidFill>
                            <a:schemeClr val="tx2">
                              <a:lumMod val="75000"/>
                              <a:lumOff val="25000"/>
                            </a:schemeClr>
                          </a:solidFill>
                          <a:latin typeface="Arial Rounded MT Bold" pitchFamily="34" charset="0"/>
                        </a:rPr>
                        <a:t>Bath</a:t>
                      </a:r>
                      <a:r>
                        <a:rPr lang="en-US" baseline="0" dirty="0" smtClean="0">
                          <a:solidFill>
                            <a:schemeClr val="tx2">
                              <a:lumMod val="75000"/>
                              <a:lumOff val="25000"/>
                            </a:schemeClr>
                          </a:solidFill>
                          <a:latin typeface="Arial Rounded MT Bold" pitchFamily="34" charset="0"/>
                        </a:rPr>
                        <a:t> Middle School</a:t>
                      </a:r>
                      <a:endParaRPr lang="en-CA" dirty="0">
                        <a:solidFill>
                          <a:schemeClr val="tx2">
                            <a:lumMod val="75000"/>
                            <a:lumOff val="25000"/>
                          </a:schemeClr>
                        </a:solidFill>
                        <a:latin typeface="Arial Rounded MT Bold" pitchFamily="34" charset="0"/>
                      </a:endParaRPr>
                    </a:p>
                  </a:txBody>
                  <a:tcPr/>
                </a:tc>
                <a:tc>
                  <a:txBody>
                    <a:bodyPr/>
                    <a:lstStyle/>
                    <a:p>
                      <a:pPr algn="ctr"/>
                      <a:endParaRPr lang="en-CA" dirty="0">
                        <a:solidFill>
                          <a:schemeClr val="tx2">
                            <a:lumMod val="75000"/>
                            <a:lumOff val="25000"/>
                          </a:schemeClr>
                        </a:solidFill>
                        <a:latin typeface="Arial Rounded MT Bold" pitchFamily="34" charset="0"/>
                      </a:endParaRPr>
                    </a:p>
                  </a:txBody>
                  <a:tcPr/>
                </a:tc>
                <a:tc>
                  <a:txBody>
                    <a:bodyPr/>
                    <a:lstStyle/>
                    <a:p>
                      <a:pPr algn="ctr"/>
                      <a:r>
                        <a:rPr lang="en-US" dirty="0" smtClean="0">
                          <a:solidFill>
                            <a:schemeClr val="tx2">
                              <a:lumMod val="75000"/>
                              <a:lumOff val="25000"/>
                            </a:schemeClr>
                          </a:solidFill>
                          <a:latin typeface="Arial Rounded MT Bold" pitchFamily="34" charset="0"/>
                        </a:rPr>
                        <a:t>44 min</a:t>
                      </a:r>
                      <a:endParaRPr lang="en-CA" dirty="0">
                        <a:solidFill>
                          <a:schemeClr val="tx2">
                            <a:lumMod val="75000"/>
                            <a:lumOff val="25000"/>
                          </a:schemeClr>
                        </a:solidFill>
                        <a:latin typeface="Arial Rounded MT Bold" pitchFamily="34" charset="0"/>
                      </a:endParaRPr>
                    </a:p>
                  </a:txBody>
                  <a:tcPr/>
                </a:tc>
                <a:tc>
                  <a:txBody>
                    <a:bodyPr/>
                    <a:lstStyle/>
                    <a:p>
                      <a:pPr algn="ctr"/>
                      <a:r>
                        <a:rPr lang="en-US" dirty="0" smtClean="0">
                          <a:solidFill>
                            <a:schemeClr val="tx2">
                              <a:lumMod val="75000"/>
                              <a:lumOff val="25000"/>
                            </a:schemeClr>
                          </a:solidFill>
                          <a:latin typeface="Arial Rounded MT Bold" pitchFamily="34" charset="0"/>
                        </a:rPr>
                        <a:t>47 min</a:t>
                      </a:r>
                      <a:endParaRPr lang="en-CA" dirty="0">
                        <a:solidFill>
                          <a:schemeClr val="tx2">
                            <a:lumMod val="75000"/>
                            <a:lumOff val="25000"/>
                          </a:schemeClr>
                        </a:solidFill>
                        <a:latin typeface="Arial Rounded MT Bold" pitchFamily="34" charset="0"/>
                      </a:endParaRPr>
                    </a:p>
                  </a:txBody>
                  <a:tcPr/>
                </a:tc>
                <a:tc>
                  <a:txBody>
                    <a:bodyPr/>
                    <a:lstStyle/>
                    <a:p>
                      <a:pPr algn="ctr"/>
                      <a:r>
                        <a:rPr lang="en-US" dirty="0" smtClean="0">
                          <a:solidFill>
                            <a:schemeClr val="tx2">
                              <a:lumMod val="75000"/>
                              <a:lumOff val="25000"/>
                            </a:schemeClr>
                          </a:solidFill>
                          <a:latin typeface="Arial Rounded MT Bold" pitchFamily="34" charset="0"/>
                        </a:rPr>
                        <a:t>7:10</a:t>
                      </a:r>
                      <a:endParaRPr lang="en-CA" dirty="0">
                        <a:solidFill>
                          <a:schemeClr val="tx2">
                            <a:lumMod val="75000"/>
                            <a:lumOff val="25000"/>
                          </a:schemeClr>
                        </a:solidFill>
                        <a:latin typeface="Arial Rounded MT Bold" pitchFamily="34" charset="0"/>
                      </a:endParaRPr>
                    </a:p>
                  </a:txBody>
                  <a:tcPr/>
                </a:tc>
                <a:tc>
                  <a:txBody>
                    <a:bodyPr/>
                    <a:lstStyle/>
                    <a:p>
                      <a:pPr algn="ctr"/>
                      <a:r>
                        <a:rPr lang="en-US" dirty="0" smtClean="0">
                          <a:solidFill>
                            <a:schemeClr val="tx2">
                              <a:lumMod val="75000"/>
                              <a:lumOff val="25000"/>
                            </a:schemeClr>
                          </a:solidFill>
                          <a:latin typeface="Arial Rounded MT Bold" pitchFamily="34" charset="0"/>
                        </a:rPr>
                        <a:t>3:35</a:t>
                      </a:r>
                      <a:endParaRPr lang="en-CA" dirty="0">
                        <a:solidFill>
                          <a:schemeClr val="tx2">
                            <a:lumMod val="75000"/>
                            <a:lumOff val="25000"/>
                          </a:schemeClr>
                        </a:solidFill>
                        <a:latin typeface="Arial Rounded MT Bold" pitchFamily="34" charset="0"/>
                      </a:endParaRPr>
                    </a:p>
                  </a:txBody>
                  <a:tcPr/>
                </a:tc>
              </a:tr>
              <a:tr h="370840">
                <a:tc>
                  <a:txBody>
                    <a:bodyPr/>
                    <a:lstStyle/>
                    <a:p>
                      <a:pPr algn="ctr"/>
                      <a:r>
                        <a:rPr lang="en-US" dirty="0" smtClean="0">
                          <a:solidFill>
                            <a:schemeClr val="tx2">
                              <a:lumMod val="75000"/>
                              <a:lumOff val="25000"/>
                            </a:schemeClr>
                          </a:solidFill>
                          <a:latin typeface="Arial Rounded MT Bold" pitchFamily="34" charset="0"/>
                        </a:rPr>
                        <a:t>Bath Elementary School</a:t>
                      </a:r>
                      <a:endParaRPr lang="en-CA" dirty="0">
                        <a:solidFill>
                          <a:schemeClr val="tx2">
                            <a:lumMod val="75000"/>
                            <a:lumOff val="25000"/>
                          </a:schemeClr>
                        </a:solidFill>
                        <a:latin typeface="Arial Rounded MT Bold" pitchFamily="34" charset="0"/>
                      </a:endParaRPr>
                    </a:p>
                  </a:txBody>
                  <a:tcPr/>
                </a:tc>
                <a:tc>
                  <a:txBody>
                    <a:bodyPr/>
                    <a:lstStyle/>
                    <a:p>
                      <a:pPr algn="ctr"/>
                      <a:endParaRPr lang="en-CA" dirty="0">
                        <a:solidFill>
                          <a:schemeClr val="tx2">
                            <a:lumMod val="75000"/>
                            <a:lumOff val="25000"/>
                          </a:schemeClr>
                        </a:solidFill>
                        <a:latin typeface="Arial Rounded MT Bold" pitchFamily="34" charset="0"/>
                      </a:endParaRPr>
                    </a:p>
                  </a:txBody>
                  <a:tcPr/>
                </a:tc>
                <a:tc>
                  <a:txBody>
                    <a:bodyPr/>
                    <a:lstStyle/>
                    <a:p>
                      <a:pPr algn="ctr"/>
                      <a:r>
                        <a:rPr lang="en-US" dirty="0" smtClean="0">
                          <a:solidFill>
                            <a:schemeClr val="tx2">
                              <a:lumMod val="75000"/>
                              <a:lumOff val="25000"/>
                            </a:schemeClr>
                          </a:solidFill>
                          <a:latin typeface="Arial Rounded MT Bold" pitchFamily="34" charset="0"/>
                        </a:rPr>
                        <a:t>44 min</a:t>
                      </a:r>
                      <a:endParaRPr lang="en-CA" dirty="0">
                        <a:solidFill>
                          <a:schemeClr val="tx2">
                            <a:lumMod val="75000"/>
                            <a:lumOff val="25000"/>
                          </a:schemeClr>
                        </a:solidFill>
                        <a:latin typeface="Arial Rounded MT Bold" pitchFamily="34" charset="0"/>
                      </a:endParaRPr>
                    </a:p>
                  </a:txBody>
                  <a:tcPr/>
                </a:tc>
                <a:tc>
                  <a:txBody>
                    <a:bodyPr/>
                    <a:lstStyle/>
                    <a:p>
                      <a:pPr algn="ctr"/>
                      <a:r>
                        <a:rPr lang="en-US" dirty="0" smtClean="0">
                          <a:solidFill>
                            <a:schemeClr val="tx2">
                              <a:lumMod val="75000"/>
                              <a:lumOff val="25000"/>
                            </a:schemeClr>
                          </a:solidFill>
                          <a:latin typeface="Arial Rounded MT Bold" pitchFamily="34" charset="0"/>
                        </a:rPr>
                        <a:t>47 min</a:t>
                      </a:r>
                      <a:endParaRPr lang="en-CA" dirty="0">
                        <a:solidFill>
                          <a:schemeClr val="tx2">
                            <a:lumMod val="75000"/>
                            <a:lumOff val="25000"/>
                          </a:schemeClr>
                        </a:solidFill>
                        <a:latin typeface="Arial Rounded MT Bold" pitchFamily="34" charset="0"/>
                      </a:endParaRPr>
                    </a:p>
                  </a:txBody>
                  <a:tcPr/>
                </a:tc>
                <a:tc>
                  <a:txBody>
                    <a:bodyPr/>
                    <a:lstStyle/>
                    <a:p>
                      <a:pPr algn="ctr"/>
                      <a:r>
                        <a:rPr lang="en-US" dirty="0" smtClean="0">
                          <a:solidFill>
                            <a:schemeClr val="tx2">
                              <a:lumMod val="75000"/>
                              <a:lumOff val="25000"/>
                            </a:schemeClr>
                          </a:solidFill>
                          <a:latin typeface="Arial Rounded MT Bold" pitchFamily="34" charset="0"/>
                        </a:rPr>
                        <a:t>7:10</a:t>
                      </a:r>
                      <a:endParaRPr lang="en-CA" dirty="0">
                        <a:solidFill>
                          <a:schemeClr val="tx2">
                            <a:lumMod val="75000"/>
                            <a:lumOff val="25000"/>
                          </a:schemeClr>
                        </a:solidFill>
                        <a:latin typeface="Arial Rounded MT Bold" pitchFamily="34" charset="0"/>
                      </a:endParaRPr>
                    </a:p>
                  </a:txBody>
                  <a:tcPr/>
                </a:tc>
                <a:tc>
                  <a:txBody>
                    <a:bodyPr/>
                    <a:lstStyle/>
                    <a:p>
                      <a:pPr algn="ctr"/>
                      <a:r>
                        <a:rPr lang="en-US" dirty="0" smtClean="0">
                          <a:solidFill>
                            <a:schemeClr val="tx2">
                              <a:lumMod val="75000"/>
                              <a:lumOff val="25000"/>
                            </a:schemeClr>
                          </a:solidFill>
                          <a:latin typeface="Arial Rounded MT Bold" pitchFamily="34" charset="0"/>
                        </a:rPr>
                        <a:t>3:35</a:t>
                      </a:r>
                      <a:endParaRPr lang="en-CA" dirty="0">
                        <a:solidFill>
                          <a:schemeClr val="tx2">
                            <a:lumMod val="75000"/>
                            <a:lumOff val="25000"/>
                          </a:schemeClr>
                        </a:solidFill>
                        <a:latin typeface="Arial Rounded MT Bold" pitchFamily="34" charset="0"/>
                      </a:endParaRPr>
                    </a:p>
                  </a:txBody>
                  <a:tcPr/>
                </a:tc>
              </a:tr>
              <a:tr h="370840">
                <a:tc>
                  <a:txBody>
                    <a:bodyPr/>
                    <a:lstStyle/>
                    <a:p>
                      <a:pPr algn="ctr"/>
                      <a:r>
                        <a:rPr lang="en-US" dirty="0" err="1" smtClean="0">
                          <a:solidFill>
                            <a:schemeClr val="tx2">
                              <a:lumMod val="75000"/>
                              <a:lumOff val="25000"/>
                            </a:schemeClr>
                          </a:solidFill>
                          <a:latin typeface="Arial Rounded MT Bold" pitchFamily="34" charset="0"/>
                        </a:rPr>
                        <a:t>Florenceville</a:t>
                      </a:r>
                      <a:r>
                        <a:rPr lang="en-US" baseline="0" dirty="0" smtClean="0">
                          <a:solidFill>
                            <a:schemeClr val="tx2">
                              <a:lumMod val="75000"/>
                              <a:lumOff val="25000"/>
                            </a:schemeClr>
                          </a:solidFill>
                          <a:latin typeface="Arial Rounded MT Bold" pitchFamily="34" charset="0"/>
                        </a:rPr>
                        <a:t> Middle School</a:t>
                      </a:r>
                      <a:endParaRPr lang="en-CA" dirty="0">
                        <a:solidFill>
                          <a:schemeClr val="tx2">
                            <a:lumMod val="75000"/>
                            <a:lumOff val="25000"/>
                          </a:schemeClr>
                        </a:solidFill>
                        <a:latin typeface="Arial Rounded MT Bold" pitchFamily="34" charset="0"/>
                      </a:endParaRPr>
                    </a:p>
                  </a:txBody>
                  <a:tcPr/>
                </a:tc>
                <a:tc>
                  <a:txBody>
                    <a:bodyPr/>
                    <a:lstStyle/>
                    <a:p>
                      <a:pPr algn="ctr"/>
                      <a:r>
                        <a:rPr lang="en-US" dirty="0" smtClean="0">
                          <a:solidFill>
                            <a:schemeClr val="tx2">
                              <a:lumMod val="75000"/>
                              <a:lumOff val="25000"/>
                            </a:schemeClr>
                          </a:solidFill>
                          <a:latin typeface="Arial Rounded MT Bold" pitchFamily="34" charset="0"/>
                        </a:rPr>
                        <a:t>9.7</a:t>
                      </a:r>
                      <a:r>
                        <a:rPr lang="en-US" baseline="0" dirty="0" smtClean="0">
                          <a:solidFill>
                            <a:schemeClr val="tx2">
                              <a:lumMod val="75000"/>
                              <a:lumOff val="25000"/>
                            </a:schemeClr>
                          </a:solidFill>
                          <a:latin typeface="Arial Rounded MT Bold" pitchFamily="34" charset="0"/>
                        </a:rPr>
                        <a:t> km</a:t>
                      </a:r>
                      <a:endParaRPr lang="en-CA" dirty="0">
                        <a:solidFill>
                          <a:schemeClr val="tx2">
                            <a:lumMod val="75000"/>
                            <a:lumOff val="25000"/>
                          </a:schemeClr>
                        </a:solidFill>
                        <a:latin typeface="Arial Rounded MT Bold" pitchFamily="34" charset="0"/>
                      </a:endParaRPr>
                    </a:p>
                  </a:txBody>
                  <a:tcPr/>
                </a:tc>
                <a:tc>
                  <a:txBody>
                    <a:bodyPr/>
                    <a:lstStyle/>
                    <a:p>
                      <a:pPr algn="ctr"/>
                      <a:r>
                        <a:rPr lang="en-US" dirty="0" smtClean="0">
                          <a:solidFill>
                            <a:schemeClr val="tx2">
                              <a:lumMod val="75000"/>
                              <a:lumOff val="25000"/>
                            </a:schemeClr>
                          </a:solidFill>
                          <a:latin typeface="Arial Rounded MT Bold" pitchFamily="34" charset="0"/>
                        </a:rPr>
                        <a:t>55 min</a:t>
                      </a:r>
                      <a:endParaRPr lang="en-CA" dirty="0">
                        <a:solidFill>
                          <a:schemeClr val="tx2">
                            <a:lumMod val="75000"/>
                            <a:lumOff val="25000"/>
                          </a:schemeClr>
                        </a:solidFill>
                        <a:latin typeface="Arial Rounded MT Bold" pitchFamily="34" charset="0"/>
                      </a:endParaRPr>
                    </a:p>
                  </a:txBody>
                  <a:tcPr/>
                </a:tc>
                <a:tc>
                  <a:txBody>
                    <a:bodyPr/>
                    <a:lstStyle/>
                    <a:p>
                      <a:pPr algn="ctr"/>
                      <a:r>
                        <a:rPr lang="en-US" dirty="0" smtClean="0">
                          <a:solidFill>
                            <a:schemeClr val="tx2">
                              <a:lumMod val="75000"/>
                              <a:lumOff val="25000"/>
                            </a:schemeClr>
                          </a:solidFill>
                          <a:latin typeface="Arial Rounded MT Bold" pitchFamily="34" charset="0"/>
                        </a:rPr>
                        <a:t>1 hour-</a:t>
                      </a:r>
                    </a:p>
                    <a:p>
                      <a:pPr algn="ctr"/>
                      <a:r>
                        <a:rPr lang="en-US" dirty="0" smtClean="0">
                          <a:solidFill>
                            <a:schemeClr val="tx2">
                              <a:lumMod val="75000"/>
                              <a:lumOff val="25000"/>
                            </a:schemeClr>
                          </a:solidFill>
                          <a:latin typeface="Arial Rounded MT Bold" pitchFamily="34" charset="0"/>
                        </a:rPr>
                        <a:t>10 min</a:t>
                      </a:r>
                      <a:endParaRPr lang="en-CA" dirty="0">
                        <a:solidFill>
                          <a:schemeClr val="tx2">
                            <a:lumMod val="75000"/>
                            <a:lumOff val="25000"/>
                          </a:schemeClr>
                        </a:solidFill>
                        <a:latin typeface="Arial Rounded MT Bold" pitchFamily="34" charset="0"/>
                      </a:endParaRPr>
                    </a:p>
                  </a:txBody>
                  <a:tcPr/>
                </a:tc>
                <a:tc>
                  <a:txBody>
                    <a:bodyPr/>
                    <a:lstStyle/>
                    <a:p>
                      <a:pPr algn="ctr"/>
                      <a:r>
                        <a:rPr lang="en-US" dirty="0" smtClean="0">
                          <a:solidFill>
                            <a:schemeClr val="tx2">
                              <a:lumMod val="75000"/>
                              <a:lumOff val="25000"/>
                            </a:schemeClr>
                          </a:solidFill>
                          <a:latin typeface="Arial Rounded MT Bold" pitchFamily="34" charset="0"/>
                        </a:rPr>
                        <a:t>7:10</a:t>
                      </a:r>
                      <a:endParaRPr lang="en-CA" dirty="0">
                        <a:solidFill>
                          <a:schemeClr val="tx2">
                            <a:lumMod val="75000"/>
                            <a:lumOff val="25000"/>
                          </a:schemeClr>
                        </a:solidFill>
                        <a:latin typeface="Arial Rounded MT Bold" pitchFamily="34" charset="0"/>
                      </a:endParaRPr>
                    </a:p>
                  </a:txBody>
                  <a:tcPr/>
                </a:tc>
                <a:tc>
                  <a:txBody>
                    <a:bodyPr/>
                    <a:lstStyle/>
                    <a:p>
                      <a:pPr algn="ctr"/>
                      <a:r>
                        <a:rPr lang="en-US" dirty="0" smtClean="0">
                          <a:solidFill>
                            <a:schemeClr val="tx2">
                              <a:lumMod val="75000"/>
                              <a:lumOff val="25000"/>
                            </a:schemeClr>
                          </a:solidFill>
                          <a:latin typeface="Arial Rounded MT Bold" pitchFamily="34" charset="0"/>
                        </a:rPr>
                        <a:t>4:00</a:t>
                      </a:r>
                      <a:endParaRPr lang="en-CA" dirty="0">
                        <a:solidFill>
                          <a:schemeClr val="tx2">
                            <a:lumMod val="75000"/>
                            <a:lumOff val="25000"/>
                          </a:schemeClr>
                        </a:solidFill>
                        <a:latin typeface="Arial Rounded MT Bold" pitchFamily="34" charset="0"/>
                      </a:endParaRPr>
                    </a:p>
                  </a:txBody>
                  <a:tcPr/>
                </a:tc>
              </a:tr>
            </a:tbl>
          </a:graphicData>
        </a:graphic>
      </p:graphicFrame>
      <p:sp>
        <p:nvSpPr>
          <p:cNvPr id="9" name="Footer Placeholder 8"/>
          <p:cNvSpPr>
            <a:spLocks noGrp="1"/>
          </p:cNvSpPr>
          <p:nvPr>
            <p:ph type="ftr" sz="quarter" idx="11"/>
          </p:nvPr>
        </p:nvSpPr>
        <p:spPr/>
        <p:txBody>
          <a:bodyPr/>
          <a:lstStyle/>
          <a:p>
            <a:r>
              <a:rPr lang="en-US" smtClean="0"/>
              <a:t>December 1, 2014</a:t>
            </a:r>
            <a:endParaRPr lang="en-US" dirty="0"/>
          </a:p>
        </p:txBody>
      </p:sp>
      <p:sp>
        <p:nvSpPr>
          <p:cNvPr id="10" name="Slide Number Placeholder 9"/>
          <p:cNvSpPr>
            <a:spLocks noGrp="1"/>
          </p:cNvSpPr>
          <p:nvPr>
            <p:ph type="sldNum" sz="quarter" idx="12"/>
          </p:nvPr>
        </p:nvSpPr>
        <p:spPr/>
        <p:txBody>
          <a:bodyPr/>
          <a:lstStyle/>
          <a:p>
            <a:fld id="{7F5CE407-6216-4202-80E4-A30DC2F709B2}" type="slidenum">
              <a:rPr lang="en-US" smtClean="0"/>
              <a:pPr/>
              <a:t>58</a:t>
            </a:fld>
            <a:endParaRPr lang="en-US" dirty="0"/>
          </a:p>
        </p:txBody>
      </p:sp>
    </p:spTree>
    <p:extLst>
      <p:ext uri="{BB962C8B-B14F-4D97-AF65-F5344CB8AC3E}">
        <p14:creationId xmlns:p14="http://schemas.microsoft.com/office/powerpoint/2010/main" val="158843056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tx2">
                    <a:lumMod val="75000"/>
                    <a:lumOff val="25000"/>
                  </a:schemeClr>
                </a:solidFill>
                <a:latin typeface="Arial Rounded MT Bold" pitchFamily="34" charset="0"/>
              </a:rPr>
              <a:t>Current Student Address Distances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05426384"/>
              </p:ext>
            </p:extLst>
          </p:nvPr>
        </p:nvGraphicFramePr>
        <p:xfrm>
          <a:off x="228600" y="1600200"/>
          <a:ext cx="8458200" cy="4294269"/>
        </p:xfrm>
        <a:graphic>
          <a:graphicData uri="http://schemas.openxmlformats.org/drawingml/2006/table">
            <a:tbl>
              <a:tblPr firstRow="1" bandRow="1">
                <a:tableStyleId>{5C22544A-7EE6-4342-B048-85BDC9FD1C3A}</a:tableStyleId>
              </a:tblPr>
              <a:tblGrid>
                <a:gridCol w="2114550"/>
                <a:gridCol w="2192867"/>
                <a:gridCol w="2036233"/>
                <a:gridCol w="2114550"/>
              </a:tblGrid>
              <a:tr h="1087047">
                <a:tc>
                  <a:txBody>
                    <a:bodyPr/>
                    <a:lstStyle/>
                    <a:p>
                      <a:endParaRPr lang="en-US" dirty="0" smtClean="0"/>
                    </a:p>
                    <a:p>
                      <a:endParaRPr lang="en-US" dirty="0" smtClean="0"/>
                    </a:p>
                    <a:p>
                      <a:endParaRPr lang="en-US" dirty="0"/>
                    </a:p>
                  </a:txBody>
                  <a:tcPr/>
                </a:tc>
                <a:tc>
                  <a:txBody>
                    <a:bodyPr/>
                    <a:lstStyle/>
                    <a:p>
                      <a:pPr algn="ctr" fontAlgn="b"/>
                      <a:r>
                        <a:rPr lang="en-CA" sz="1600" b="0" i="0" u="none" strike="noStrike" dirty="0" smtClean="0">
                          <a:solidFill>
                            <a:schemeClr val="tx1"/>
                          </a:solidFill>
                          <a:effectLst/>
                          <a:latin typeface="+mn-lt"/>
                        </a:rPr>
                        <a:t>Distance to BMS (KM)</a:t>
                      </a:r>
                    </a:p>
                    <a:p>
                      <a:pPr algn="ctr" fontAlgn="b"/>
                      <a:endParaRPr lang="en-CA" sz="1400" b="0" i="0" u="none" strike="noStrike" dirty="0" smtClean="0">
                        <a:solidFill>
                          <a:schemeClr val="tx1"/>
                        </a:solidFill>
                        <a:effectLst/>
                        <a:latin typeface="+mn-lt"/>
                      </a:endParaRPr>
                    </a:p>
                  </a:txBody>
                  <a:tcPr marL="9525" marR="9525" marT="9525" marB="0" anchor="b"/>
                </a:tc>
                <a:tc>
                  <a:txBody>
                    <a:bodyPr/>
                    <a:lstStyle/>
                    <a:p>
                      <a:pPr algn="ctr" fontAlgn="b"/>
                      <a:endParaRPr lang="en-CA" sz="1600" b="0" i="0" u="none" strike="noStrike" dirty="0" smtClean="0">
                        <a:solidFill>
                          <a:schemeClr val="tx1"/>
                        </a:solidFill>
                        <a:effectLst/>
                        <a:latin typeface="Calibri"/>
                      </a:endParaRPr>
                    </a:p>
                    <a:p>
                      <a:pPr algn="ctr" fontAlgn="b"/>
                      <a:endParaRPr lang="en-CA" sz="1600" b="0" i="0" u="none" strike="noStrike" dirty="0" smtClean="0">
                        <a:solidFill>
                          <a:schemeClr val="tx1"/>
                        </a:solidFill>
                        <a:effectLst/>
                        <a:latin typeface="Calibri"/>
                      </a:endParaRPr>
                    </a:p>
                    <a:p>
                      <a:pPr algn="ctr" fontAlgn="b"/>
                      <a:r>
                        <a:rPr lang="en-CA" sz="1600" b="0" i="0" u="none" strike="noStrike" dirty="0" smtClean="0">
                          <a:solidFill>
                            <a:schemeClr val="tx1"/>
                          </a:solidFill>
                          <a:effectLst/>
                          <a:latin typeface="Calibri"/>
                        </a:rPr>
                        <a:t>Distance to BES (KM)</a:t>
                      </a:r>
                    </a:p>
                    <a:p>
                      <a:pPr algn="ctr" fontAlgn="b"/>
                      <a:endParaRPr lang="en-CA" sz="1600" b="0" i="0" u="none" strike="noStrike" dirty="0" smtClean="0">
                        <a:solidFill>
                          <a:schemeClr val="tx1"/>
                        </a:solidFill>
                        <a:effectLst/>
                        <a:latin typeface="Calibri"/>
                      </a:endParaRPr>
                    </a:p>
                  </a:txBody>
                  <a:tcPr marL="9525" marR="9525" marT="9525" marB="0" anchor="b"/>
                </a:tc>
                <a:tc>
                  <a:txBody>
                    <a:bodyPr/>
                    <a:lstStyle/>
                    <a:p>
                      <a:pPr algn="ctr" fontAlgn="b"/>
                      <a:r>
                        <a:rPr lang="en-CA" sz="1600" b="0" i="0" u="none" strike="noStrike" dirty="0" smtClean="0">
                          <a:solidFill>
                            <a:schemeClr val="tx1"/>
                          </a:solidFill>
                          <a:effectLst/>
                          <a:latin typeface="Calibri"/>
                        </a:rPr>
                        <a:t>Distance to FMS(KM)</a:t>
                      </a:r>
                    </a:p>
                    <a:p>
                      <a:pPr algn="ctr" fontAlgn="b"/>
                      <a:endParaRPr lang="en-CA" sz="1600" b="0" i="0" u="none" strike="noStrike" dirty="0" smtClean="0">
                        <a:solidFill>
                          <a:schemeClr val="tx1"/>
                        </a:solidFill>
                        <a:effectLst/>
                        <a:latin typeface="Calibri"/>
                      </a:endParaRPr>
                    </a:p>
                  </a:txBody>
                  <a:tcPr marL="9525" marR="9525" marT="9525" marB="0" anchor="b"/>
                </a:tc>
              </a:tr>
              <a:tr h="1009251">
                <a:tc>
                  <a:txBody>
                    <a:bodyPr/>
                    <a:lstStyle/>
                    <a:p>
                      <a:endParaRPr lang="en-US" dirty="0" smtClean="0"/>
                    </a:p>
                    <a:p>
                      <a:endParaRPr lang="en-US" dirty="0" smtClean="0"/>
                    </a:p>
                    <a:p>
                      <a:r>
                        <a:rPr lang="en-US" dirty="0" smtClean="0"/>
                        <a:t>Average Distance</a:t>
                      </a:r>
                      <a:endParaRPr lang="en-US" dirty="0"/>
                    </a:p>
                  </a:txBody>
                  <a:tcPr/>
                </a:tc>
                <a:tc>
                  <a:txBody>
                    <a:bodyPr/>
                    <a:lstStyle/>
                    <a:p>
                      <a:pPr algn="ctr"/>
                      <a:endParaRPr lang="en-US" dirty="0" smtClean="0"/>
                    </a:p>
                    <a:p>
                      <a:pPr algn="ctr"/>
                      <a:endParaRPr lang="en-US" dirty="0" smtClean="0"/>
                    </a:p>
                    <a:p>
                      <a:pPr algn="ctr"/>
                      <a:r>
                        <a:rPr lang="en-US" dirty="0" smtClean="0"/>
                        <a:t>7.5</a:t>
                      </a:r>
                      <a:endParaRPr lang="en-US" dirty="0"/>
                    </a:p>
                  </a:txBody>
                  <a:tcPr/>
                </a:tc>
                <a:tc>
                  <a:txBody>
                    <a:bodyPr/>
                    <a:lstStyle/>
                    <a:p>
                      <a:pPr algn="ctr"/>
                      <a:endParaRPr lang="en-US" dirty="0" smtClean="0"/>
                    </a:p>
                    <a:p>
                      <a:pPr algn="ctr"/>
                      <a:endParaRPr lang="en-US" dirty="0" smtClean="0"/>
                    </a:p>
                    <a:p>
                      <a:pPr algn="ctr"/>
                      <a:r>
                        <a:rPr lang="en-US" dirty="0" smtClean="0"/>
                        <a:t>7.5</a:t>
                      </a:r>
                      <a:endParaRPr lang="en-US" dirty="0"/>
                    </a:p>
                  </a:txBody>
                  <a:tcPr/>
                </a:tc>
                <a:tc>
                  <a:txBody>
                    <a:bodyPr/>
                    <a:lstStyle/>
                    <a:p>
                      <a:pPr algn="ctr"/>
                      <a:endParaRPr lang="en-US" dirty="0" smtClean="0"/>
                    </a:p>
                    <a:p>
                      <a:pPr algn="ctr"/>
                      <a:endParaRPr lang="en-US" dirty="0" smtClean="0"/>
                    </a:p>
                    <a:p>
                      <a:pPr algn="ctr"/>
                      <a:r>
                        <a:rPr lang="en-US" dirty="0" smtClean="0"/>
                        <a:t>15.8</a:t>
                      </a:r>
                      <a:endParaRPr lang="en-US" dirty="0"/>
                    </a:p>
                  </a:txBody>
                  <a:tcPr/>
                </a:tc>
              </a:tr>
              <a:tr h="1009251">
                <a:tc>
                  <a:txBody>
                    <a:bodyPr/>
                    <a:lstStyle/>
                    <a:p>
                      <a:endParaRPr lang="en-US" dirty="0" smtClean="0"/>
                    </a:p>
                    <a:p>
                      <a:r>
                        <a:rPr lang="en-US" dirty="0" smtClean="0"/>
                        <a:t>Maximum Distance</a:t>
                      </a:r>
                    </a:p>
                    <a:p>
                      <a:endParaRPr lang="en-US" dirty="0"/>
                    </a:p>
                  </a:txBody>
                  <a:tcPr/>
                </a:tc>
                <a:tc>
                  <a:txBody>
                    <a:bodyPr/>
                    <a:lstStyle/>
                    <a:p>
                      <a:pPr algn="ctr"/>
                      <a:endParaRPr lang="en-US" dirty="0" smtClean="0"/>
                    </a:p>
                    <a:p>
                      <a:pPr algn="ctr"/>
                      <a:r>
                        <a:rPr lang="en-US" dirty="0" smtClean="0"/>
                        <a:t>15.9</a:t>
                      </a:r>
                      <a:endParaRPr lang="en-US" dirty="0"/>
                    </a:p>
                  </a:txBody>
                  <a:tcPr/>
                </a:tc>
                <a:tc>
                  <a:txBody>
                    <a:bodyPr/>
                    <a:lstStyle/>
                    <a:p>
                      <a:pPr algn="ctr"/>
                      <a:endParaRPr lang="en-US" dirty="0" smtClean="0"/>
                    </a:p>
                    <a:p>
                      <a:pPr algn="ctr"/>
                      <a:r>
                        <a:rPr lang="en-US" dirty="0" smtClean="0"/>
                        <a:t>15.9</a:t>
                      </a:r>
                      <a:endParaRPr lang="en-US" dirty="0"/>
                    </a:p>
                  </a:txBody>
                  <a:tcPr/>
                </a:tc>
                <a:tc>
                  <a:txBody>
                    <a:bodyPr/>
                    <a:lstStyle/>
                    <a:p>
                      <a:pPr algn="ctr"/>
                      <a:endParaRPr lang="en-US" dirty="0" smtClean="0"/>
                    </a:p>
                    <a:p>
                      <a:pPr algn="ctr"/>
                      <a:r>
                        <a:rPr lang="en-US" dirty="0" smtClean="0"/>
                        <a:t>24.3</a:t>
                      </a:r>
                      <a:endParaRPr lang="en-US" dirty="0"/>
                    </a:p>
                  </a:txBody>
                  <a:tcPr/>
                </a:tc>
              </a:tr>
              <a:tr h="1009251">
                <a:tc>
                  <a:txBody>
                    <a:bodyPr/>
                    <a:lstStyle/>
                    <a:p>
                      <a:endParaRPr lang="en-US" dirty="0" smtClean="0"/>
                    </a:p>
                    <a:p>
                      <a:r>
                        <a:rPr lang="en-US" dirty="0" smtClean="0"/>
                        <a:t>Minimum Distance</a:t>
                      </a:r>
                    </a:p>
                    <a:p>
                      <a:endParaRPr lang="en-US" dirty="0"/>
                    </a:p>
                  </a:txBody>
                  <a:tcPr/>
                </a:tc>
                <a:tc>
                  <a:txBody>
                    <a:bodyPr/>
                    <a:lstStyle/>
                    <a:p>
                      <a:pPr algn="ctr"/>
                      <a:endParaRPr lang="en-US" dirty="0" smtClean="0"/>
                    </a:p>
                    <a:p>
                      <a:pPr algn="ctr"/>
                      <a:r>
                        <a:rPr lang="en-US" dirty="0" smtClean="0"/>
                        <a:t>0.5</a:t>
                      </a:r>
                      <a:endParaRPr lang="en-US" dirty="0"/>
                    </a:p>
                  </a:txBody>
                  <a:tcPr/>
                </a:tc>
                <a:tc>
                  <a:txBody>
                    <a:bodyPr/>
                    <a:lstStyle/>
                    <a:p>
                      <a:pPr algn="ctr"/>
                      <a:endParaRPr lang="en-US" dirty="0" smtClean="0"/>
                    </a:p>
                    <a:p>
                      <a:pPr algn="ctr"/>
                      <a:r>
                        <a:rPr lang="en-US" dirty="0" smtClean="0"/>
                        <a:t>0.5</a:t>
                      </a:r>
                      <a:endParaRPr lang="en-US" dirty="0"/>
                    </a:p>
                  </a:txBody>
                  <a:tcPr/>
                </a:tc>
                <a:tc>
                  <a:txBody>
                    <a:bodyPr/>
                    <a:lstStyle/>
                    <a:p>
                      <a:pPr algn="ctr"/>
                      <a:endParaRPr lang="en-US" dirty="0" smtClean="0"/>
                    </a:p>
                    <a:p>
                      <a:pPr algn="ctr"/>
                      <a:r>
                        <a:rPr lang="en-US" dirty="0" smtClean="0"/>
                        <a:t>7.6</a:t>
                      </a:r>
                      <a:endParaRPr lang="en-US" dirty="0"/>
                    </a:p>
                  </a:txBody>
                  <a:tcPr/>
                </a:tc>
              </a:tr>
            </a:tbl>
          </a:graphicData>
        </a:graphic>
      </p:graphicFrame>
    </p:spTree>
    <p:extLst>
      <p:ext uri="{BB962C8B-B14F-4D97-AF65-F5344CB8AC3E}">
        <p14:creationId xmlns:p14="http://schemas.microsoft.com/office/powerpoint/2010/main" val="24447895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December 1, 2014</a:t>
            </a:r>
            <a:endParaRPr lang="en-US" dirty="0"/>
          </a:p>
        </p:txBody>
      </p:sp>
      <p:sp>
        <p:nvSpPr>
          <p:cNvPr id="3" name="Slide Number Placeholder 2"/>
          <p:cNvSpPr>
            <a:spLocks noGrp="1"/>
          </p:cNvSpPr>
          <p:nvPr>
            <p:ph type="sldNum" sz="quarter" idx="12"/>
          </p:nvPr>
        </p:nvSpPr>
        <p:spPr/>
        <p:txBody>
          <a:bodyPr/>
          <a:lstStyle/>
          <a:p>
            <a:fld id="{7F5CE407-6216-4202-80E4-A30DC2F709B2}" type="slidenum">
              <a:rPr lang="en-US" smtClean="0"/>
              <a:pPr/>
              <a:t>6</a:t>
            </a:fld>
            <a:endParaRPr lang="en-US" dirty="0"/>
          </a:p>
        </p:txBody>
      </p:sp>
      <p:graphicFrame>
        <p:nvGraphicFramePr>
          <p:cNvPr id="4" name="Content Placeholder 4"/>
          <p:cNvGraphicFramePr>
            <a:graphicFrameLocks/>
          </p:cNvGraphicFramePr>
          <p:nvPr>
            <p:extLst>
              <p:ext uri="{D42A27DB-BD31-4B8C-83A1-F6EECF244321}">
                <p14:modId xmlns:p14="http://schemas.microsoft.com/office/powerpoint/2010/main" val="2884538690"/>
              </p:ext>
            </p:extLst>
          </p:nvPr>
        </p:nvGraphicFramePr>
        <p:xfrm>
          <a:off x="457200" y="243840"/>
          <a:ext cx="8229600" cy="595852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1406126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smtClean="0">
                <a:solidFill>
                  <a:schemeClr val="tx2">
                    <a:lumMod val="75000"/>
                    <a:lumOff val="25000"/>
                  </a:schemeClr>
                </a:solidFill>
                <a:latin typeface="Arial Rounded MT Bold" pitchFamily="34" charset="0"/>
              </a:rPr>
              <a:t>    Current Student Address Distances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94361071"/>
              </p:ext>
            </p:extLst>
          </p:nvPr>
        </p:nvGraphicFramePr>
        <p:xfrm>
          <a:off x="1981200" y="914400"/>
          <a:ext cx="5486400" cy="5516245"/>
        </p:xfrm>
        <a:graphic>
          <a:graphicData uri="http://schemas.openxmlformats.org/drawingml/2006/table">
            <a:tbl>
              <a:tblPr firstRow="1" bandRow="1">
                <a:tableStyleId>{5C22544A-7EE6-4342-B048-85BDC9FD1C3A}</a:tableStyleId>
              </a:tblPr>
              <a:tblGrid>
                <a:gridCol w="1371600"/>
                <a:gridCol w="1371600"/>
                <a:gridCol w="1371600"/>
                <a:gridCol w="1371600"/>
              </a:tblGrid>
              <a:tr h="457200">
                <a:tc>
                  <a:txBody>
                    <a:bodyPr/>
                    <a:lstStyle/>
                    <a:p>
                      <a:pPr algn="ctr" fontAlgn="b"/>
                      <a:r>
                        <a:rPr lang="en-CA" sz="1400" b="0" i="0" u="none" strike="noStrike" dirty="0" smtClean="0">
                          <a:solidFill>
                            <a:schemeClr val="tx1"/>
                          </a:solidFill>
                          <a:effectLst/>
                          <a:latin typeface="Calibri"/>
                        </a:rPr>
                        <a:t>Student</a:t>
                      </a:r>
                      <a:endParaRPr lang="en-CA" sz="1400" b="0" i="0" u="none" strike="noStrike" dirty="0">
                        <a:solidFill>
                          <a:schemeClr val="tx1"/>
                        </a:solidFill>
                        <a:effectLst/>
                        <a:latin typeface="Calibri"/>
                      </a:endParaRPr>
                    </a:p>
                  </a:txBody>
                  <a:tcPr marL="9525" marR="9525" marT="9525" marB="0" anchor="b"/>
                </a:tc>
                <a:tc>
                  <a:txBody>
                    <a:bodyPr/>
                    <a:lstStyle/>
                    <a:p>
                      <a:pPr algn="ctr" fontAlgn="b"/>
                      <a:r>
                        <a:rPr lang="en-CA" sz="1400" b="0" i="0" u="none" strike="noStrike" dirty="0" smtClean="0">
                          <a:solidFill>
                            <a:schemeClr val="tx1"/>
                          </a:solidFill>
                          <a:effectLst/>
                          <a:latin typeface="+mn-lt"/>
                        </a:rPr>
                        <a:t>Distance to BMS (KM)</a:t>
                      </a:r>
                      <a:endParaRPr lang="en-CA" sz="1400" b="0" i="0" u="none" strike="noStrike" dirty="0">
                        <a:solidFill>
                          <a:schemeClr val="tx1"/>
                        </a:solidFill>
                        <a:effectLst/>
                        <a:latin typeface="Calibri"/>
                      </a:endParaRPr>
                    </a:p>
                  </a:txBody>
                  <a:tcPr marL="9525" marR="9525" marT="9525" marB="0" anchor="b"/>
                </a:tc>
                <a:tc>
                  <a:txBody>
                    <a:bodyPr/>
                    <a:lstStyle/>
                    <a:p>
                      <a:pPr algn="ctr" fontAlgn="b"/>
                      <a:r>
                        <a:rPr lang="en-CA" sz="1400" b="0" i="0" u="none" strike="noStrike" dirty="0" smtClean="0">
                          <a:solidFill>
                            <a:schemeClr val="tx1"/>
                          </a:solidFill>
                          <a:effectLst/>
                          <a:latin typeface="Calibri"/>
                        </a:rPr>
                        <a:t>Distance to BES (KM)</a:t>
                      </a:r>
                      <a:endParaRPr lang="en-CA" sz="1400" b="0" i="0" u="none" strike="noStrike" dirty="0">
                        <a:solidFill>
                          <a:schemeClr val="tx1"/>
                        </a:solidFill>
                        <a:effectLst/>
                        <a:latin typeface="Calibri"/>
                      </a:endParaRPr>
                    </a:p>
                  </a:txBody>
                  <a:tcPr marL="9525" marR="9525" marT="9525" marB="0" anchor="b"/>
                </a:tc>
                <a:tc>
                  <a:txBody>
                    <a:bodyPr/>
                    <a:lstStyle/>
                    <a:p>
                      <a:pPr algn="ctr" fontAlgn="b"/>
                      <a:r>
                        <a:rPr lang="en-CA" sz="1400" b="0" i="0" u="none" strike="noStrike" dirty="0" smtClean="0">
                          <a:solidFill>
                            <a:schemeClr val="tx1"/>
                          </a:solidFill>
                          <a:effectLst/>
                          <a:latin typeface="Calibri"/>
                        </a:rPr>
                        <a:t>Distance to FMS(KM)</a:t>
                      </a:r>
                      <a:endParaRPr lang="en-CA" sz="1400" b="0" i="0" u="none" strike="noStrike" dirty="0">
                        <a:solidFill>
                          <a:schemeClr val="tx1"/>
                        </a:solidFill>
                        <a:effectLst/>
                        <a:latin typeface="Calibri"/>
                      </a:endParaRPr>
                    </a:p>
                  </a:txBody>
                  <a:tcPr marL="9525" marR="9525" marT="9525" marB="0" anchor="b"/>
                </a:tc>
              </a:tr>
              <a:tr h="228600">
                <a:tc>
                  <a:txBody>
                    <a:bodyPr/>
                    <a:lstStyle/>
                    <a:p>
                      <a:pPr algn="ctr" fontAlgn="b"/>
                      <a:r>
                        <a:rPr lang="en-CA" sz="1200" b="0" i="0" u="none" strike="noStrike" dirty="0" smtClean="0">
                          <a:solidFill>
                            <a:schemeClr val="tx1"/>
                          </a:solidFill>
                          <a:effectLst/>
                          <a:latin typeface="Calibri"/>
                        </a:rPr>
                        <a:t>1</a:t>
                      </a:r>
                    </a:p>
                    <a:p>
                      <a:pPr algn="ctr" fontAlgn="b"/>
                      <a:endParaRPr lang="en-CA" sz="1200" b="0" i="0" u="none" strike="noStrike" dirty="0">
                        <a:solidFill>
                          <a:schemeClr val="tx1"/>
                        </a:solidFill>
                        <a:effectLst/>
                        <a:latin typeface="Calibri"/>
                      </a:endParaRPr>
                    </a:p>
                  </a:txBody>
                  <a:tcPr marL="9525" marR="9525" marT="9525" marB="0" anchor="b"/>
                </a:tc>
                <a:tc>
                  <a:txBody>
                    <a:bodyPr/>
                    <a:lstStyle/>
                    <a:p>
                      <a:pPr algn="ctr" fontAlgn="b"/>
                      <a:r>
                        <a:rPr lang="en-CA" sz="1200" b="0" i="0" u="none" strike="noStrike" dirty="0">
                          <a:solidFill>
                            <a:schemeClr val="tx1"/>
                          </a:solidFill>
                          <a:effectLst/>
                          <a:latin typeface="Calibri"/>
                        </a:rPr>
                        <a:t>15.2</a:t>
                      </a:r>
                    </a:p>
                  </a:txBody>
                  <a:tcPr marL="9525" marR="9525" marT="9525" marB="0" anchor="b"/>
                </a:tc>
                <a:tc>
                  <a:txBody>
                    <a:bodyPr/>
                    <a:lstStyle/>
                    <a:p>
                      <a:pPr algn="ctr" fontAlgn="b"/>
                      <a:r>
                        <a:rPr lang="en-CA" sz="1200" b="0" i="0" u="none" strike="noStrike" dirty="0">
                          <a:solidFill>
                            <a:schemeClr val="tx1"/>
                          </a:solidFill>
                          <a:effectLst/>
                          <a:latin typeface="Calibri"/>
                        </a:rPr>
                        <a:t>15.2</a:t>
                      </a:r>
                    </a:p>
                  </a:txBody>
                  <a:tcPr marL="9525" marR="9525" marT="9525" marB="0" anchor="b"/>
                </a:tc>
                <a:tc>
                  <a:txBody>
                    <a:bodyPr/>
                    <a:lstStyle/>
                    <a:p>
                      <a:pPr algn="ctr" fontAlgn="b"/>
                      <a:r>
                        <a:rPr lang="en-CA" sz="1200" b="0" i="0" u="none" strike="noStrike" dirty="0">
                          <a:solidFill>
                            <a:schemeClr val="tx1"/>
                          </a:solidFill>
                          <a:effectLst/>
                          <a:latin typeface="Calibri"/>
                        </a:rPr>
                        <a:t>23.7</a:t>
                      </a:r>
                    </a:p>
                  </a:txBody>
                  <a:tcPr marL="9525" marR="9525" marT="9525" marB="0" anchor="b"/>
                </a:tc>
              </a:tr>
              <a:tr h="234315">
                <a:tc>
                  <a:txBody>
                    <a:bodyPr/>
                    <a:lstStyle/>
                    <a:p>
                      <a:pPr algn="ctr" fontAlgn="b"/>
                      <a:r>
                        <a:rPr lang="en-CA" sz="1200" b="0" i="0" u="none" strike="noStrike" dirty="0">
                          <a:solidFill>
                            <a:schemeClr val="tx1"/>
                          </a:solidFill>
                          <a:effectLst/>
                          <a:latin typeface="Calibri"/>
                        </a:rPr>
                        <a:t>2</a:t>
                      </a:r>
                    </a:p>
                  </a:txBody>
                  <a:tcPr marL="9525" marR="9525" marT="9525" marB="0" anchor="b"/>
                </a:tc>
                <a:tc>
                  <a:txBody>
                    <a:bodyPr/>
                    <a:lstStyle/>
                    <a:p>
                      <a:pPr algn="ctr" fontAlgn="b"/>
                      <a:r>
                        <a:rPr lang="en-CA" sz="1200" b="0" i="0" u="none" strike="noStrike" dirty="0">
                          <a:solidFill>
                            <a:schemeClr val="tx1"/>
                          </a:solidFill>
                          <a:effectLst/>
                          <a:latin typeface="Calibri"/>
                        </a:rPr>
                        <a:t>13.7</a:t>
                      </a:r>
                    </a:p>
                  </a:txBody>
                  <a:tcPr marL="9525" marR="9525" marT="9525" marB="0" anchor="b"/>
                </a:tc>
                <a:tc>
                  <a:txBody>
                    <a:bodyPr/>
                    <a:lstStyle/>
                    <a:p>
                      <a:pPr algn="ctr" fontAlgn="b"/>
                      <a:r>
                        <a:rPr lang="en-CA" sz="1200" b="0" i="0" u="none" strike="noStrike" dirty="0">
                          <a:solidFill>
                            <a:schemeClr val="tx1"/>
                          </a:solidFill>
                          <a:effectLst/>
                          <a:latin typeface="Calibri"/>
                        </a:rPr>
                        <a:t>13.7</a:t>
                      </a:r>
                    </a:p>
                  </a:txBody>
                  <a:tcPr marL="9525" marR="9525" marT="9525" marB="0" anchor="b"/>
                </a:tc>
                <a:tc>
                  <a:txBody>
                    <a:bodyPr/>
                    <a:lstStyle/>
                    <a:p>
                      <a:pPr algn="ctr" fontAlgn="b"/>
                      <a:r>
                        <a:rPr lang="en-CA" sz="1200" b="0" i="0" u="none" strike="noStrike" dirty="0">
                          <a:solidFill>
                            <a:schemeClr val="tx1"/>
                          </a:solidFill>
                          <a:effectLst/>
                          <a:latin typeface="Calibri"/>
                        </a:rPr>
                        <a:t>22.4</a:t>
                      </a:r>
                    </a:p>
                  </a:txBody>
                  <a:tcPr marL="9525" marR="9525" marT="9525" marB="0" anchor="b"/>
                </a:tc>
              </a:tr>
              <a:tr h="228600">
                <a:tc>
                  <a:txBody>
                    <a:bodyPr/>
                    <a:lstStyle/>
                    <a:p>
                      <a:pPr algn="ctr" fontAlgn="b"/>
                      <a:r>
                        <a:rPr lang="en-CA" sz="1200" b="0" i="0" u="none" strike="noStrike" dirty="0">
                          <a:solidFill>
                            <a:schemeClr val="tx1"/>
                          </a:solidFill>
                          <a:effectLst/>
                          <a:latin typeface="Calibri"/>
                        </a:rPr>
                        <a:t>3</a:t>
                      </a:r>
                    </a:p>
                  </a:txBody>
                  <a:tcPr marL="9525" marR="9525" marT="9525" marB="0" anchor="b"/>
                </a:tc>
                <a:tc>
                  <a:txBody>
                    <a:bodyPr/>
                    <a:lstStyle/>
                    <a:p>
                      <a:pPr algn="ctr" fontAlgn="b"/>
                      <a:r>
                        <a:rPr lang="en-CA" sz="1200" b="0" i="0" u="none" strike="noStrike" dirty="0">
                          <a:solidFill>
                            <a:schemeClr val="tx1"/>
                          </a:solidFill>
                          <a:effectLst/>
                          <a:latin typeface="Calibri"/>
                        </a:rPr>
                        <a:t>5.8</a:t>
                      </a:r>
                    </a:p>
                  </a:txBody>
                  <a:tcPr marL="9525" marR="9525" marT="9525" marB="0" anchor="b"/>
                </a:tc>
                <a:tc>
                  <a:txBody>
                    <a:bodyPr/>
                    <a:lstStyle/>
                    <a:p>
                      <a:pPr algn="ctr" fontAlgn="b"/>
                      <a:r>
                        <a:rPr lang="en-CA" sz="1200" b="0" i="0" u="none" strike="noStrike" dirty="0">
                          <a:solidFill>
                            <a:schemeClr val="tx1"/>
                          </a:solidFill>
                          <a:effectLst/>
                          <a:latin typeface="Calibri"/>
                        </a:rPr>
                        <a:t>5.8</a:t>
                      </a:r>
                    </a:p>
                  </a:txBody>
                  <a:tcPr marL="9525" marR="9525" marT="9525" marB="0" anchor="b"/>
                </a:tc>
                <a:tc>
                  <a:txBody>
                    <a:bodyPr/>
                    <a:lstStyle/>
                    <a:p>
                      <a:pPr algn="ctr" fontAlgn="b"/>
                      <a:r>
                        <a:rPr lang="en-CA" sz="1200" b="0" i="0" u="none" strike="noStrike" dirty="0">
                          <a:solidFill>
                            <a:schemeClr val="tx1"/>
                          </a:solidFill>
                          <a:effectLst/>
                          <a:latin typeface="Calibri"/>
                        </a:rPr>
                        <a:t>14.2</a:t>
                      </a:r>
                    </a:p>
                  </a:txBody>
                  <a:tcPr marL="9525" marR="9525" marT="9525" marB="0" anchor="b"/>
                </a:tc>
              </a:tr>
              <a:tr h="238760">
                <a:tc>
                  <a:txBody>
                    <a:bodyPr/>
                    <a:lstStyle/>
                    <a:p>
                      <a:pPr algn="ctr" fontAlgn="b"/>
                      <a:r>
                        <a:rPr lang="en-CA" sz="1200" b="0" i="0" u="none" strike="noStrike">
                          <a:solidFill>
                            <a:schemeClr val="tx1"/>
                          </a:solidFill>
                          <a:effectLst/>
                          <a:latin typeface="Calibri"/>
                        </a:rPr>
                        <a:t>4</a:t>
                      </a:r>
                    </a:p>
                  </a:txBody>
                  <a:tcPr marL="9525" marR="9525" marT="9525" marB="0" anchor="b"/>
                </a:tc>
                <a:tc>
                  <a:txBody>
                    <a:bodyPr/>
                    <a:lstStyle/>
                    <a:p>
                      <a:pPr algn="ctr" fontAlgn="b"/>
                      <a:r>
                        <a:rPr lang="en-CA" sz="1200" b="0" i="0" u="none" strike="noStrike" dirty="0">
                          <a:solidFill>
                            <a:schemeClr val="tx1"/>
                          </a:solidFill>
                          <a:effectLst/>
                          <a:latin typeface="Calibri"/>
                        </a:rPr>
                        <a:t>13.7</a:t>
                      </a:r>
                    </a:p>
                  </a:txBody>
                  <a:tcPr marL="9525" marR="9525" marT="9525" marB="0" anchor="b"/>
                </a:tc>
                <a:tc>
                  <a:txBody>
                    <a:bodyPr/>
                    <a:lstStyle/>
                    <a:p>
                      <a:pPr algn="ctr" fontAlgn="b"/>
                      <a:r>
                        <a:rPr lang="en-CA" sz="1200" b="0" i="0" u="none" strike="noStrike" dirty="0">
                          <a:solidFill>
                            <a:schemeClr val="tx1"/>
                          </a:solidFill>
                          <a:effectLst/>
                          <a:latin typeface="Calibri"/>
                        </a:rPr>
                        <a:t>13.7</a:t>
                      </a:r>
                    </a:p>
                  </a:txBody>
                  <a:tcPr marL="9525" marR="9525" marT="9525" marB="0" anchor="b"/>
                </a:tc>
                <a:tc>
                  <a:txBody>
                    <a:bodyPr/>
                    <a:lstStyle/>
                    <a:p>
                      <a:pPr algn="ctr" fontAlgn="b"/>
                      <a:r>
                        <a:rPr lang="en-CA" sz="1200" b="0" i="0" u="none" strike="noStrike" dirty="0">
                          <a:solidFill>
                            <a:schemeClr val="tx1"/>
                          </a:solidFill>
                          <a:effectLst/>
                          <a:latin typeface="Calibri"/>
                        </a:rPr>
                        <a:t>22.4</a:t>
                      </a:r>
                    </a:p>
                  </a:txBody>
                  <a:tcPr marL="9525" marR="9525" marT="9525" marB="0" anchor="b"/>
                </a:tc>
              </a:tr>
              <a:tr h="218440">
                <a:tc>
                  <a:txBody>
                    <a:bodyPr/>
                    <a:lstStyle/>
                    <a:p>
                      <a:pPr algn="ctr" fontAlgn="b"/>
                      <a:r>
                        <a:rPr lang="en-CA" sz="1200" b="0" i="0" u="none" strike="noStrike">
                          <a:solidFill>
                            <a:schemeClr val="tx1"/>
                          </a:solidFill>
                          <a:effectLst/>
                          <a:latin typeface="Calibri"/>
                        </a:rPr>
                        <a:t>5</a:t>
                      </a:r>
                    </a:p>
                  </a:txBody>
                  <a:tcPr marL="9525" marR="9525" marT="9525" marB="0" anchor="b"/>
                </a:tc>
                <a:tc>
                  <a:txBody>
                    <a:bodyPr/>
                    <a:lstStyle/>
                    <a:p>
                      <a:pPr algn="ctr" fontAlgn="b"/>
                      <a:r>
                        <a:rPr lang="en-CA" sz="1200" b="0" i="0" u="none" strike="noStrike" dirty="0">
                          <a:solidFill>
                            <a:schemeClr val="tx1"/>
                          </a:solidFill>
                          <a:effectLst/>
                          <a:latin typeface="Calibri"/>
                        </a:rPr>
                        <a:t>5.4</a:t>
                      </a:r>
                    </a:p>
                  </a:txBody>
                  <a:tcPr marL="9525" marR="9525" marT="9525" marB="0" anchor="b"/>
                </a:tc>
                <a:tc>
                  <a:txBody>
                    <a:bodyPr/>
                    <a:lstStyle/>
                    <a:p>
                      <a:pPr algn="ctr" fontAlgn="b"/>
                      <a:r>
                        <a:rPr lang="en-CA" sz="1200" b="0" i="0" u="none" strike="noStrike" dirty="0">
                          <a:solidFill>
                            <a:schemeClr val="tx1"/>
                          </a:solidFill>
                          <a:effectLst/>
                          <a:latin typeface="Calibri"/>
                        </a:rPr>
                        <a:t>5.4</a:t>
                      </a:r>
                    </a:p>
                  </a:txBody>
                  <a:tcPr marL="9525" marR="9525" marT="9525" marB="0" anchor="b"/>
                </a:tc>
                <a:tc>
                  <a:txBody>
                    <a:bodyPr/>
                    <a:lstStyle/>
                    <a:p>
                      <a:pPr algn="ctr" fontAlgn="b"/>
                      <a:r>
                        <a:rPr lang="en-CA" sz="1200" b="0" i="0" u="none" strike="noStrike" dirty="0">
                          <a:solidFill>
                            <a:schemeClr val="tx1"/>
                          </a:solidFill>
                          <a:effectLst/>
                          <a:latin typeface="Calibri"/>
                        </a:rPr>
                        <a:t>13.9</a:t>
                      </a:r>
                    </a:p>
                  </a:txBody>
                  <a:tcPr marL="9525" marR="9525" marT="9525" marB="0" anchor="b"/>
                </a:tc>
              </a:tr>
              <a:tr h="228600">
                <a:tc>
                  <a:txBody>
                    <a:bodyPr/>
                    <a:lstStyle/>
                    <a:p>
                      <a:pPr algn="ctr" fontAlgn="b"/>
                      <a:r>
                        <a:rPr lang="en-CA" sz="1200" b="0" i="0" u="none" strike="noStrike" dirty="0">
                          <a:solidFill>
                            <a:schemeClr val="tx1"/>
                          </a:solidFill>
                          <a:effectLst/>
                          <a:latin typeface="Calibri"/>
                        </a:rPr>
                        <a:t>6</a:t>
                      </a:r>
                    </a:p>
                  </a:txBody>
                  <a:tcPr marL="9525" marR="9525" marT="9525" marB="0" anchor="b"/>
                </a:tc>
                <a:tc>
                  <a:txBody>
                    <a:bodyPr/>
                    <a:lstStyle/>
                    <a:p>
                      <a:pPr algn="ctr" fontAlgn="b"/>
                      <a:r>
                        <a:rPr lang="en-CA" sz="1200" b="0" i="0" u="none" strike="noStrike" dirty="0">
                          <a:solidFill>
                            <a:schemeClr val="tx1"/>
                          </a:solidFill>
                          <a:effectLst/>
                          <a:latin typeface="Calibri"/>
                        </a:rPr>
                        <a:t>13.2</a:t>
                      </a:r>
                    </a:p>
                  </a:txBody>
                  <a:tcPr marL="9525" marR="9525" marT="9525" marB="0" anchor="b"/>
                </a:tc>
                <a:tc>
                  <a:txBody>
                    <a:bodyPr/>
                    <a:lstStyle/>
                    <a:p>
                      <a:pPr algn="ctr" fontAlgn="b"/>
                      <a:r>
                        <a:rPr lang="en-CA" sz="1200" b="0" i="0" u="none" strike="noStrike" dirty="0">
                          <a:solidFill>
                            <a:schemeClr val="tx1"/>
                          </a:solidFill>
                          <a:effectLst/>
                          <a:latin typeface="Calibri"/>
                        </a:rPr>
                        <a:t>13.2</a:t>
                      </a:r>
                    </a:p>
                  </a:txBody>
                  <a:tcPr marL="9525" marR="9525" marT="9525" marB="0" anchor="b"/>
                </a:tc>
                <a:tc>
                  <a:txBody>
                    <a:bodyPr/>
                    <a:lstStyle/>
                    <a:p>
                      <a:pPr algn="ctr" fontAlgn="b"/>
                      <a:r>
                        <a:rPr lang="en-CA" sz="1200" b="0" i="0" u="none" strike="noStrike" dirty="0">
                          <a:solidFill>
                            <a:schemeClr val="tx1"/>
                          </a:solidFill>
                          <a:effectLst/>
                          <a:latin typeface="Calibri"/>
                        </a:rPr>
                        <a:t>21.6</a:t>
                      </a:r>
                    </a:p>
                  </a:txBody>
                  <a:tcPr marL="9525" marR="9525" marT="9525" marB="0" anchor="b"/>
                </a:tc>
              </a:tr>
              <a:tr h="228600">
                <a:tc>
                  <a:txBody>
                    <a:bodyPr/>
                    <a:lstStyle/>
                    <a:p>
                      <a:pPr algn="ctr" fontAlgn="b"/>
                      <a:r>
                        <a:rPr lang="en-CA" sz="1200" b="0" i="0" u="none" strike="noStrike" dirty="0">
                          <a:solidFill>
                            <a:schemeClr val="tx1"/>
                          </a:solidFill>
                          <a:effectLst/>
                          <a:latin typeface="Calibri"/>
                        </a:rPr>
                        <a:t>7</a:t>
                      </a:r>
                    </a:p>
                  </a:txBody>
                  <a:tcPr marL="9525" marR="9525" marT="9525" marB="0" anchor="b"/>
                </a:tc>
                <a:tc>
                  <a:txBody>
                    <a:bodyPr/>
                    <a:lstStyle/>
                    <a:p>
                      <a:pPr algn="ctr" fontAlgn="b"/>
                      <a:r>
                        <a:rPr lang="en-CA" sz="1200" b="0" i="0" u="none" strike="noStrike" dirty="0">
                          <a:solidFill>
                            <a:schemeClr val="tx1"/>
                          </a:solidFill>
                          <a:effectLst/>
                          <a:latin typeface="Calibri"/>
                        </a:rPr>
                        <a:t>4.5</a:t>
                      </a:r>
                    </a:p>
                  </a:txBody>
                  <a:tcPr marL="9525" marR="9525" marT="9525" marB="0" anchor="b"/>
                </a:tc>
                <a:tc>
                  <a:txBody>
                    <a:bodyPr/>
                    <a:lstStyle/>
                    <a:p>
                      <a:pPr algn="ctr" fontAlgn="b"/>
                      <a:r>
                        <a:rPr lang="en-CA" sz="1200" b="0" i="0" u="none" strike="noStrike" dirty="0">
                          <a:solidFill>
                            <a:schemeClr val="tx1"/>
                          </a:solidFill>
                          <a:effectLst/>
                          <a:latin typeface="Calibri"/>
                        </a:rPr>
                        <a:t>4.5</a:t>
                      </a:r>
                    </a:p>
                  </a:txBody>
                  <a:tcPr marL="9525" marR="9525" marT="9525" marB="0" anchor="b"/>
                </a:tc>
                <a:tc>
                  <a:txBody>
                    <a:bodyPr/>
                    <a:lstStyle/>
                    <a:p>
                      <a:pPr algn="ctr" fontAlgn="b"/>
                      <a:r>
                        <a:rPr lang="en-CA" sz="1200" b="0" i="0" u="none" strike="noStrike" dirty="0">
                          <a:solidFill>
                            <a:schemeClr val="tx1"/>
                          </a:solidFill>
                          <a:effectLst/>
                          <a:latin typeface="Calibri"/>
                        </a:rPr>
                        <a:t>12.9</a:t>
                      </a:r>
                    </a:p>
                  </a:txBody>
                  <a:tcPr marL="9525" marR="9525" marT="9525" marB="0" anchor="b"/>
                </a:tc>
              </a:tr>
              <a:tr h="228600">
                <a:tc>
                  <a:txBody>
                    <a:bodyPr/>
                    <a:lstStyle/>
                    <a:p>
                      <a:pPr algn="ctr" fontAlgn="b"/>
                      <a:r>
                        <a:rPr lang="en-CA" sz="1200" b="0" i="0" u="none" strike="noStrike" dirty="0">
                          <a:solidFill>
                            <a:schemeClr val="tx1"/>
                          </a:solidFill>
                          <a:effectLst/>
                          <a:latin typeface="Calibri"/>
                        </a:rPr>
                        <a:t>8</a:t>
                      </a:r>
                    </a:p>
                  </a:txBody>
                  <a:tcPr marL="9525" marR="9525" marT="9525" marB="0" anchor="b"/>
                </a:tc>
                <a:tc>
                  <a:txBody>
                    <a:bodyPr/>
                    <a:lstStyle/>
                    <a:p>
                      <a:pPr algn="ctr" fontAlgn="b"/>
                      <a:r>
                        <a:rPr lang="en-CA" sz="1200" b="0" i="0" u="none" strike="noStrike" dirty="0">
                          <a:solidFill>
                            <a:schemeClr val="tx1"/>
                          </a:solidFill>
                          <a:effectLst/>
                          <a:latin typeface="Calibri"/>
                        </a:rPr>
                        <a:t>4</a:t>
                      </a:r>
                    </a:p>
                  </a:txBody>
                  <a:tcPr marL="9525" marR="9525" marT="9525" marB="0" anchor="b"/>
                </a:tc>
                <a:tc>
                  <a:txBody>
                    <a:bodyPr/>
                    <a:lstStyle/>
                    <a:p>
                      <a:pPr algn="ctr" fontAlgn="b"/>
                      <a:r>
                        <a:rPr lang="en-CA" sz="1200" b="0" i="0" u="none" strike="noStrike" dirty="0">
                          <a:solidFill>
                            <a:schemeClr val="tx1"/>
                          </a:solidFill>
                          <a:effectLst/>
                          <a:latin typeface="Calibri"/>
                        </a:rPr>
                        <a:t>4</a:t>
                      </a:r>
                    </a:p>
                  </a:txBody>
                  <a:tcPr marL="9525" marR="9525" marT="9525" marB="0" anchor="b"/>
                </a:tc>
                <a:tc>
                  <a:txBody>
                    <a:bodyPr/>
                    <a:lstStyle/>
                    <a:p>
                      <a:pPr algn="ctr" fontAlgn="b"/>
                      <a:r>
                        <a:rPr lang="en-CA" sz="1200" b="0" i="0" u="none" strike="noStrike" dirty="0">
                          <a:solidFill>
                            <a:schemeClr val="tx1"/>
                          </a:solidFill>
                          <a:effectLst/>
                          <a:latin typeface="Calibri"/>
                        </a:rPr>
                        <a:t>12.4</a:t>
                      </a:r>
                    </a:p>
                  </a:txBody>
                  <a:tcPr marL="9525" marR="9525" marT="9525" marB="0" anchor="b"/>
                </a:tc>
              </a:tr>
              <a:tr h="228600">
                <a:tc>
                  <a:txBody>
                    <a:bodyPr/>
                    <a:lstStyle/>
                    <a:p>
                      <a:pPr algn="ctr" fontAlgn="b"/>
                      <a:r>
                        <a:rPr lang="en-CA" sz="1200" b="0" i="0" u="none" strike="noStrike" dirty="0">
                          <a:solidFill>
                            <a:schemeClr val="tx1"/>
                          </a:solidFill>
                          <a:effectLst/>
                          <a:latin typeface="Calibri"/>
                        </a:rPr>
                        <a:t>9</a:t>
                      </a:r>
                    </a:p>
                  </a:txBody>
                  <a:tcPr marL="9525" marR="9525" marT="9525" marB="0" anchor="b"/>
                </a:tc>
                <a:tc>
                  <a:txBody>
                    <a:bodyPr/>
                    <a:lstStyle/>
                    <a:p>
                      <a:pPr algn="ctr" fontAlgn="b"/>
                      <a:r>
                        <a:rPr lang="en-CA" sz="1200" b="0" i="0" u="none" strike="noStrike" dirty="0">
                          <a:solidFill>
                            <a:schemeClr val="tx1"/>
                          </a:solidFill>
                          <a:effectLst/>
                          <a:latin typeface="Calibri"/>
                        </a:rPr>
                        <a:t>4.5</a:t>
                      </a:r>
                    </a:p>
                  </a:txBody>
                  <a:tcPr marL="9525" marR="9525" marT="9525" marB="0" anchor="b"/>
                </a:tc>
                <a:tc>
                  <a:txBody>
                    <a:bodyPr/>
                    <a:lstStyle/>
                    <a:p>
                      <a:pPr algn="ctr" fontAlgn="b"/>
                      <a:r>
                        <a:rPr lang="en-CA" sz="1200" b="0" i="0" u="none" strike="noStrike" dirty="0">
                          <a:solidFill>
                            <a:schemeClr val="tx1"/>
                          </a:solidFill>
                          <a:effectLst/>
                          <a:latin typeface="Calibri"/>
                        </a:rPr>
                        <a:t>4.5</a:t>
                      </a:r>
                    </a:p>
                  </a:txBody>
                  <a:tcPr marL="9525" marR="9525" marT="9525" marB="0" anchor="b"/>
                </a:tc>
                <a:tc>
                  <a:txBody>
                    <a:bodyPr/>
                    <a:lstStyle/>
                    <a:p>
                      <a:pPr algn="ctr" fontAlgn="b"/>
                      <a:r>
                        <a:rPr lang="en-CA" sz="1200" b="0" i="0" u="none" strike="noStrike" dirty="0">
                          <a:solidFill>
                            <a:schemeClr val="tx1"/>
                          </a:solidFill>
                          <a:effectLst/>
                          <a:latin typeface="Calibri"/>
                        </a:rPr>
                        <a:t>12.9</a:t>
                      </a:r>
                    </a:p>
                  </a:txBody>
                  <a:tcPr marL="9525" marR="9525" marT="9525" marB="0" anchor="b"/>
                </a:tc>
              </a:tr>
              <a:tr h="182880">
                <a:tc>
                  <a:txBody>
                    <a:bodyPr/>
                    <a:lstStyle/>
                    <a:p>
                      <a:pPr algn="ctr" fontAlgn="b"/>
                      <a:r>
                        <a:rPr lang="en-CA" sz="1200" b="0" i="0" u="none" strike="noStrike">
                          <a:solidFill>
                            <a:schemeClr val="tx1"/>
                          </a:solidFill>
                          <a:effectLst/>
                          <a:latin typeface="Calibri"/>
                        </a:rPr>
                        <a:t>10</a:t>
                      </a:r>
                    </a:p>
                  </a:txBody>
                  <a:tcPr marL="9525" marR="9525" marT="9525" marB="0" anchor="b"/>
                </a:tc>
                <a:tc>
                  <a:txBody>
                    <a:bodyPr/>
                    <a:lstStyle/>
                    <a:p>
                      <a:pPr algn="ctr" fontAlgn="b"/>
                      <a:r>
                        <a:rPr lang="en-CA" sz="1200" b="0" i="0" u="none" strike="noStrike" dirty="0">
                          <a:solidFill>
                            <a:schemeClr val="tx1"/>
                          </a:solidFill>
                          <a:effectLst/>
                          <a:latin typeface="Calibri"/>
                        </a:rPr>
                        <a:t>9.6</a:t>
                      </a:r>
                    </a:p>
                  </a:txBody>
                  <a:tcPr marL="9525" marR="9525" marT="9525" marB="0" anchor="b"/>
                </a:tc>
                <a:tc>
                  <a:txBody>
                    <a:bodyPr/>
                    <a:lstStyle/>
                    <a:p>
                      <a:pPr algn="ctr" fontAlgn="b"/>
                      <a:r>
                        <a:rPr lang="en-CA" sz="1200" b="0" i="0" u="none" strike="noStrike" dirty="0">
                          <a:solidFill>
                            <a:schemeClr val="tx1"/>
                          </a:solidFill>
                          <a:effectLst/>
                          <a:latin typeface="Calibri"/>
                        </a:rPr>
                        <a:t>9.6</a:t>
                      </a:r>
                    </a:p>
                  </a:txBody>
                  <a:tcPr marL="9525" marR="9525" marT="9525" marB="0" anchor="b"/>
                </a:tc>
                <a:tc>
                  <a:txBody>
                    <a:bodyPr/>
                    <a:lstStyle/>
                    <a:p>
                      <a:pPr algn="ctr" fontAlgn="b"/>
                      <a:r>
                        <a:rPr lang="en-CA" sz="1200" b="0" i="0" u="none" strike="noStrike" dirty="0">
                          <a:solidFill>
                            <a:schemeClr val="tx1"/>
                          </a:solidFill>
                          <a:effectLst/>
                          <a:latin typeface="Calibri"/>
                        </a:rPr>
                        <a:t>18.1</a:t>
                      </a:r>
                    </a:p>
                  </a:txBody>
                  <a:tcPr marL="9525" marR="9525" marT="9525" marB="0" anchor="b"/>
                </a:tc>
              </a:tr>
              <a:tr h="228600">
                <a:tc>
                  <a:txBody>
                    <a:bodyPr/>
                    <a:lstStyle/>
                    <a:p>
                      <a:pPr algn="ctr" fontAlgn="b"/>
                      <a:r>
                        <a:rPr lang="en-CA" sz="1200" b="0" i="0" u="none" strike="noStrike" dirty="0">
                          <a:solidFill>
                            <a:schemeClr val="tx1"/>
                          </a:solidFill>
                          <a:effectLst/>
                          <a:latin typeface="Calibri"/>
                        </a:rPr>
                        <a:t>11</a:t>
                      </a:r>
                    </a:p>
                  </a:txBody>
                  <a:tcPr marL="9525" marR="9525" marT="9525" marB="0" anchor="b"/>
                </a:tc>
                <a:tc>
                  <a:txBody>
                    <a:bodyPr/>
                    <a:lstStyle/>
                    <a:p>
                      <a:pPr algn="ctr" fontAlgn="b"/>
                      <a:r>
                        <a:rPr lang="en-CA" sz="1200" b="0" i="0" u="none" strike="noStrike" dirty="0">
                          <a:solidFill>
                            <a:schemeClr val="tx1"/>
                          </a:solidFill>
                          <a:effectLst/>
                          <a:latin typeface="Calibri"/>
                        </a:rPr>
                        <a:t>4.6</a:t>
                      </a:r>
                    </a:p>
                  </a:txBody>
                  <a:tcPr marL="9525" marR="9525" marT="9525" marB="0" anchor="b"/>
                </a:tc>
                <a:tc>
                  <a:txBody>
                    <a:bodyPr/>
                    <a:lstStyle/>
                    <a:p>
                      <a:pPr algn="ctr" fontAlgn="b"/>
                      <a:r>
                        <a:rPr lang="en-CA" sz="1200" b="0" i="0" u="none" strike="noStrike" dirty="0">
                          <a:solidFill>
                            <a:schemeClr val="tx1"/>
                          </a:solidFill>
                          <a:effectLst/>
                          <a:latin typeface="Calibri"/>
                        </a:rPr>
                        <a:t>4.6</a:t>
                      </a:r>
                    </a:p>
                  </a:txBody>
                  <a:tcPr marL="9525" marR="9525" marT="9525" marB="0" anchor="b"/>
                </a:tc>
                <a:tc>
                  <a:txBody>
                    <a:bodyPr/>
                    <a:lstStyle/>
                    <a:p>
                      <a:pPr algn="ctr" fontAlgn="b"/>
                      <a:r>
                        <a:rPr lang="en-CA" sz="1200" b="0" i="0" u="none" strike="noStrike" dirty="0">
                          <a:solidFill>
                            <a:schemeClr val="tx1"/>
                          </a:solidFill>
                          <a:effectLst/>
                          <a:latin typeface="Calibri"/>
                        </a:rPr>
                        <a:t>13.2</a:t>
                      </a:r>
                    </a:p>
                  </a:txBody>
                  <a:tcPr marL="9525" marR="9525" marT="9525" marB="0" anchor="b"/>
                </a:tc>
              </a:tr>
              <a:tr h="228600">
                <a:tc>
                  <a:txBody>
                    <a:bodyPr/>
                    <a:lstStyle/>
                    <a:p>
                      <a:pPr algn="ctr" fontAlgn="b"/>
                      <a:r>
                        <a:rPr lang="en-CA" sz="1200" b="0" i="0" u="none" strike="noStrike" dirty="0">
                          <a:solidFill>
                            <a:schemeClr val="tx1"/>
                          </a:solidFill>
                          <a:effectLst/>
                          <a:latin typeface="Calibri"/>
                        </a:rPr>
                        <a:t>12</a:t>
                      </a:r>
                    </a:p>
                  </a:txBody>
                  <a:tcPr marL="9525" marR="9525" marT="9525" marB="0" anchor="b"/>
                </a:tc>
                <a:tc>
                  <a:txBody>
                    <a:bodyPr/>
                    <a:lstStyle/>
                    <a:p>
                      <a:pPr algn="ctr" fontAlgn="b"/>
                      <a:r>
                        <a:rPr lang="en-CA" sz="1200" b="0" i="0" u="none" strike="noStrike" dirty="0">
                          <a:solidFill>
                            <a:schemeClr val="tx1"/>
                          </a:solidFill>
                          <a:effectLst/>
                          <a:latin typeface="Calibri"/>
                        </a:rPr>
                        <a:t>12.7</a:t>
                      </a:r>
                    </a:p>
                  </a:txBody>
                  <a:tcPr marL="9525" marR="9525" marT="9525" marB="0" anchor="b"/>
                </a:tc>
                <a:tc>
                  <a:txBody>
                    <a:bodyPr/>
                    <a:lstStyle/>
                    <a:p>
                      <a:pPr algn="ctr" fontAlgn="b"/>
                      <a:r>
                        <a:rPr lang="en-CA" sz="1200" b="0" i="0" u="none" strike="noStrike" dirty="0">
                          <a:solidFill>
                            <a:schemeClr val="tx1"/>
                          </a:solidFill>
                          <a:effectLst/>
                          <a:latin typeface="Calibri"/>
                        </a:rPr>
                        <a:t>12.7</a:t>
                      </a:r>
                    </a:p>
                  </a:txBody>
                  <a:tcPr marL="9525" marR="9525" marT="9525" marB="0" anchor="b"/>
                </a:tc>
                <a:tc>
                  <a:txBody>
                    <a:bodyPr/>
                    <a:lstStyle/>
                    <a:p>
                      <a:pPr algn="ctr" fontAlgn="b"/>
                      <a:r>
                        <a:rPr lang="en-CA" sz="1200" b="0" i="0" u="none" strike="noStrike" dirty="0">
                          <a:solidFill>
                            <a:schemeClr val="tx1"/>
                          </a:solidFill>
                          <a:effectLst/>
                          <a:latin typeface="Calibri"/>
                        </a:rPr>
                        <a:t>21.2</a:t>
                      </a:r>
                    </a:p>
                  </a:txBody>
                  <a:tcPr marL="9525" marR="9525" marT="9525" marB="0" anchor="b"/>
                </a:tc>
              </a:tr>
              <a:tr h="228600">
                <a:tc>
                  <a:txBody>
                    <a:bodyPr/>
                    <a:lstStyle/>
                    <a:p>
                      <a:pPr algn="ctr" fontAlgn="b"/>
                      <a:r>
                        <a:rPr lang="en-CA" sz="1200" b="0" i="0" u="none" strike="noStrike" dirty="0">
                          <a:solidFill>
                            <a:schemeClr val="tx1"/>
                          </a:solidFill>
                          <a:effectLst/>
                          <a:latin typeface="Calibri"/>
                        </a:rPr>
                        <a:t>13</a:t>
                      </a:r>
                    </a:p>
                  </a:txBody>
                  <a:tcPr marL="9525" marR="9525" marT="9525" marB="0" anchor="b"/>
                </a:tc>
                <a:tc>
                  <a:txBody>
                    <a:bodyPr/>
                    <a:lstStyle/>
                    <a:p>
                      <a:pPr algn="ctr" fontAlgn="b"/>
                      <a:r>
                        <a:rPr lang="en-CA" sz="1200" b="0" i="0" u="none" strike="noStrike" dirty="0">
                          <a:solidFill>
                            <a:schemeClr val="tx1"/>
                          </a:solidFill>
                          <a:effectLst/>
                          <a:latin typeface="Calibri"/>
                        </a:rPr>
                        <a:t>12.2</a:t>
                      </a:r>
                    </a:p>
                  </a:txBody>
                  <a:tcPr marL="9525" marR="9525" marT="9525" marB="0" anchor="b"/>
                </a:tc>
                <a:tc>
                  <a:txBody>
                    <a:bodyPr/>
                    <a:lstStyle/>
                    <a:p>
                      <a:pPr algn="ctr" fontAlgn="b"/>
                      <a:r>
                        <a:rPr lang="en-CA" sz="1200" b="0" i="0" u="none" strike="noStrike" dirty="0">
                          <a:solidFill>
                            <a:schemeClr val="tx1"/>
                          </a:solidFill>
                          <a:effectLst/>
                          <a:latin typeface="Calibri"/>
                        </a:rPr>
                        <a:t>12.2</a:t>
                      </a:r>
                    </a:p>
                  </a:txBody>
                  <a:tcPr marL="9525" marR="9525" marT="9525" marB="0" anchor="b"/>
                </a:tc>
                <a:tc>
                  <a:txBody>
                    <a:bodyPr/>
                    <a:lstStyle/>
                    <a:p>
                      <a:pPr algn="ctr" fontAlgn="b"/>
                      <a:r>
                        <a:rPr lang="en-CA" sz="1200" b="0" i="0" u="none" strike="noStrike" dirty="0">
                          <a:solidFill>
                            <a:schemeClr val="tx1"/>
                          </a:solidFill>
                          <a:effectLst/>
                          <a:latin typeface="Calibri"/>
                        </a:rPr>
                        <a:t>20.7</a:t>
                      </a:r>
                    </a:p>
                  </a:txBody>
                  <a:tcPr marL="9525" marR="9525" marT="9525" marB="0" anchor="b"/>
                </a:tc>
              </a:tr>
              <a:tr h="228600">
                <a:tc>
                  <a:txBody>
                    <a:bodyPr/>
                    <a:lstStyle/>
                    <a:p>
                      <a:pPr algn="ctr" fontAlgn="b"/>
                      <a:r>
                        <a:rPr lang="en-CA" sz="1200" b="0" i="0" u="none" strike="noStrike" dirty="0">
                          <a:solidFill>
                            <a:schemeClr val="tx1"/>
                          </a:solidFill>
                          <a:effectLst/>
                          <a:latin typeface="Calibri"/>
                        </a:rPr>
                        <a:t>14</a:t>
                      </a:r>
                    </a:p>
                  </a:txBody>
                  <a:tcPr marL="9525" marR="9525" marT="9525" marB="0" anchor="b"/>
                </a:tc>
                <a:tc>
                  <a:txBody>
                    <a:bodyPr/>
                    <a:lstStyle/>
                    <a:p>
                      <a:pPr algn="ctr" fontAlgn="b"/>
                      <a:r>
                        <a:rPr lang="en-CA" sz="1200" b="0" i="0" u="none" strike="noStrike">
                          <a:solidFill>
                            <a:schemeClr val="tx1"/>
                          </a:solidFill>
                          <a:effectLst/>
                          <a:latin typeface="Calibri"/>
                        </a:rPr>
                        <a:t>1.2</a:t>
                      </a:r>
                    </a:p>
                  </a:txBody>
                  <a:tcPr marL="9525" marR="9525" marT="9525" marB="0" anchor="b"/>
                </a:tc>
                <a:tc>
                  <a:txBody>
                    <a:bodyPr/>
                    <a:lstStyle/>
                    <a:p>
                      <a:pPr algn="ctr" fontAlgn="b"/>
                      <a:r>
                        <a:rPr lang="en-CA" sz="1200" b="0" i="0" u="none" strike="noStrike" dirty="0">
                          <a:solidFill>
                            <a:schemeClr val="tx1"/>
                          </a:solidFill>
                          <a:effectLst/>
                          <a:latin typeface="Calibri"/>
                        </a:rPr>
                        <a:t>1.2</a:t>
                      </a:r>
                    </a:p>
                  </a:txBody>
                  <a:tcPr marL="9525" marR="9525" marT="9525" marB="0" anchor="b"/>
                </a:tc>
                <a:tc>
                  <a:txBody>
                    <a:bodyPr/>
                    <a:lstStyle/>
                    <a:p>
                      <a:pPr algn="ctr" fontAlgn="b"/>
                      <a:r>
                        <a:rPr lang="en-CA" sz="1200" b="0" i="0" u="none" strike="noStrike" dirty="0">
                          <a:solidFill>
                            <a:schemeClr val="tx1"/>
                          </a:solidFill>
                          <a:effectLst/>
                          <a:latin typeface="Calibri"/>
                        </a:rPr>
                        <a:t>8.5</a:t>
                      </a:r>
                    </a:p>
                  </a:txBody>
                  <a:tcPr marL="9525" marR="9525" marT="9525" marB="0" anchor="b"/>
                </a:tc>
              </a:tr>
              <a:tr h="228600">
                <a:tc>
                  <a:txBody>
                    <a:bodyPr/>
                    <a:lstStyle/>
                    <a:p>
                      <a:pPr algn="ctr" fontAlgn="b"/>
                      <a:r>
                        <a:rPr lang="en-CA" sz="1200" b="0" i="0" u="none" strike="noStrike" dirty="0">
                          <a:solidFill>
                            <a:schemeClr val="tx1"/>
                          </a:solidFill>
                          <a:effectLst/>
                          <a:latin typeface="Calibri"/>
                        </a:rPr>
                        <a:t>15</a:t>
                      </a:r>
                    </a:p>
                  </a:txBody>
                  <a:tcPr marL="9525" marR="9525" marT="9525" marB="0" anchor="b"/>
                </a:tc>
                <a:tc>
                  <a:txBody>
                    <a:bodyPr/>
                    <a:lstStyle/>
                    <a:p>
                      <a:pPr algn="ctr" fontAlgn="b"/>
                      <a:r>
                        <a:rPr lang="en-CA" sz="1200" b="0" i="0" u="none" strike="noStrike" dirty="0">
                          <a:solidFill>
                            <a:schemeClr val="tx1"/>
                          </a:solidFill>
                          <a:effectLst/>
                          <a:latin typeface="Calibri"/>
                        </a:rPr>
                        <a:t>13.4</a:t>
                      </a:r>
                    </a:p>
                  </a:txBody>
                  <a:tcPr marL="9525" marR="9525" marT="9525" marB="0" anchor="b"/>
                </a:tc>
                <a:tc>
                  <a:txBody>
                    <a:bodyPr/>
                    <a:lstStyle/>
                    <a:p>
                      <a:pPr algn="ctr" fontAlgn="b"/>
                      <a:r>
                        <a:rPr lang="en-CA" sz="1200" b="0" i="0" u="none" strike="noStrike" dirty="0">
                          <a:solidFill>
                            <a:schemeClr val="tx1"/>
                          </a:solidFill>
                          <a:effectLst/>
                          <a:latin typeface="Calibri"/>
                        </a:rPr>
                        <a:t>13.4</a:t>
                      </a:r>
                    </a:p>
                  </a:txBody>
                  <a:tcPr marL="9525" marR="9525" marT="9525" marB="0" anchor="b"/>
                </a:tc>
                <a:tc>
                  <a:txBody>
                    <a:bodyPr/>
                    <a:lstStyle/>
                    <a:p>
                      <a:pPr algn="ctr" fontAlgn="b"/>
                      <a:r>
                        <a:rPr lang="en-CA" sz="1200" b="0" i="0" u="none" strike="noStrike" dirty="0">
                          <a:solidFill>
                            <a:schemeClr val="tx1"/>
                          </a:solidFill>
                          <a:effectLst/>
                          <a:latin typeface="Calibri"/>
                        </a:rPr>
                        <a:t>21.9</a:t>
                      </a:r>
                    </a:p>
                  </a:txBody>
                  <a:tcPr marL="9525" marR="9525" marT="9525" marB="0" anchor="b"/>
                </a:tc>
              </a:tr>
              <a:tr h="228600">
                <a:tc>
                  <a:txBody>
                    <a:bodyPr/>
                    <a:lstStyle/>
                    <a:p>
                      <a:pPr algn="ctr" fontAlgn="b"/>
                      <a:r>
                        <a:rPr lang="en-CA" sz="1200" b="0" i="0" u="none" strike="noStrike" dirty="0">
                          <a:solidFill>
                            <a:schemeClr val="tx1"/>
                          </a:solidFill>
                          <a:effectLst/>
                          <a:latin typeface="Calibri"/>
                        </a:rPr>
                        <a:t>16</a:t>
                      </a:r>
                    </a:p>
                  </a:txBody>
                  <a:tcPr marL="9525" marR="9525" marT="9525" marB="0" anchor="b"/>
                </a:tc>
                <a:tc>
                  <a:txBody>
                    <a:bodyPr/>
                    <a:lstStyle/>
                    <a:p>
                      <a:pPr algn="ctr" fontAlgn="b"/>
                      <a:r>
                        <a:rPr lang="en-CA" sz="1200" b="0" i="0" u="none" strike="noStrike" dirty="0">
                          <a:solidFill>
                            <a:schemeClr val="tx1"/>
                          </a:solidFill>
                          <a:effectLst/>
                          <a:latin typeface="Calibri"/>
                        </a:rPr>
                        <a:t>1.3</a:t>
                      </a:r>
                    </a:p>
                  </a:txBody>
                  <a:tcPr marL="9525" marR="9525" marT="9525" marB="0" anchor="b"/>
                </a:tc>
                <a:tc>
                  <a:txBody>
                    <a:bodyPr/>
                    <a:lstStyle/>
                    <a:p>
                      <a:pPr algn="ctr" fontAlgn="b"/>
                      <a:r>
                        <a:rPr lang="en-CA" sz="1200" b="0" i="0" u="none" strike="noStrike">
                          <a:solidFill>
                            <a:schemeClr val="tx1"/>
                          </a:solidFill>
                          <a:effectLst/>
                          <a:latin typeface="Calibri"/>
                        </a:rPr>
                        <a:t>1.3</a:t>
                      </a:r>
                    </a:p>
                  </a:txBody>
                  <a:tcPr marL="9525" marR="9525" marT="9525" marB="0" anchor="b"/>
                </a:tc>
                <a:tc>
                  <a:txBody>
                    <a:bodyPr/>
                    <a:lstStyle/>
                    <a:p>
                      <a:pPr algn="ctr" fontAlgn="b"/>
                      <a:r>
                        <a:rPr lang="en-CA" sz="1200" b="0" i="0" u="none" strike="noStrike" dirty="0">
                          <a:solidFill>
                            <a:schemeClr val="tx1"/>
                          </a:solidFill>
                          <a:effectLst/>
                          <a:latin typeface="Calibri"/>
                        </a:rPr>
                        <a:t>10</a:t>
                      </a:r>
                    </a:p>
                  </a:txBody>
                  <a:tcPr marL="9525" marR="9525" marT="9525" marB="0" anchor="b"/>
                </a:tc>
              </a:tr>
              <a:tr h="228600">
                <a:tc>
                  <a:txBody>
                    <a:bodyPr/>
                    <a:lstStyle/>
                    <a:p>
                      <a:pPr algn="ctr" fontAlgn="b"/>
                      <a:r>
                        <a:rPr lang="en-CA" sz="1200" b="0" i="0" u="none" strike="noStrike" dirty="0">
                          <a:solidFill>
                            <a:schemeClr val="tx1"/>
                          </a:solidFill>
                          <a:effectLst/>
                          <a:latin typeface="Calibri"/>
                        </a:rPr>
                        <a:t>17</a:t>
                      </a:r>
                    </a:p>
                  </a:txBody>
                  <a:tcPr marL="9525" marR="9525" marT="9525" marB="0" anchor="b"/>
                </a:tc>
                <a:tc>
                  <a:txBody>
                    <a:bodyPr/>
                    <a:lstStyle/>
                    <a:p>
                      <a:pPr algn="ctr" fontAlgn="b"/>
                      <a:r>
                        <a:rPr lang="en-CA" sz="1200" b="0" i="0" u="none" strike="noStrike" dirty="0">
                          <a:solidFill>
                            <a:schemeClr val="tx1"/>
                          </a:solidFill>
                          <a:effectLst/>
                          <a:latin typeface="Calibri"/>
                        </a:rPr>
                        <a:t>0.8</a:t>
                      </a:r>
                    </a:p>
                  </a:txBody>
                  <a:tcPr marL="9525" marR="9525" marT="9525" marB="0" anchor="b"/>
                </a:tc>
                <a:tc>
                  <a:txBody>
                    <a:bodyPr/>
                    <a:lstStyle/>
                    <a:p>
                      <a:pPr algn="ctr" fontAlgn="b"/>
                      <a:r>
                        <a:rPr lang="en-CA" sz="1200" b="0" i="0" u="none" strike="noStrike">
                          <a:solidFill>
                            <a:schemeClr val="tx1"/>
                          </a:solidFill>
                          <a:effectLst/>
                          <a:latin typeface="Calibri"/>
                        </a:rPr>
                        <a:t>0.8</a:t>
                      </a:r>
                    </a:p>
                  </a:txBody>
                  <a:tcPr marL="9525" marR="9525" marT="9525" marB="0" anchor="b"/>
                </a:tc>
                <a:tc>
                  <a:txBody>
                    <a:bodyPr/>
                    <a:lstStyle/>
                    <a:p>
                      <a:pPr algn="ctr" fontAlgn="b"/>
                      <a:r>
                        <a:rPr lang="en-CA" sz="1200" b="0" i="0" u="none" strike="noStrike" dirty="0">
                          <a:solidFill>
                            <a:schemeClr val="tx1"/>
                          </a:solidFill>
                          <a:effectLst/>
                          <a:latin typeface="Calibri"/>
                        </a:rPr>
                        <a:t>9.6</a:t>
                      </a:r>
                    </a:p>
                  </a:txBody>
                  <a:tcPr marL="9525" marR="9525" marT="9525" marB="0" anchor="b"/>
                </a:tc>
              </a:tr>
              <a:tr h="228600">
                <a:tc>
                  <a:txBody>
                    <a:bodyPr/>
                    <a:lstStyle/>
                    <a:p>
                      <a:pPr algn="ctr" fontAlgn="b"/>
                      <a:r>
                        <a:rPr lang="en-CA" sz="1200" b="0" i="0" u="none" strike="noStrike" dirty="0">
                          <a:solidFill>
                            <a:schemeClr val="tx1"/>
                          </a:solidFill>
                          <a:effectLst/>
                          <a:latin typeface="Calibri"/>
                        </a:rPr>
                        <a:t>18</a:t>
                      </a:r>
                    </a:p>
                  </a:txBody>
                  <a:tcPr marL="9525" marR="9525" marT="9525" marB="0" anchor="b"/>
                </a:tc>
                <a:tc>
                  <a:txBody>
                    <a:bodyPr/>
                    <a:lstStyle/>
                    <a:p>
                      <a:pPr algn="ctr" fontAlgn="b"/>
                      <a:r>
                        <a:rPr lang="en-CA" sz="1200" b="0" i="0" u="none" strike="noStrike" dirty="0">
                          <a:solidFill>
                            <a:schemeClr val="tx1"/>
                          </a:solidFill>
                          <a:effectLst/>
                          <a:latin typeface="Calibri"/>
                        </a:rPr>
                        <a:t>10.4</a:t>
                      </a:r>
                    </a:p>
                  </a:txBody>
                  <a:tcPr marL="9525" marR="9525" marT="9525" marB="0" anchor="b"/>
                </a:tc>
                <a:tc>
                  <a:txBody>
                    <a:bodyPr/>
                    <a:lstStyle/>
                    <a:p>
                      <a:pPr algn="ctr" fontAlgn="b"/>
                      <a:r>
                        <a:rPr lang="en-CA" sz="1200" b="0" i="0" u="none" strike="noStrike" dirty="0">
                          <a:solidFill>
                            <a:schemeClr val="tx1"/>
                          </a:solidFill>
                          <a:effectLst/>
                          <a:latin typeface="Calibri"/>
                        </a:rPr>
                        <a:t>10.4</a:t>
                      </a:r>
                    </a:p>
                  </a:txBody>
                  <a:tcPr marL="9525" marR="9525" marT="9525" marB="0" anchor="b"/>
                </a:tc>
                <a:tc>
                  <a:txBody>
                    <a:bodyPr/>
                    <a:lstStyle/>
                    <a:p>
                      <a:pPr algn="ctr" fontAlgn="b"/>
                      <a:r>
                        <a:rPr lang="en-CA" sz="1200" b="0" i="0" u="none" strike="noStrike" dirty="0">
                          <a:solidFill>
                            <a:schemeClr val="tx1"/>
                          </a:solidFill>
                          <a:effectLst/>
                          <a:latin typeface="Calibri"/>
                        </a:rPr>
                        <a:t>18.8</a:t>
                      </a:r>
                    </a:p>
                  </a:txBody>
                  <a:tcPr marL="9525" marR="9525" marT="9525" marB="0" anchor="b"/>
                </a:tc>
              </a:tr>
              <a:tr h="228600">
                <a:tc>
                  <a:txBody>
                    <a:bodyPr/>
                    <a:lstStyle/>
                    <a:p>
                      <a:pPr algn="ctr" fontAlgn="b"/>
                      <a:r>
                        <a:rPr lang="en-CA" sz="1200" b="0" i="0" u="none" strike="noStrike" dirty="0">
                          <a:solidFill>
                            <a:schemeClr val="tx1"/>
                          </a:solidFill>
                          <a:effectLst/>
                          <a:latin typeface="Calibri"/>
                        </a:rPr>
                        <a:t>19</a:t>
                      </a:r>
                    </a:p>
                  </a:txBody>
                  <a:tcPr marL="9525" marR="9525" marT="9525" marB="0" anchor="b"/>
                </a:tc>
                <a:tc>
                  <a:txBody>
                    <a:bodyPr/>
                    <a:lstStyle/>
                    <a:p>
                      <a:pPr algn="ctr" fontAlgn="b"/>
                      <a:r>
                        <a:rPr lang="en-CA" sz="1200" b="0" i="0" u="none" strike="noStrike" dirty="0">
                          <a:solidFill>
                            <a:schemeClr val="tx1"/>
                          </a:solidFill>
                          <a:effectLst/>
                          <a:latin typeface="Calibri"/>
                        </a:rPr>
                        <a:t>6.5</a:t>
                      </a:r>
                    </a:p>
                  </a:txBody>
                  <a:tcPr marL="9525" marR="9525" marT="9525" marB="0" anchor="b"/>
                </a:tc>
                <a:tc>
                  <a:txBody>
                    <a:bodyPr/>
                    <a:lstStyle/>
                    <a:p>
                      <a:pPr algn="ctr" fontAlgn="b"/>
                      <a:r>
                        <a:rPr lang="en-CA" sz="1200" b="0" i="0" u="none" strike="noStrike" dirty="0">
                          <a:solidFill>
                            <a:schemeClr val="tx1"/>
                          </a:solidFill>
                          <a:effectLst/>
                          <a:latin typeface="Calibri"/>
                        </a:rPr>
                        <a:t>6.5</a:t>
                      </a:r>
                    </a:p>
                  </a:txBody>
                  <a:tcPr marL="9525" marR="9525" marT="9525" marB="0" anchor="b"/>
                </a:tc>
                <a:tc>
                  <a:txBody>
                    <a:bodyPr/>
                    <a:lstStyle/>
                    <a:p>
                      <a:pPr algn="ctr" fontAlgn="b"/>
                      <a:r>
                        <a:rPr lang="en-CA" sz="1200" b="0" i="0" u="none" strike="noStrike" dirty="0">
                          <a:solidFill>
                            <a:schemeClr val="tx1"/>
                          </a:solidFill>
                          <a:effectLst/>
                          <a:latin typeface="Calibri"/>
                        </a:rPr>
                        <a:t>14.9</a:t>
                      </a:r>
                    </a:p>
                  </a:txBody>
                  <a:tcPr marL="9525" marR="9525" marT="9525" marB="0" anchor="b"/>
                </a:tc>
              </a:tr>
              <a:tr h="228600">
                <a:tc>
                  <a:txBody>
                    <a:bodyPr/>
                    <a:lstStyle/>
                    <a:p>
                      <a:pPr algn="ctr" fontAlgn="b"/>
                      <a:r>
                        <a:rPr lang="en-CA" sz="1200" b="0" i="0" u="none" strike="noStrike" dirty="0">
                          <a:solidFill>
                            <a:schemeClr val="tx1"/>
                          </a:solidFill>
                          <a:effectLst/>
                          <a:latin typeface="Calibri"/>
                        </a:rPr>
                        <a:t>20</a:t>
                      </a:r>
                    </a:p>
                  </a:txBody>
                  <a:tcPr marL="9525" marR="9525" marT="9525" marB="0" anchor="b"/>
                </a:tc>
                <a:tc>
                  <a:txBody>
                    <a:bodyPr/>
                    <a:lstStyle/>
                    <a:p>
                      <a:pPr algn="ctr" fontAlgn="b"/>
                      <a:r>
                        <a:rPr lang="en-CA" sz="1200" b="0" i="0" u="none" strike="noStrike" dirty="0">
                          <a:solidFill>
                            <a:schemeClr val="tx1"/>
                          </a:solidFill>
                          <a:effectLst/>
                          <a:latin typeface="Calibri"/>
                        </a:rPr>
                        <a:t>7.9</a:t>
                      </a:r>
                    </a:p>
                  </a:txBody>
                  <a:tcPr marL="9525" marR="9525" marT="9525" marB="0" anchor="b"/>
                </a:tc>
                <a:tc>
                  <a:txBody>
                    <a:bodyPr/>
                    <a:lstStyle/>
                    <a:p>
                      <a:pPr algn="ctr" fontAlgn="b"/>
                      <a:r>
                        <a:rPr lang="en-CA" sz="1200" b="0" i="0" u="none" strike="noStrike" dirty="0">
                          <a:solidFill>
                            <a:schemeClr val="tx1"/>
                          </a:solidFill>
                          <a:effectLst/>
                          <a:latin typeface="Calibri"/>
                        </a:rPr>
                        <a:t>7.9</a:t>
                      </a:r>
                    </a:p>
                  </a:txBody>
                  <a:tcPr marL="9525" marR="9525" marT="9525" marB="0" anchor="b"/>
                </a:tc>
                <a:tc>
                  <a:txBody>
                    <a:bodyPr/>
                    <a:lstStyle/>
                    <a:p>
                      <a:pPr algn="ctr" fontAlgn="b"/>
                      <a:r>
                        <a:rPr lang="en-CA" sz="1200" b="0" i="0" u="none" strike="noStrike" dirty="0">
                          <a:solidFill>
                            <a:schemeClr val="tx1"/>
                          </a:solidFill>
                          <a:effectLst/>
                          <a:latin typeface="Calibri"/>
                        </a:rPr>
                        <a:t>12.8</a:t>
                      </a:r>
                    </a:p>
                  </a:txBody>
                  <a:tcPr marL="9525" marR="9525" marT="9525" marB="0" anchor="b"/>
                </a:tc>
              </a:tr>
              <a:tr h="370840">
                <a:tc>
                  <a:txBody>
                    <a:bodyPr/>
                    <a:lstStyle/>
                    <a:p>
                      <a:pPr algn="ctr" fontAlgn="b"/>
                      <a:r>
                        <a:rPr lang="en-CA" sz="1200" b="0" i="0" u="none" strike="noStrike" dirty="0">
                          <a:solidFill>
                            <a:schemeClr val="tx1"/>
                          </a:solidFill>
                          <a:effectLst/>
                          <a:latin typeface="Calibri"/>
                        </a:rPr>
                        <a:t>21</a:t>
                      </a:r>
                    </a:p>
                  </a:txBody>
                  <a:tcPr marL="9525" marR="9525" marT="9525" marB="0" anchor="b"/>
                </a:tc>
                <a:tc>
                  <a:txBody>
                    <a:bodyPr/>
                    <a:lstStyle/>
                    <a:p>
                      <a:pPr algn="ctr" fontAlgn="b"/>
                      <a:r>
                        <a:rPr lang="en-CA" sz="1200" b="0" i="0" u="none" strike="noStrike" dirty="0">
                          <a:solidFill>
                            <a:schemeClr val="tx1"/>
                          </a:solidFill>
                          <a:effectLst/>
                          <a:latin typeface="Calibri"/>
                        </a:rPr>
                        <a:t>6.5</a:t>
                      </a:r>
                    </a:p>
                  </a:txBody>
                  <a:tcPr marL="9525" marR="9525" marT="9525" marB="0" anchor="b"/>
                </a:tc>
                <a:tc>
                  <a:txBody>
                    <a:bodyPr/>
                    <a:lstStyle/>
                    <a:p>
                      <a:pPr algn="ctr" fontAlgn="b"/>
                      <a:r>
                        <a:rPr lang="en-CA" sz="1200" b="0" i="0" u="none" strike="noStrike" dirty="0">
                          <a:solidFill>
                            <a:schemeClr val="tx1"/>
                          </a:solidFill>
                          <a:effectLst/>
                          <a:latin typeface="Calibri"/>
                        </a:rPr>
                        <a:t>6.5</a:t>
                      </a:r>
                    </a:p>
                  </a:txBody>
                  <a:tcPr marL="9525" marR="9525" marT="9525" marB="0" anchor="b"/>
                </a:tc>
                <a:tc>
                  <a:txBody>
                    <a:bodyPr/>
                    <a:lstStyle/>
                    <a:p>
                      <a:pPr algn="ctr" fontAlgn="b"/>
                      <a:r>
                        <a:rPr lang="en-CA" sz="1200" b="0" i="0" u="none" strike="noStrike" dirty="0">
                          <a:solidFill>
                            <a:schemeClr val="tx1"/>
                          </a:solidFill>
                          <a:effectLst/>
                          <a:latin typeface="Calibri"/>
                        </a:rPr>
                        <a:t>14.9</a:t>
                      </a:r>
                    </a:p>
                  </a:txBody>
                  <a:tcPr marL="9525" marR="9525" marT="9525" marB="0" anchor="b"/>
                </a:tc>
              </a:tr>
            </a:tbl>
          </a:graphicData>
        </a:graphic>
      </p:graphicFrame>
    </p:spTree>
    <p:extLst>
      <p:ext uri="{BB962C8B-B14F-4D97-AF65-F5344CB8AC3E}">
        <p14:creationId xmlns:p14="http://schemas.microsoft.com/office/powerpoint/2010/main" val="194573613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80753"/>
            <a:ext cx="8229600" cy="1171353"/>
          </a:xfrm>
        </p:spPr>
        <p:txBody>
          <a:bodyPr>
            <a:normAutofit fontScale="90000"/>
          </a:bodyPr>
          <a:lstStyle/>
          <a:p>
            <a:r>
              <a:rPr lang="en-US" b="1" dirty="0" smtClean="0">
                <a:solidFill>
                  <a:schemeClr val="tx2">
                    <a:lumMod val="75000"/>
                    <a:lumOff val="25000"/>
                  </a:schemeClr>
                </a:solidFill>
                <a:latin typeface="Arial Rounded MT Bold" pitchFamily="34" charset="0"/>
              </a:rPr>
              <a:t>    </a:t>
            </a:r>
            <a:br>
              <a:rPr lang="en-US" b="1" dirty="0" smtClean="0">
                <a:solidFill>
                  <a:schemeClr val="tx2">
                    <a:lumMod val="75000"/>
                    <a:lumOff val="25000"/>
                  </a:schemeClr>
                </a:solidFill>
                <a:latin typeface="Arial Rounded MT Bold" pitchFamily="34" charset="0"/>
              </a:rPr>
            </a:br>
            <a:r>
              <a:rPr lang="en-US" sz="4000" b="1" dirty="0" smtClean="0">
                <a:solidFill>
                  <a:schemeClr val="tx2">
                    <a:lumMod val="75000"/>
                    <a:lumOff val="25000"/>
                  </a:schemeClr>
                </a:solidFill>
                <a:latin typeface="Arial Rounded MT Bold" pitchFamily="34" charset="0"/>
              </a:rPr>
              <a:t>Current Student Address Distances</a:t>
            </a:r>
            <a:endParaRPr lang="en-US" sz="40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317334908"/>
              </p:ext>
            </p:extLst>
          </p:nvPr>
        </p:nvGraphicFramePr>
        <p:xfrm>
          <a:off x="1789814" y="889590"/>
          <a:ext cx="5486400" cy="5564372"/>
        </p:xfrm>
        <a:graphic>
          <a:graphicData uri="http://schemas.openxmlformats.org/drawingml/2006/table">
            <a:tbl>
              <a:tblPr firstRow="1" bandRow="1">
                <a:tableStyleId>{5C22544A-7EE6-4342-B048-85BDC9FD1C3A}</a:tableStyleId>
              </a:tblPr>
              <a:tblGrid>
                <a:gridCol w="1371600"/>
                <a:gridCol w="1371600"/>
                <a:gridCol w="1371600"/>
                <a:gridCol w="1371600"/>
              </a:tblGrid>
              <a:tr h="457200">
                <a:tc>
                  <a:txBody>
                    <a:bodyPr/>
                    <a:lstStyle/>
                    <a:p>
                      <a:pPr algn="ctr" fontAlgn="b"/>
                      <a:r>
                        <a:rPr lang="en-CA" sz="1400" b="0" i="0" u="none" strike="noStrike" dirty="0" smtClean="0">
                          <a:solidFill>
                            <a:schemeClr val="tx1"/>
                          </a:solidFill>
                          <a:effectLst/>
                          <a:latin typeface="Calibri"/>
                        </a:rPr>
                        <a:t>Student</a:t>
                      </a:r>
                      <a:endParaRPr lang="en-CA" sz="1400" b="0" i="0" u="none" strike="noStrike" dirty="0">
                        <a:solidFill>
                          <a:schemeClr val="tx1"/>
                        </a:solidFill>
                        <a:effectLst/>
                        <a:latin typeface="Calibri"/>
                      </a:endParaRPr>
                    </a:p>
                  </a:txBody>
                  <a:tcPr marL="9525" marR="9525" marT="9525" marB="0" anchor="b"/>
                </a:tc>
                <a:tc>
                  <a:txBody>
                    <a:bodyPr/>
                    <a:lstStyle/>
                    <a:p>
                      <a:pPr algn="ctr" fontAlgn="b"/>
                      <a:r>
                        <a:rPr lang="en-CA" sz="1400" b="0" i="0" u="none" strike="noStrike" dirty="0" smtClean="0">
                          <a:solidFill>
                            <a:schemeClr val="tx1"/>
                          </a:solidFill>
                          <a:effectLst/>
                          <a:latin typeface="+mn-lt"/>
                        </a:rPr>
                        <a:t>Distance to BMS (KM)</a:t>
                      </a:r>
                      <a:endParaRPr lang="en-CA" sz="1400" b="0" i="0" u="none" strike="noStrike" dirty="0">
                        <a:solidFill>
                          <a:schemeClr val="tx1"/>
                        </a:solidFill>
                        <a:effectLst/>
                        <a:latin typeface="Calibri"/>
                      </a:endParaRPr>
                    </a:p>
                  </a:txBody>
                  <a:tcPr marL="9525" marR="9525" marT="9525" marB="0" anchor="b"/>
                </a:tc>
                <a:tc>
                  <a:txBody>
                    <a:bodyPr/>
                    <a:lstStyle/>
                    <a:p>
                      <a:pPr algn="ctr" fontAlgn="b"/>
                      <a:r>
                        <a:rPr lang="en-CA" sz="1400" b="0" i="0" u="none" strike="noStrike" dirty="0" smtClean="0">
                          <a:solidFill>
                            <a:schemeClr val="tx1"/>
                          </a:solidFill>
                          <a:effectLst/>
                          <a:latin typeface="Calibri"/>
                        </a:rPr>
                        <a:t>Distance to BES (KM)</a:t>
                      </a:r>
                      <a:endParaRPr lang="en-CA" sz="1400" b="0" i="0" u="none" strike="noStrike" dirty="0">
                        <a:solidFill>
                          <a:schemeClr val="tx1"/>
                        </a:solidFill>
                        <a:effectLst/>
                        <a:latin typeface="Calibri"/>
                      </a:endParaRPr>
                    </a:p>
                  </a:txBody>
                  <a:tcPr marL="9525" marR="9525" marT="9525" marB="0" anchor="b"/>
                </a:tc>
                <a:tc>
                  <a:txBody>
                    <a:bodyPr/>
                    <a:lstStyle/>
                    <a:p>
                      <a:pPr algn="ctr" fontAlgn="b"/>
                      <a:r>
                        <a:rPr lang="en-CA" sz="1400" b="0" i="0" u="none" strike="noStrike" dirty="0" smtClean="0">
                          <a:solidFill>
                            <a:schemeClr val="tx1"/>
                          </a:solidFill>
                          <a:effectLst/>
                          <a:latin typeface="Calibri"/>
                        </a:rPr>
                        <a:t>Distance to FMS(KM)</a:t>
                      </a:r>
                      <a:endParaRPr lang="en-CA" sz="1400" b="0" i="0" u="none" strike="noStrike" dirty="0">
                        <a:solidFill>
                          <a:schemeClr val="tx1"/>
                        </a:solidFill>
                        <a:effectLst/>
                        <a:latin typeface="Calibri"/>
                      </a:endParaRPr>
                    </a:p>
                  </a:txBody>
                  <a:tcPr marL="9525" marR="9525" marT="9525" marB="0" anchor="b"/>
                </a:tc>
              </a:tr>
              <a:tr h="228600">
                <a:tc>
                  <a:txBody>
                    <a:bodyPr/>
                    <a:lstStyle/>
                    <a:p>
                      <a:pPr algn="ctr" fontAlgn="b"/>
                      <a:r>
                        <a:rPr lang="en-CA" sz="1200" b="0" i="0" u="none" strike="noStrike" dirty="0">
                          <a:solidFill>
                            <a:schemeClr val="tx1"/>
                          </a:solidFill>
                          <a:effectLst/>
                          <a:latin typeface="Calibri"/>
                        </a:rPr>
                        <a:t>22</a:t>
                      </a:r>
                    </a:p>
                  </a:txBody>
                  <a:tcPr marL="9525" marR="9525" marT="9525" marB="0" anchor="b"/>
                </a:tc>
                <a:tc>
                  <a:txBody>
                    <a:bodyPr/>
                    <a:lstStyle/>
                    <a:p>
                      <a:pPr algn="ctr" fontAlgn="b"/>
                      <a:r>
                        <a:rPr lang="en-CA" sz="1200" b="0" i="0" u="none" strike="noStrike">
                          <a:solidFill>
                            <a:schemeClr val="tx1"/>
                          </a:solidFill>
                          <a:effectLst/>
                          <a:latin typeface="Calibri"/>
                        </a:rPr>
                        <a:t>0.5</a:t>
                      </a:r>
                    </a:p>
                  </a:txBody>
                  <a:tcPr marL="9525" marR="9525" marT="9525" marB="0" anchor="b"/>
                </a:tc>
                <a:tc>
                  <a:txBody>
                    <a:bodyPr/>
                    <a:lstStyle/>
                    <a:p>
                      <a:pPr algn="ctr" fontAlgn="b"/>
                      <a:r>
                        <a:rPr lang="en-CA" sz="1200" b="0" i="0" u="none" strike="noStrike" dirty="0">
                          <a:solidFill>
                            <a:schemeClr val="tx1"/>
                          </a:solidFill>
                          <a:effectLst/>
                          <a:latin typeface="Calibri"/>
                        </a:rPr>
                        <a:t>0.5</a:t>
                      </a:r>
                    </a:p>
                  </a:txBody>
                  <a:tcPr marL="9525" marR="9525" marT="9525" marB="0" anchor="b"/>
                </a:tc>
                <a:tc>
                  <a:txBody>
                    <a:bodyPr/>
                    <a:lstStyle/>
                    <a:p>
                      <a:pPr algn="ctr" fontAlgn="b"/>
                      <a:r>
                        <a:rPr lang="en-CA" sz="1200" b="0" i="0" u="none" strike="noStrike" dirty="0">
                          <a:solidFill>
                            <a:schemeClr val="tx1"/>
                          </a:solidFill>
                          <a:effectLst/>
                          <a:latin typeface="Calibri"/>
                        </a:rPr>
                        <a:t>9.4</a:t>
                      </a:r>
                    </a:p>
                  </a:txBody>
                  <a:tcPr marL="9525" marR="9525" marT="9525" marB="0" anchor="b"/>
                </a:tc>
              </a:tr>
              <a:tr h="234315">
                <a:tc>
                  <a:txBody>
                    <a:bodyPr/>
                    <a:lstStyle/>
                    <a:p>
                      <a:pPr algn="ctr" fontAlgn="b"/>
                      <a:r>
                        <a:rPr lang="en-CA" sz="1200" b="0" i="0" u="none" strike="noStrike" dirty="0">
                          <a:solidFill>
                            <a:schemeClr val="tx1"/>
                          </a:solidFill>
                          <a:effectLst/>
                          <a:latin typeface="Calibri"/>
                        </a:rPr>
                        <a:t>23</a:t>
                      </a:r>
                    </a:p>
                  </a:txBody>
                  <a:tcPr marL="9525" marR="9525" marT="9525" marB="0" anchor="b"/>
                </a:tc>
                <a:tc>
                  <a:txBody>
                    <a:bodyPr/>
                    <a:lstStyle/>
                    <a:p>
                      <a:pPr algn="ctr" fontAlgn="b"/>
                      <a:r>
                        <a:rPr lang="en-CA" sz="1200" b="0" i="0" u="none" strike="noStrike" dirty="0">
                          <a:solidFill>
                            <a:schemeClr val="tx1"/>
                          </a:solidFill>
                          <a:effectLst/>
                          <a:latin typeface="Calibri"/>
                        </a:rPr>
                        <a:t>8.2</a:t>
                      </a:r>
                    </a:p>
                  </a:txBody>
                  <a:tcPr marL="9525" marR="9525" marT="9525" marB="0" anchor="b"/>
                </a:tc>
                <a:tc>
                  <a:txBody>
                    <a:bodyPr/>
                    <a:lstStyle/>
                    <a:p>
                      <a:pPr algn="ctr" fontAlgn="b"/>
                      <a:r>
                        <a:rPr lang="en-CA" sz="1200" b="0" i="0" u="none" strike="noStrike">
                          <a:solidFill>
                            <a:schemeClr val="tx1"/>
                          </a:solidFill>
                          <a:effectLst/>
                          <a:latin typeface="Calibri"/>
                        </a:rPr>
                        <a:t>8.2</a:t>
                      </a:r>
                    </a:p>
                  </a:txBody>
                  <a:tcPr marL="9525" marR="9525" marT="9525" marB="0" anchor="b"/>
                </a:tc>
                <a:tc>
                  <a:txBody>
                    <a:bodyPr/>
                    <a:lstStyle/>
                    <a:p>
                      <a:pPr algn="ctr" fontAlgn="b"/>
                      <a:r>
                        <a:rPr lang="en-CA" sz="1200" b="0" i="0" u="none" strike="noStrike" dirty="0">
                          <a:solidFill>
                            <a:schemeClr val="tx1"/>
                          </a:solidFill>
                          <a:effectLst/>
                          <a:latin typeface="Calibri"/>
                        </a:rPr>
                        <a:t>16.7</a:t>
                      </a:r>
                    </a:p>
                  </a:txBody>
                  <a:tcPr marL="9525" marR="9525" marT="9525" marB="0" anchor="b"/>
                </a:tc>
              </a:tr>
              <a:tr h="228600">
                <a:tc>
                  <a:txBody>
                    <a:bodyPr/>
                    <a:lstStyle/>
                    <a:p>
                      <a:pPr algn="ctr" fontAlgn="b"/>
                      <a:r>
                        <a:rPr lang="en-CA" sz="1200" b="0" i="0" u="none" strike="noStrike" dirty="0">
                          <a:solidFill>
                            <a:schemeClr val="tx1"/>
                          </a:solidFill>
                          <a:effectLst/>
                          <a:latin typeface="Calibri"/>
                        </a:rPr>
                        <a:t>24</a:t>
                      </a:r>
                    </a:p>
                  </a:txBody>
                  <a:tcPr marL="9525" marR="9525" marT="9525" marB="0" anchor="b"/>
                </a:tc>
                <a:tc>
                  <a:txBody>
                    <a:bodyPr/>
                    <a:lstStyle/>
                    <a:p>
                      <a:pPr algn="ctr" fontAlgn="b"/>
                      <a:r>
                        <a:rPr lang="en-CA" sz="1200" b="0" i="0" u="none" strike="noStrike" dirty="0">
                          <a:solidFill>
                            <a:schemeClr val="tx1"/>
                          </a:solidFill>
                          <a:effectLst/>
                          <a:latin typeface="Calibri"/>
                        </a:rPr>
                        <a:t>6.3</a:t>
                      </a:r>
                    </a:p>
                  </a:txBody>
                  <a:tcPr marL="9525" marR="9525" marT="9525" marB="0" anchor="b"/>
                </a:tc>
                <a:tc>
                  <a:txBody>
                    <a:bodyPr/>
                    <a:lstStyle/>
                    <a:p>
                      <a:pPr algn="ctr" fontAlgn="b"/>
                      <a:r>
                        <a:rPr lang="en-CA" sz="1200" b="0" i="0" u="none" strike="noStrike">
                          <a:solidFill>
                            <a:schemeClr val="tx1"/>
                          </a:solidFill>
                          <a:effectLst/>
                          <a:latin typeface="Calibri"/>
                        </a:rPr>
                        <a:t>6.3</a:t>
                      </a:r>
                    </a:p>
                  </a:txBody>
                  <a:tcPr marL="9525" marR="9525" marT="9525" marB="0" anchor="b"/>
                </a:tc>
                <a:tc>
                  <a:txBody>
                    <a:bodyPr/>
                    <a:lstStyle/>
                    <a:p>
                      <a:pPr algn="ctr" fontAlgn="b"/>
                      <a:r>
                        <a:rPr lang="en-CA" sz="1200" b="0" i="0" u="none" strike="noStrike" dirty="0">
                          <a:solidFill>
                            <a:schemeClr val="tx1"/>
                          </a:solidFill>
                          <a:effectLst/>
                          <a:latin typeface="Calibri"/>
                        </a:rPr>
                        <a:t>14.7</a:t>
                      </a:r>
                    </a:p>
                  </a:txBody>
                  <a:tcPr marL="9525" marR="9525" marT="9525" marB="0" anchor="b"/>
                </a:tc>
              </a:tr>
              <a:tr h="238760">
                <a:tc>
                  <a:txBody>
                    <a:bodyPr/>
                    <a:lstStyle/>
                    <a:p>
                      <a:pPr algn="ctr" fontAlgn="b"/>
                      <a:r>
                        <a:rPr lang="en-CA" sz="1200" b="0" i="0" u="none" strike="noStrike">
                          <a:solidFill>
                            <a:schemeClr val="tx1"/>
                          </a:solidFill>
                          <a:effectLst/>
                          <a:latin typeface="Calibri"/>
                        </a:rPr>
                        <a:t>25</a:t>
                      </a:r>
                    </a:p>
                  </a:txBody>
                  <a:tcPr marL="9525" marR="9525" marT="9525" marB="0" anchor="b"/>
                </a:tc>
                <a:tc>
                  <a:txBody>
                    <a:bodyPr/>
                    <a:lstStyle/>
                    <a:p>
                      <a:pPr algn="ctr" fontAlgn="b"/>
                      <a:r>
                        <a:rPr lang="en-CA" sz="1200" b="0" i="0" u="none" strike="noStrike" dirty="0">
                          <a:solidFill>
                            <a:schemeClr val="tx1"/>
                          </a:solidFill>
                          <a:effectLst/>
                          <a:latin typeface="Calibri"/>
                        </a:rPr>
                        <a:t>5</a:t>
                      </a:r>
                    </a:p>
                  </a:txBody>
                  <a:tcPr marL="9525" marR="9525" marT="9525" marB="0" anchor="b"/>
                </a:tc>
                <a:tc>
                  <a:txBody>
                    <a:bodyPr/>
                    <a:lstStyle/>
                    <a:p>
                      <a:pPr algn="ctr" fontAlgn="b"/>
                      <a:r>
                        <a:rPr lang="en-CA" sz="1200" b="0" i="0" u="none" strike="noStrike">
                          <a:solidFill>
                            <a:schemeClr val="tx1"/>
                          </a:solidFill>
                          <a:effectLst/>
                          <a:latin typeface="Calibri"/>
                        </a:rPr>
                        <a:t>5</a:t>
                      </a:r>
                    </a:p>
                  </a:txBody>
                  <a:tcPr marL="9525" marR="9525" marT="9525" marB="0" anchor="b"/>
                </a:tc>
                <a:tc>
                  <a:txBody>
                    <a:bodyPr/>
                    <a:lstStyle/>
                    <a:p>
                      <a:pPr algn="ctr" fontAlgn="b"/>
                      <a:r>
                        <a:rPr lang="en-CA" sz="1200" b="0" i="0" u="none" strike="noStrike" dirty="0">
                          <a:solidFill>
                            <a:schemeClr val="tx1"/>
                          </a:solidFill>
                          <a:effectLst/>
                          <a:latin typeface="Calibri"/>
                        </a:rPr>
                        <a:t>12.8</a:t>
                      </a:r>
                    </a:p>
                  </a:txBody>
                  <a:tcPr marL="9525" marR="9525" marT="9525" marB="0" anchor="b"/>
                </a:tc>
              </a:tr>
              <a:tr h="218440">
                <a:tc>
                  <a:txBody>
                    <a:bodyPr/>
                    <a:lstStyle/>
                    <a:p>
                      <a:pPr algn="ctr" fontAlgn="b"/>
                      <a:r>
                        <a:rPr lang="en-CA" sz="1200" b="0" i="0" u="none" strike="noStrike">
                          <a:solidFill>
                            <a:schemeClr val="tx1"/>
                          </a:solidFill>
                          <a:effectLst/>
                          <a:latin typeface="Calibri"/>
                        </a:rPr>
                        <a:t>26</a:t>
                      </a:r>
                    </a:p>
                  </a:txBody>
                  <a:tcPr marL="9525" marR="9525" marT="9525" marB="0" anchor="b"/>
                </a:tc>
                <a:tc>
                  <a:txBody>
                    <a:bodyPr/>
                    <a:lstStyle/>
                    <a:p>
                      <a:pPr algn="ctr" fontAlgn="b"/>
                      <a:r>
                        <a:rPr lang="en-CA" sz="1200" b="0" i="0" u="none" strike="noStrike" dirty="0">
                          <a:solidFill>
                            <a:schemeClr val="tx1"/>
                          </a:solidFill>
                          <a:effectLst/>
                          <a:latin typeface="Calibri"/>
                        </a:rPr>
                        <a:t>2.7</a:t>
                      </a:r>
                    </a:p>
                  </a:txBody>
                  <a:tcPr marL="9525" marR="9525" marT="9525" marB="0" anchor="b"/>
                </a:tc>
                <a:tc>
                  <a:txBody>
                    <a:bodyPr/>
                    <a:lstStyle/>
                    <a:p>
                      <a:pPr algn="ctr" fontAlgn="b"/>
                      <a:r>
                        <a:rPr lang="en-CA" sz="1200" b="0" i="0" u="none" strike="noStrike" dirty="0">
                          <a:solidFill>
                            <a:schemeClr val="tx1"/>
                          </a:solidFill>
                          <a:effectLst/>
                          <a:latin typeface="Calibri"/>
                        </a:rPr>
                        <a:t>2.7</a:t>
                      </a:r>
                    </a:p>
                  </a:txBody>
                  <a:tcPr marL="9525" marR="9525" marT="9525" marB="0" anchor="b"/>
                </a:tc>
                <a:tc>
                  <a:txBody>
                    <a:bodyPr/>
                    <a:lstStyle/>
                    <a:p>
                      <a:pPr algn="ctr" fontAlgn="b"/>
                      <a:r>
                        <a:rPr lang="en-CA" sz="1200" b="0" i="0" u="none" strike="noStrike">
                          <a:solidFill>
                            <a:schemeClr val="tx1"/>
                          </a:solidFill>
                          <a:effectLst/>
                          <a:latin typeface="Calibri"/>
                        </a:rPr>
                        <a:t>11.1</a:t>
                      </a:r>
                    </a:p>
                  </a:txBody>
                  <a:tcPr marL="9525" marR="9525" marT="9525" marB="0" anchor="b"/>
                </a:tc>
              </a:tr>
              <a:tr h="228600">
                <a:tc>
                  <a:txBody>
                    <a:bodyPr/>
                    <a:lstStyle/>
                    <a:p>
                      <a:pPr algn="ctr" fontAlgn="b"/>
                      <a:r>
                        <a:rPr lang="en-CA" sz="1200" b="0" i="0" u="none" strike="noStrike">
                          <a:solidFill>
                            <a:schemeClr val="tx1"/>
                          </a:solidFill>
                          <a:effectLst/>
                          <a:latin typeface="Calibri"/>
                        </a:rPr>
                        <a:t>27</a:t>
                      </a:r>
                    </a:p>
                  </a:txBody>
                  <a:tcPr marL="9525" marR="9525" marT="9525" marB="0" anchor="b"/>
                </a:tc>
                <a:tc>
                  <a:txBody>
                    <a:bodyPr/>
                    <a:lstStyle/>
                    <a:p>
                      <a:pPr algn="ctr" fontAlgn="b"/>
                      <a:r>
                        <a:rPr lang="en-CA" sz="1200" b="0" i="0" u="none" strike="noStrike" dirty="0">
                          <a:solidFill>
                            <a:schemeClr val="tx1"/>
                          </a:solidFill>
                          <a:effectLst/>
                          <a:latin typeface="Calibri"/>
                        </a:rPr>
                        <a:t>14.4</a:t>
                      </a:r>
                    </a:p>
                  </a:txBody>
                  <a:tcPr marL="9525" marR="9525" marT="9525" marB="0" anchor="b"/>
                </a:tc>
                <a:tc>
                  <a:txBody>
                    <a:bodyPr/>
                    <a:lstStyle/>
                    <a:p>
                      <a:pPr algn="ctr" fontAlgn="b"/>
                      <a:r>
                        <a:rPr lang="en-CA" sz="1200" b="0" i="0" u="none" strike="noStrike" dirty="0">
                          <a:solidFill>
                            <a:schemeClr val="tx1"/>
                          </a:solidFill>
                          <a:effectLst/>
                          <a:latin typeface="Calibri"/>
                        </a:rPr>
                        <a:t>14.4</a:t>
                      </a:r>
                    </a:p>
                  </a:txBody>
                  <a:tcPr marL="9525" marR="9525" marT="9525" marB="0" anchor="b"/>
                </a:tc>
                <a:tc>
                  <a:txBody>
                    <a:bodyPr/>
                    <a:lstStyle/>
                    <a:p>
                      <a:pPr algn="ctr" fontAlgn="b"/>
                      <a:r>
                        <a:rPr lang="en-CA" sz="1200" b="0" i="0" u="none" strike="noStrike">
                          <a:solidFill>
                            <a:schemeClr val="tx1"/>
                          </a:solidFill>
                          <a:effectLst/>
                          <a:latin typeface="Calibri"/>
                        </a:rPr>
                        <a:t>22.9</a:t>
                      </a:r>
                    </a:p>
                  </a:txBody>
                  <a:tcPr marL="9525" marR="9525" marT="9525" marB="0" anchor="b"/>
                </a:tc>
              </a:tr>
              <a:tr h="228600">
                <a:tc>
                  <a:txBody>
                    <a:bodyPr/>
                    <a:lstStyle/>
                    <a:p>
                      <a:pPr algn="ctr" fontAlgn="b"/>
                      <a:r>
                        <a:rPr lang="en-CA" sz="1200" b="0" i="0" u="none" strike="noStrike">
                          <a:solidFill>
                            <a:schemeClr val="tx1"/>
                          </a:solidFill>
                          <a:effectLst/>
                          <a:latin typeface="Calibri"/>
                        </a:rPr>
                        <a:t>28</a:t>
                      </a:r>
                    </a:p>
                  </a:txBody>
                  <a:tcPr marL="9525" marR="9525" marT="9525" marB="0" anchor="b"/>
                </a:tc>
                <a:tc>
                  <a:txBody>
                    <a:bodyPr/>
                    <a:lstStyle/>
                    <a:p>
                      <a:pPr algn="ctr" fontAlgn="b"/>
                      <a:r>
                        <a:rPr lang="en-CA" sz="1200" b="0" i="0" u="none" strike="noStrike" dirty="0">
                          <a:solidFill>
                            <a:schemeClr val="tx1"/>
                          </a:solidFill>
                          <a:effectLst/>
                          <a:latin typeface="Calibri"/>
                        </a:rPr>
                        <a:t>11.9</a:t>
                      </a:r>
                    </a:p>
                  </a:txBody>
                  <a:tcPr marL="9525" marR="9525" marT="9525" marB="0" anchor="b"/>
                </a:tc>
                <a:tc>
                  <a:txBody>
                    <a:bodyPr/>
                    <a:lstStyle/>
                    <a:p>
                      <a:pPr algn="ctr" fontAlgn="b"/>
                      <a:r>
                        <a:rPr lang="en-CA" sz="1200" b="0" i="0" u="none" strike="noStrike" dirty="0">
                          <a:solidFill>
                            <a:schemeClr val="tx1"/>
                          </a:solidFill>
                          <a:effectLst/>
                          <a:latin typeface="Calibri"/>
                        </a:rPr>
                        <a:t>11.9</a:t>
                      </a:r>
                    </a:p>
                  </a:txBody>
                  <a:tcPr marL="9525" marR="9525" marT="9525" marB="0" anchor="b"/>
                </a:tc>
                <a:tc>
                  <a:txBody>
                    <a:bodyPr/>
                    <a:lstStyle/>
                    <a:p>
                      <a:pPr algn="ctr" fontAlgn="b"/>
                      <a:r>
                        <a:rPr lang="en-CA" sz="1200" b="0" i="0" u="none" strike="noStrike" dirty="0">
                          <a:solidFill>
                            <a:schemeClr val="tx1"/>
                          </a:solidFill>
                          <a:effectLst/>
                          <a:latin typeface="Calibri"/>
                        </a:rPr>
                        <a:t>20.4</a:t>
                      </a:r>
                    </a:p>
                  </a:txBody>
                  <a:tcPr marL="9525" marR="9525" marT="9525" marB="0" anchor="b"/>
                </a:tc>
              </a:tr>
              <a:tr h="228600">
                <a:tc>
                  <a:txBody>
                    <a:bodyPr/>
                    <a:lstStyle/>
                    <a:p>
                      <a:pPr algn="ctr" fontAlgn="b"/>
                      <a:r>
                        <a:rPr lang="en-CA" sz="1200" b="0" i="0" u="none" strike="noStrike" dirty="0">
                          <a:solidFill>
                            <a:schemeClr val="tx1"/>
                          </a:solidFill>
                          <a:effectLst/>
                          <a:latin typeface="Calibri"/>
                        </a:rPr>
                        <a:t>29</a:t>
                      </a:r>
                    </a:p>
                  </a:txBody>
                  <a:tcPr marL="9525" marR="9525" marT="9525" marB="0" anchor="b"/>
                </a:tc>
                <a:tc>
                  <a:txBody>
                    <a:bodyPr/>
                    <a:lstStyle/>
                    <a:p>
                      <a:pPr algn="ctr" fontAlgn="b"/>
                      <a:r>
                        <a:rPr lang="en-CA" sz="1200" b="0" i="0" u="none" strike="noStrike">
                          <a:solidFill>
                            <a:schemeClr val="tx1"/>
                          </a:solidFill>
                          <a:effectLst/>
                          <a:latin typeface="Calibri"/>
                        </a:rPr>
                        <a:t>15.9</a:t>
                      </a:r>
                    </a:p>
                  </a:txBody>
                  <a:tcPr marL="9525" marR="9525" marT="9525" marB="0" anchor="b"/>
                </a:tc>
                <a:tc>
                  <a:txBody>
                    <a:bodyPr/>
                    <a:lstStyle/>
                    <a:p>
                      <a:pPr algn="ctr" fontAlgn="b"/>
                      <a:r>
                        <a:rPr lang="en-CA" sz="1200" b="0" i="0" u="none" strike="noStrike">
                          <a:solidFill>
                            <a:schemeClr val="tx1"/>
                          </a:solidFill>
                          <a:effectLst/>
                          <a:latin typeface="Calibri"/>
                        </a:rPr>
                        <a:t>15.9</a:t>
                      </a:r>
                    </a:p>
                  </a:txBody>
                  <a:tcPr marL="9525" marR="9525" marT="9525" marB="0" anchor="b"/>
                </a:tc>
                <a:tc>
                  <a:txBody>
                    <a:bodyPr/>
                    <a:lstStyle/>
                    <a:p>
                      <a:pPr algn="ctr" fontAlgn="b"/>
                      <a:r>
                        <a:rPr lang="en-CA" sz="1200" b="0" i="0" u="none" strike="noStrike">
                          <a:solidFill>
                            <a:schemeClr val="tx1"/>
                          </a:solidFill>
                          <a:effectLst/>
                          <a:latin typeface="Calibri"/>
                        </a:rPr>
                        <a:t>24.3</a:t>
                      </a:r>
                    </a:p>
                  </a:txBody>
                  <a:tcPr marL="9525" marR="9525" marT="9525" marB="0" anchor="b"/>
                </a:tc>
              </a:tr>
              <a:tr h="228600">
                <a:tc>
                  <a:txBody>
                    <a:bodyPr/>
                    <a:lstStyle/>
                    <a:p>
                      <a:pPr algn="ctr" fontAlgn="b"/>
                      <a:r>
                        <a:rPr lang="en-CA" sz="1200" b="0" i="0" u="none" strike="noStrike">
                          <a:solidFill>
                            <a:schemeClr val="tx1"/>
                          </a:solidFill>
                          <a:effectLst/>
                          <a:latin typeface="Calibri"/>
                        </a:rPr>
                        <a:t>30</a:t>
                      </a:r>
                    </a:p>
                  </a:txBody>
                  <a:tcPr marL="9525" marR="9525" marT="9525" marB="0" anchor="b"/>
                </a:tc>
                <a:tc>
                  <a:txBody>
                    <a:bodyPr/>
                    <a:lstStyle/>
                    <a:p>
                      <a:pPr algn="ctr" fontAlgn="b"/>
                      <a:r>
                        <a:rPr lang="en-CA" sz="1200" b="0" i="0" u="none" strike="noStrike">
                          <a:solidFill>
                            <a:schemeClr val="tx1"/>
                          </a:solidFill>
                          <a:effectLst/>
                          <a:latin typeface="Calibri"/>
                        </a:rPr>
                        <a:t>1.4</a:t>
                      </a:r>
                    </a:p>
                  </a:txBody>
                  <a:tcPr marL="9525" marR="9525" marT="9525" marB="0" anchor="b"/>
                </a:tc>
                <a:tc>
                  <a:txBody>
                    <a:bodyPr/>
                    <a:lstStyle/>
                    <a:p>
                      <a:pPr algn="ctr" fontAlgn="b"/>
                      <a:r>
                        <a:rPr lang="en-CA" sz="1200" b="0" i="0" u="none" strike="noStrike">
                          <a:solidFill>
                            <a:schemeClr val="tx1"/>
                          </a:solidFill>
                          <a:effectLst/>
                          <a:latin typeface="Calibri"/>
                        </a:rPr>
                        <a:t>1.4</a:t>
                      </a:r>
                    </a:p>
                  </a:txBody>
                  <a:tcPr marL="9525" marR="9525" marT="9525" marB="0" anchor="b"/>
                </a:tc>
                <a:tc>
                  <a:txBody>
                    <a:bodyPr/>
                    <a:lstStyle/>
                    <a:p>
                      <a:pPr algn="ctr" fontAlgn="b"/>
                      <a:r>
                        <a:rPr lang="en-CA" sz="1200" b="0" i="0" u="none" strike="noStrike" dirty="0">
                          <a:solidFill>
                            <a:schemeClr val="tx1"/>
                          </a:solidFill>
                          <a:effectLst/>
                          <a:latin typeface="Calibri"/>
                        </a:rPr>
                        <a:t>8.3</a:t>
                      </a:r>
                    </a:p>
                  </a:txBody>
                  <a:tcPr marL="9525" marR="9525" marT="9525" marB="0" anchor="b"/>
                </a:tc>
              </a:tr>
              <a:tr h="182880">
                <a:tc>
                  <a:txBody>
                    <a:bodyPr/>
                    <a:lstStyle/>
                    <a:p>
                      <a:pPr algn="ctr" fontAlgn="b"/>
                      <a:r>
                        <a:rPr lang="en-CA" sz="1200" b="0" i="0" u="none" strike="noStrike">
                          <a:solidFill>
                            <a:schemeClr val="tx1"/>
                          </a:solidFill>
                          <a:effectLst/>
                          <a:latin typeface="Calibri"/>
                        </a:rPr>
                        <a:t>31</a:t>
                      </a:r>
                    </a:p>
                  </a:txBody>
                  <a:tcPr marL="9525" marR="9525" marT="9525" marB="0" anchor="b"/>
                </a:tc>
                <a:tc>
                  <a:txBody>
                    <a:bodyPr/>
                    <a:lstStyle/>
                    <a:p>
                      <a:pPr algn="ctr" fontAlgn="b"/>
                      <a:r>
                        <a:rPr lang="en-CA" sz="1200" b="0" i="0" u="none" strike="noStrike">
                          <a:solidFill>
                            <a:schemeClr val="tx1"/>
                          </a:solidFill>
                          <a:effectLst/>
                          <a:latin typeface="Calibri"/>
                        </a:rPr>
                        <a:t>2</a:t>
                      </a:r>
                    </a:p>
                  </a:txBody>
                  <a:tcPr marL="9525" marR="9525" marT="9525" marB="0" anchor="b"/>
                </a:tc>
                <a:tc>
                  <a:txBody>
                    <a:bodyPr/>
                    <a:lstStyle/>
                    <a:p>
                      <a:pPr algn="ctr" fontAlgn="b"/>
                      <a:r>
                        <a:rPr lang="en-CA" sz="1200" b="0" i="0" u="none" strike="noStrike" dirty="0">
                          <a:solidFill>
                            <a:schemeClr val="tx1"/>
                          </a:solidFill>
                          <a:effectLst/>
                          <a:latin typeface="Calibri"/>
                        </a:rPr>
                        <a:t>2</a:t>
                      </a:r>
                    </a:p>
                  </a:txBody>
                  <a:tcPr marL="9525" marR="9525" marT="9525" marB="0" anchor="b"/>
                </a:tc>
                <a:tc>
                  <a:txBody>
                    <a:bodyPr/>
                    <a:lstStyle/>
                    <a:p>
                      <a:pPr algn="ctr" fontAlgn="b"/>
                      <a:r>
                        <a:rPr lang="en-CA" sz="1200" b="0" i="0" u="none" strike="noStrike">
                          <a:solidFill>
                            <a:schemeClr val="tx1"/>
                          </a:solidFill>
                          <a:effectLst/>
                          <a:latin typeface="Calibri"/>
                        </a:rPr>
                        <a:t>7.6</a:t>
                      </a:r>
                    </a:p>
                  </a:txBody>
                  <a:tcPr marL="9525" marR="9525" marT="9525" marB="0" anchor="b"/>
                </a:tc>
              </a:tr>
              <a:tr h="228600">
                <a:tc>
                  <a:txBody>
                    <a:bodyPr/>
                    <a:lstStyle/>
                    <a:p>
                      <a:pPr algn="ctr" fontAlgn="b"/>
                      <a:r>
                        <a:rPr lang="en-CA" sz="1200" b="0" i="0" u="none" strike="noStrike">
                          <a:solidFill>
                            <a:schemeClr val="tx1"/>
                          </a:solidFill>
                          <a:effectLst/>
                          <a:latin typeface="Calibri"/>
                        </a:rPr>
                        <a:t>32</a:t>
                      </a:r>
                    </a:p>
                  </a:txBody>
                  <a:tcPr marL="9525" marR="9525" marT="9525" marB="0" anchor="b"/>
                </a:tc>
                <a:tc>
                  <a:txBody>
                    <a:bodyPr/>
                    <a:lstStyle/>
                    <a:p>
                      <a:pPr algn="ctr" fontAlgn="b"/>
                      <a:r>
                        <a:rPr lang="en-CA" sz="1200" b="0" i="0" u="none" strike="noStrike">
                          <a:solidFill>
                            <a:schemeClr val="tx1"/>
                          </a:solidFill>
                          <a:effectLst/>
                          <a:latin typeface="Calibri"/>
                        </a:rPr>
                        <a:t>12.1</a:t>
                      </a:r>
                    </a:p>
                  </a:txBody>
                  <a:tcPr marL="9525" marR="9525" marT="9525" marB="0" anchor="b"/>
                </a:tc>
                <a:tc>
                  <a:txBody>
                    <a:bodyPr/>
                    <a:lstStyle/>
                    <a:p>
                      <a:pPr algn="ctr" fontAlgn="b"/>
                      <a:r>
                        <a:rPr lang="en-CA" sz="1200" b="0" i="0" u="none" strike="noStrike" dirty="0">
                          <a:solidFill>
                            <a:schemeClr val="tx1"/>
                          </a:solidFill>
                          <a:effectLst/>
                          <a:latin typeface="Calibri"/>
                        </a:rPr>
                        <a:t>12.1</a:t>
                      </a:r>
                    </a:p>
                  </a:txBody>
                  <a:tcPr marL="9525" marR="9525" marT="9525" marB="0" anchor="b"/>
                </a:tc>
                <a:tc>
                  <a:txBody>
                    <a:bodyPr/>
                    <a:lstStyle/>
                    <a:p>
                      <a:pPr algn="ctr" fontAlgn="b"/>
                      <a:r>
                        <a:rPr lang="en-CA" sz="1200" b="0" i="0" u="none" strike="noStrike" dirty="0">
                          <a:solidFill>
                            <a:schemeClr val="tx1"/>
                          </a:solidFill>
                          <a:effectLst/>
                          <a:latin typeface="Calibri"/>
                        </a:rPr>
                        <a:t>20.6</a:t>
                      </a:r>
                    </a:p>
                  </a:txBody>
                  <a:tcPr marL="9525" marR="9525" marT="9525" marB="0" anchor="b"/>
                </a:tc>
              </a:tr>
              <a:tr h="228600">
                <a:tc>
                  <a:txBody>
                    <a:bodyPr/>
                    <a:lstStyle/>
                    <a:p>
                      <a:pPr algn="ctr" fontAlgn="b"/>
                      <a:r>
                        <a:rPr lang="en-CA" sz="1200" b="0" i="0" u="none" strike="noStrike">
                          <a:solidFill>
                            <a:schemeClr val="tx1"/>
                          </a:solidFill>
                          <a:effectLst/>
                          <a:latin typeface="Calibri"/>
                        </a:rPr>
                        <a:t>33</a:t>
                      </a:r>
                    </a:p>
                  </a:txBody>
                  <a:tcPr marL="9525" marR="9525" marT="9525" marB="0" anchor="b"/>
                </a:tc>
                <a:tc>
                  <a:txBody>
                    <a:bodyPr/>
                    <a:lstStyle/>
                    <a:p>
                      <a:pPr algn="ctr" fontAlgn="b"/>
                      <a:r>
                        <a:rPr lang="en-CA" sz="1200" b="0" i="0" u="none" strike="noStrike">
                          <a:solidFill>
                            <a:schemeClr val="tx1"/>
                          </a:solidFill>
                          <a:effectLst/>
                          <a:latin typeface="Calibri"/>
                        </a:rPr>
                        <a:t>1.2</a:t>
                      </a:r>
                    </a:p>
                  </a:txBody>
                  <a:tcPr marL="9525" marR="9525" marT="9525" marB="0" anchor="b"/>
                </a:tc>
                <a:tc>
                  <a:txBody>
                    <a:bodyPr/>
                    <a:lstStyle/>
                    <a:p>
                      <a:pPr algn="ctr" fontAlgn="b"/>
                      <a:r>
                        <a:rPr lang="en-CA" sz="1200" b="0" i="0" u="none" strike="noStrike">
                          <a:solidFill>
                            <a:schemeClr val="tx1"/>
                          </a:solidFill>
                          <a:effectLst/>
                          <a:latin typeface="Calibri"/>
                        </a:rPr>
                        <a:t>1.2</a:t>
                      </a:r>
                    </a:p>
                  </a:txBody>
                  <a:tcPr marL="9525" marR="9525" marT="9525" marB="0" anchor="b"/>
                </a:tc>
                <a:tc>
                  <a:txBody>
                    <a:bodyPr/>
                    <a:lstStyle/>
                    <a:p>
                      <a:pPr algn="ctr" fontAlgn="b"/>
                      <a:r>
                        <a:rPr lang="en-CA" sz="1200" b="0" i="0" u="none" strike="noStrike" dirty="0">
                          <a:solidFill>
                            <a:schemeClr val="tx1"/>
                          </a:solidFill>
                          <a:effectLst/>
                          <a:latin typeface="Calibri"/>
                        </a:rPr>
                        <a:t>9.9</a:t>
                      </a:r>
                    </a:p>
                  </a:txBody>
                  <a:tcPr marL="9525" marR="9525" marT="9525" marB="0" anchor="b"/>
                </a:tc>
              </a:tr>
              <a:tr h="228600">
                <a:tc>
                  <a:txBody>
                    <a:bodyPr/>
                    <a:lstStyle/>
                    <a:p>
                      <a:pPr algn="ctr" fontAlgn="b"/>
                      <a:r>
                        <a:rPr lang="en-CA" sz="1200" b="0" i="0" u="none" strike="noStrike">
                          <a:solidFill>
                            <a:schemeClr val="tx1"/>
                          </a:solidFill>
                          <a:effectLst/>
                          <a:latin typeface="Calibri"/>
                        </a:rPr>
                        <a:t>34</a:t>
                      </a:r>
                    </a:p>
                  </a:txBody>
                  <a:tcPr marL="9525" marR="9525" marT="9525" marB="0" anchor="b"/>
                </a:tc>
                <a:tc>
                  <a:txBody>
                    <a:bodyPr/>
                    <a:lstStyle/>
                    <a:p>
                      <a:pPr algn="ctr" fontAlgn="b"/>
                      <a:r>
                        <a:rPr lang="en-CA" sz="1200" b="0" i="0" u="none" strike="noStrike">
                          <a:solidFill>
                            <a:schemeClr val="tx1"/>
                          </a:solidFill>
                          <a:effectLst/>
                          <a:latin typeface="Calibri"/>
                        </a:rPr>
                        <a:t>12.1</a:t>
                      </a:r>
                    </a:p>
                  </a:txBody>
                  <a:tcPr marL="9525" marR="9525" marT="9525" marB="0" anchor="b"/>
                </a:tc>
                <a:tc>
                  <a:txBody>
                    <a:bodyPr/>
                    <a:lstStyle/>
                    <a:p>
                      <a:pPr algn="ctr" fontAlgn="b"/>
                      <a:r>
                        <a:rPr lang="en-CA" sz="1200" b="0" i="0" u="none" strike="noStrike">
                          <a:solidFill>
                            <a:schemeClr val="tx1"/>
                          </a:solidFill>
                          <a:effectLst/>
                          <a:latin typeface="Calibri"/>
                        </a:rPr>
                        <a:t>12.1</a:t>
                      </a:r>
                    </a:p>
                  </a:txBody>
                  <a:tcPr marL="9525" marR="9525" marT="9525" marB="0" anchor="b"/>
                </a:tc>
                <a:tc>
                  <a:txBody>
                    <a:bodyPr/>
                    <a:lstStyle/>
                    <a:p>
                      <a:pPr algn="ctr" fontAlgn="b"/>
                      <a:r>
                        <a:rPr lang="en-CA" sz="1200" b="0" i="0" u="none" strike="noStrike" dirty="0">
                          <a:solidFill>
                            <a:schemeClr val="tx1"/>
                          </a:solidFill>
                          <a:effectLst/>
                          <a:latin typeface="Calibri"/>
                        </a:rPr>
                        <a:t>20.6</a:t>
                      </a:r>
                    </a:p>
                  </a:txBody>
                  <a:tcPr marL="9525" marR="9525" marT="9525" marB="0" anchor="b"/>
                </a:tc>
              </a:tr>
              <a:tr h="228600">
                <a:tc>
                  <a:txBody>
                    <a:bodyPr/>
                    <a:lstStyle/>
                    <a:p>
                      <a:pPr algn="ctr" fontAlgn="b"/>
                      <a:r>
                        <a:rPr lang="en-CA" sz="1200" b="0" i="0" u="none" strike="noStrike">
                          <a:solidFill>
                            <a:schemeClr val="tx1"/>
                          </a:solidFill>
                          <a:effectLst/>
                          <a:latin typeface="Calibri"/>
                        </a:rPr>
                        <a:t>35</a:t>
                      </a:r>
                    </a:p>
                  </a:txBody>
                  <a:tcPr marL="9525" marR="9525" marT="9525" marB="0" anchor="b"/>
                </a:tc>
                <a:tc>
                  <a:txBody>
                    <a:bodyPr/>
                    <a:lstStyle/>
                    <a:p>
                      <a:pPr algn="ctr" fontAlgn="b"/>
                      <a:r>
                        <a:rPr lang="en-CA" sz="1200" b="0" i="0" u="none" strike="noStrike" dirty="0">
                          <a:solidFill>
                            <a:schemeClr val="tx1"/>
                          </a:solidFill>
                          <a:effectLst/>
                          <a:latin typeface="Calibri"/>
                        </a:rPr>
                        <a:t>5.7</a:t>
                      </a:r>
                    </a:p>
                  </a:txBody>
                  <a:tcPr marL="9525" marR="9525" marT="9525" marB="0" anchor="b"/>
                </a:tc>
                <a:tc>
                  <a:txBody>
                    <a:bodyPr/>
                    <a:lstStyle/>
                    <a:p>
                      <a:pPr algn="ctr" fontAlgn="b"/>
                      <a:r>
                        <a:rPr lang="en-CA" sz="1200" b="0" i="0" u="none" strike="noStrike">
                          <a:solidFill>
                            <a:schemeClr val="tx1"/>
                          </a:solidFill>
                          <a:effectLst/>
                          <a:latin typeface="Calibri"/>
                        </a:rPr>
                        <a:t>5.7</a:t>
                      </a:r>
                    </a:p>
                  </a:txBody>
                  <a:tcPr marL="9525" marR="9525" marT="9525" marB="0" anchor="b"/>
                </a:tc>
                <a:tc>
                  <a:txBody>
                    <a:bodyPr/>
                    <a:lstStyle/>
                    <a:p>
                      <a:pPr algn="ctr" fontAlgn="b"/>
                      <a:r>
                        <a:rPr lang="en-CA" sz="1200" b="0" i="0" u="none" strike="noStrike">
                          <a:solidFill>
                            <a:schemeClr val="tx1"/>
                          </a:solidFill>
                          <a:effectLst/>
                          <a:latin typeface="Calibri"/>
                        </a:rPr>
                        <a:t>14.2</a:t>
                      </a:r>
                    </a:p>
                  </a:txBody>
                  <a:tcPr marL="9525" marR="9525" marT="9525" marB="0" anchor="b"/>
                </a:tc>
              </a:tr>
              <a:tr h="228600">
                <a:tc>
                  <a:txBody>
                    <a:bodyPr/>
                    <a:lstStyle/>
                    <a:p>
                      <a:pPr algn="ctr" fontAlgn="b"/>
                      <a:r>
                        <a:rPr lang="en-CA" sz="1200" b="0" i="0" u="none" strike="noStrike" dirty="0">
                          <a:solidFill>
                            <a:schemeClr val="tx1"/>
                          </a:solidFill>
                          <a:effectLst/>
                          <a:latin typeface="Calibri"/>
                        </a:rPr>
                        <a:t>36</a:t>
                      </a:r>
                    </a:p>
                  </a:txBody>
                  <a:tcPr marL="9525" marR="9525" marT="9525" marB="0" anchor="b"/>
                </a:tc>
                <a:tc>
                  <a:txBody>
                    <a:bodyPr/>
                    <a:lstStyle/>
                    <a:p>
                      <a:pPr algn="ctr" fontAlgn="b"/>
                      <a:r>
                        <a:rPr lang="en-CA" sz="1200" b="0" i="0" u="none" strike="noStrike">
                          <a:solidFill>
                            <a:schemeClr val="tx1"/>
                          </a:solidFill>
                          <a:effectLst/>
                          <a:latin typeface="Calibri"/>
                        </a:rPr>
                        <a:t>14.2</a:t>
                      </a:r>
                    </a:p>
                  </a:txBody>
                  <a:tcPr marL="9525" marR="9525" marT="9525" marB="0" anchor="b"/>
                </a:tc>
                <a:tc>
                  <a:txBody>
                    <a:bodyPr/>
                    <a:lstStyle/>
                    <a:p>
                      <a:pPr algn="ctr" fontAlgn="b"/>
                      <a:r>
                        <a:rPr lang="en-CA" sz="1200" b="0" i="0" u="none" strike="noStrike" dirty="0">
                          <a:solidFill>
                            <a:schemeClr val="tx1"/>
                          </a:solidFill>
                          <a:effectLst/>
                          <a:latin typeface="Calibri"/>
                        </a:rPr>
                        <a:t>14.2</a:t>
                      </a:r>
                    </a:p>
                  </a:txBody>
                  <a:tcPr marL="9525" marR="9525" marT="9525" marB="0" anchor="b"/>
                </a:tc>
                <a:tc>
                  <a:txBody>
                    <a:bodyPr/>
                    <a:lstStyle/>
                    <a:p>
                      <a:pPr algn="ctr" fontAlgn="b"/>
                      <a:r>
                        <a:rPr lang="en-CA" sz="1200" b="0" i="0" u="none" strike="noStrike" dirty="0">
                          <a:solidFill>
                            <a:schemeClr val="tx1"/>
                          </a:solidFill>
                          <a:effectLst/>
                          <a:latin typeface="Calibri"/>
                        </a:rPr>
                        <a:t>22.6</a:t>
                      </a:r>
                    </a:p>
                  </a:txBody>
                  <a:tcPr marL="9525" marR="9525" marT="9525" marB="0" anchor="b"/>
                </a:tc>
              </a:tr>
              <a:tr h="228600">
                <a:tc>
                  <a:txBody>
                    <a:bodyPr/>
                    <a:lstStyle/>
                    <a:p>
                      <a:pPr algn="ctr" fontAlgn="b"/>
                      <a:r>
                        <a:rPr lang="en-CA" sz="1200" b="0" i="0" u="none" strike="noStrike">
                          <a:solidFill>
                            <a:schemeClr val="tx1"/>
                          </a:solidFill>
                          <a:effectLst/>
                          <a:latin typeface="Calibri"/>
                        </a:rPr>
                        <a:t>37</a:t>
                      </a:r>
                    </a:p>
                  </a:txBody>
                  <a:tcPr marL="9525" marR="9525" marT="9525" marB="0" anchor="b"/>
                </a:tc>
                <a:tc>
                  <a:txBody>
                    <a:bodyPr/>
                    <a:lstStyle/>
                    <a:p>
                      <a:pPr algn="ctr" fontAlgn="b"/>
                      <a:r>
                        <a:rPr lang="en-CA" sz="1200" b="0" i="0" u="none" strike="noStrike">
                          <a:solidFill>
                            <a:schemeClr val="tx1"/>
                          </a:solidFill>
                          <a:effectLst/>
                          <a:latin typeface="Calibri"/>
                        </a:rPr>
                        <a:t>6</a:t>
                      </a:r>
                    </a:p>
                  </a:txBody>
                  <a:tcPr marL="9525" marR="9525" marT="9525" marB="0" anchor="b"/>
                </a:tc>
                <a:tc>
                  <a:txBody>
                    <a:bodyPr/>
                    <a:lstStyle/>
                    <a:p>
                      <a:pPr algn="ctr" fontAlgn="b"/>
                      <a:r>
                        <a:rPr lang="en-CA" sz="1200" b="0" i="0" u="none" strike="noStrike" dirty="0">
                          <a:solidFill>
                            <a:schemeClr val="tx1"/>
                          </a:solidFill>
                          <a:effectLst/>
                          <a:latin typeface="Calibri"/>
                        </a:rPr>
                        <a:t>6</a:t>
                      </a:r>
                    </a:p>
                  </a:txBody>
                  <a:tcPr marL="9525" marR="9525" marT="9525" marB="0" anchor="b"/>
                </a:tc>
                <a:tc>
                  <a:txBody>
                    <a:bodyPr/>
                    <a:lstStyle/>
                    <a:p>
                      <a:pPr algn="ctr" fontAlgn="b"/>
                      <a:r>
                        <a:rPr lang="en-CA" sz="1200" b="0" i="0" u="none" strike="noStrike" dirty="0">
                          <a:solidFill>
                            <a:schemeClr val="tx1"/>
                          </a:solidFill>
                          <a:effectLst/>
                          <a:latin typeface="Calibri"/>
                        </a:rPr>
                        <a:t>14.4</a:t>
                      </a:r>
                    </a:p>
                  </a:txBody>
                  <a:tcPr marL="9525" marR="9525" marT="9525" marB="0" anchor="b"/>
                </a:tc>
              </a:tr>
              <a:tr h="228600">
                <a:tc>
                  <a:txBody>
                    <a:bodyPr/>
                    <a:lstStyle/>
                    <a:p>
                      <a:pPr algn="ctr" fontAlgn="b"/>
                      <a:r>
                        <a:rPr lang="en-CA" sz="1200" b="0" i="0" u="none" strike="noStrike">
                          <a:solidFill>
                            <a:schemeClr val="tx1"/>
                          </a:solidFill>
                          <a:effectLst/>
                          <a:latin typeface="Calibri"/>
                        </a:rPr>
                        <a:t>38</a:t>
                      </a:r>
                    </a:p>
                  </a:txBody>
                  <a:tcPr marL="9525" marR="9525" marT="9525" marB="0" anchor="b"/>
                </a:tc>
                <a:tc>
                  <a:txBody>
                    <a:bodyPr/>
                    <a:lstStyle/>
                    <a:p>
                      <a:pPr algn="ctr" fontAlgn="b"/>
                      <a:r>
                        <a:rPr lang="en-CA" sz="1200" b="0" i="0" u="none" strike="noStrike">
                          <a:solidFill>
                            <a:schemeClr val="tx1"/>
                          </a:solidFill>
                          <a:effectLst/>
                          <a:latin typeface="Calibri"/>
                        </a:rPr>
                        <a:t>7.1</a:t>
                      </a:r>
                    </a:p>
                  </a:txBody>
                  <a:tcPr marL="9525" marR="9525" marT="9525" marB="0" anchor="b"/>
                </a:tc>
                <a:tc>
                  <a:txBody>
                    <a:bodyPr/>
                    <a:lstStyle/>
                    <a:p>
                      <a:pPr algn="ctr" fontAlgn="b"/>
                      <a:r>
                        <a:rPr lang="en-CA" sz="1200" b="0" i="0" u="none" strike="noStrike" dirty="0">
                          <a:solidFill>
                            <a:schemeClr val="tx1"/>
                          </a:solidFill>
                          <a:effectLst/>
                          <a:latin typeface="Calibri"/>
                        </a:rPr>
                        <a:t>7.1</a:t>
                      </a:r>
                    </a:p>
                  </a:txBody>
                  <a:tcPr marL="9525" marR="9525" marT="9525" marB="0" anchor="b"/>
                </a:tc>
                <a:tc>
                  <a:txBody>
                    <a:bodyPr/>
                    <a:lstStyle/>
                    <a:p>
                      <a:pPr algn="ctr" fontAlgn="b"/>
                      <a:r>
                        <a:rPr lang="en-CA" sz="1200" b="0" i="0" u="none" strike="noStrike" dirty="0">
                          <a:solidFill>
                            <a:schemeClr val="tx1"/>
                          </a:solidFill>
                          <a:effectLst/>
                          <a:latin typeface="Calibri"/>
                        </a:rPr>
                        <a:t>15.6</a:t>
                      </a:r>
                    </a:p>
                  </a:txBody>
                  <a:tcPr marL="9525" marR="9525" marT="9525" marB="0" anchor="b"/>
                </a:tc>
              </a:tr>
              <a:tr h="228600">
                <a:tc>
                  <a:txBody>
                    <a:bodyPr/>
                    <a:lstStyle/>
                    <a:p>
                      <a:pPr algn="ctr" fontAlgn="b"/>
                      <a:r>
                        <a:rPr lang="en-CA" sz="1200" b="0" i="0" u="none" strike="noStrike">
                          <a:solidFill>
                            <a:schemeClr val="tx1"/>
                          </a:solidFill>
                          <a:effectLst/>
                          <a:latin typeface="Calibri"/>
                        </a:rPr>
                        <a:t>39</a:t>
                      </a:r>
                    </a:p>
                  </a:txBody>
                  <a:tcPr marL="9525" marR="9525" marT="9525" marB="0" anchor="b"/>
                </a:tc>
                <a:tc>
                  <a:txBody>
                    <a:bodyPr/>
                    <a:lstStyle/>
                    <a:p>
                      <a:pPr algn="ctr" fontAlgn="b"/>
                      <a:r>
                        <a:rPr lang="en-CA" sz="1200" b="0" i="0" u="none" strike="noStrike">
                          <a:solidFill>
                            <a:schemeClr val="tx1"/>
                          </a:solidFill>
                          <a:effectLst/>
                          <a:latin typeface="Calibri"/>
                        </a:rPr>
                        <a:t>4.2</a:t>
                      </a:r>
                    </a:p>
                  </a:txBody>
                  <a:tcPr marL="9525" marR="9525" marT="9525" marB="0" anchor="b"/>
                </a:tc>
                <a:tc>
                  <a:txBody>
                    <a:bodyPr/>
                    <a:lstStyle/>
                    <a:p>
                      <a:pPr algn="ctr" fontAlgn="b"/>
                      <a:r>
                        <a:rPr lang="en-CA" sz="1200" b="0" i="0" u="none" strike="noStrike">
                          <a:solidFill>
                            <a:schemeClr val="tx1"/>
                          </a:solidFill>
                          <a:effectLst/>
                          <a:latin typeface="Calibri"/>
                        </a:rPr>
                        <a:t>4.2</a:t>
                      </a:r>
                    </a:p>
                  </a:txBody>
                  <a:tcPr marL="9525" marR="9525" marT="9525" marB="0" anchor="b"/>
                </a:tc>
                <a:tc>
                  <a:txBody>
                    <a:bodyPr/>
                    <a:lstStyle/>
                    <a:p>
                      <a:pPr algn="ctr" fontAlgn="b"/>
                      <a:r>
                        <a:rPr lang="en-CA" sz="1200" b="0" i="0" u="none" strike="noStrike" dirty="0">
                          <a:solidFill>
                            <a:schemeClr val="tx1"/>
                          </a:solidFill>
                          <a:effectLst/>
                          <a:latin typeface="Calibri"/>
                        </a:rPr>
                        <a:t>12.6</a:t>
                      </a:r>
                    </a:p>
                  </a:txBody>
                  <a:tcPr marL="9525" marR="9525" marT="9525" marB="0" anchor="b"/>
                </a:tc>
              </a:tr>
              <a:tr h="228600">
                <a:tc>
                  <a:txBody>
                    <a:bodyPr/>
                    <a:lstStyle/>
                    <a:p>
                      <a:pPr algn="ctr" fontAlgn="b"/>
                      <a:r>
                        <a:rPr lang="en-CA" sz="1200" b="0" i="0" u="none" strike="noStrike" dirty="0">
                          <a:solidFill>
                            <a:schemeClr val="tx1"/>
                          </a:solidFill>
                          <a:effectLst/>
                          <a:latin typeface="Calibri"/>
                        </a:rPr>
                        <a:t>40</a:t>
                      </a:r>
                    </a:p>
                  </a:txBody>
                  <a:tcPr marL="9525" marR="9525" marT="9525" marB="0" anchor="b"/>
                </a:tc>
                <a:tc>
                  <a:txBody>
                    <a:bodyPr/>
                    <a:lstStyle/>
                    <a:p>
                      <a:pPr algn="ctr" fontAlgn="b"/>
                      <a:r>
                        <a:rPr lang="en-CA" sz="1200" b="0" i="0" u="none" strike="noStrike">
                          <a:solidFill>
                            <a:schemeClr val="tx1"/>
                          </a:solidFill>
                          <a:effectLst/>
                          <a:latin typeface="Calibri"/>
                        </a:rPr>
                        <a:t>9.7</a:t>
                      </a:r>
                    </a:p>
                  </a:txBody>
                  <a:tcPr marL="9525" marR="9525" marT="9525" marB="0" anchor="b"/>
                </a:tc>
                <a:tc>
                  <a:txBody>
                    <a:bodyPr/>
                    <a:lstStyle/>
                    <a:p>
                      <a:pPr algn="ctr" fontAlgn="b"/>
                      <a:r>
                        <a:rPr lang="en-CA" sz="1200" b="0" i="0" u="none" strike="noStrike">
                          <a:solidFill>
                            <a:schemeClr val="tx1"/>
                          </a:solidFill>
                          <a:effectLst/>
                          <a:latin typeface="Calibri"/>
                        </a:rPr>
                        <a:t>9.7</a:t>
                      </a:r>
                    </a:p>
                  </a:txBody>
                  <a:tcPr marL="9525" marR="9525" marT="9525" marB="0" anchor="b"/>
                </a:tc>
                <a:tc>
                  <a:txBody>
                    <a:bodyPr/>
                    <a:lstStyle/>
                    <a:p>
                      <a:pPr algn="ctr" fontAlgn="b"/>
                      <a:r>
                        <a:rPr lang="en-CA" sz="1200" b="0" i="0" u="none" strike="noStrike">
                          <a:solidFill>
                            <a:schemeClr val="tx1"/>
                          </a:solidFill>
                          <a:effectLst/>
                          <a:latin typeface="Calibri"/>
                        </a:rPr>
                        <a:t>18.2</a:t>
                      </a:r>
                    </a:p>
                  </a:txBody>
                  <a:tcPr marL="9525" marR="9525" marT="9525" marB="0" anchor="b"/>
                </a:tc>
              </a:tr>
              <a:tr h="192405">
                <a:tc>
                  <a:txBody>
                    <a:bodyPr/>
                    <a:lstStyle/>
                    <a:p>
                      <a:pPr algn="ctr" fontAlgn="b"/>
                      <a:r>
                        <a:rPr lang="en-CA" sz="1200" b="0" i="0" u="none" strike="noStrike" dirty="0">
                          <a:solidFill>
                            <a:schemeClr val="tx1"/>
                          </a:solidFill>
                          <a:effectLst/>
                          <a:latin typeface="Calibri"/>
                        </a:rPr>
                        <a:t>41</a:t>
                      </a:r>
                    </a:p>
                  </a:txBody>
                  <a:tcPr marL="9525" marR="9525" marT="9525" marB="0" anchor="b"/>
                </a:tc>
                <a:tc>
                  <a:txBody>
                    <a:bodyPr/>
                    <a:lstStyle/>
                    <a:p>
                      <a:pPr algn="ctr" fontAlgn="b"/>
                      <a:r>
                        <a:rPr lang="en-CA" sz="1200" b="0" i="0" u="none" strike="noStrike" dirty="0">
                          <a:solidFill>
                            <a:schemeClr val="tx1"/>
                          </a:solidFill>
                          <a:effectLst/>
                          <a:latin typeface="Calibri"/>
                        </a:rPr>
                        <a:t>5.7</a:t>
                      </a:r>
                    </a:p>
                  </a:txBody>
                  <a:tcPr marL="9525" marR="9525" marT="9525" marB="0" anchor="b"/>
                </a:tc>
                <a:tc>
                  <a:txBody>
                    <a:bodyPr/>
                    <a:lstStyle/>
                    <a:p>
                      <a:pPr algn="ctr" fontAlgn="b"/>
                      <a:r>
                        <a:rPr lang="en-CA" sz="1200" b="0" i="0" u="none" strike="noStrike" dirty="0">
                          <a:solidFill>
                            <a:schemeClr val="tx1"/>
                          </a:solidFill>
                          <a:effectLst/>
                          <a:latin typeface="Calibri"/>
                        </a:rPr>
                        <a:t>5.7</a:t>
                      </a:r>
                    </a:p>
                  </a:txBody>
                  <a:tcPr marL="9525" marR="9525" marT="9525" marB="0" anchor="b"/>
                </a:tc>
                <a:tc>
                  <a:txBody>
                    <a:bodyPr/>
                    <a:lstStyle/>
                    <a:p>
                      <a:pPr algn="ctr" fontAlgn="b"/>
                      <a:r>
                        <a:rPr lang="en-CA" sz="1200" b="0" i="0" u="none" strike="noStrike">
                          <a:solidFill>
                            <a:schemeClr val="tx1"/>
                          </a:solidFill>
                          <a:effectLst/>
                          <a:latin typeface="Calibri"/>
                        </a:rPr>
                        <a:t>14.3</a:t>
                      </a:r>
                    </a:p>
                  </a:txBody>
                  <a:tcPr marL="9525" marR="9525" marT="9525" marB="0" anchor="b"/>
                </a:tc>
              </a:tr>
              <a:tr h="192405">
                <a:tc>
                  <a:txBody>
                    <a:bodyPr/>
                    <a:lstStyle/>
                    <a:p>
                      <a:pPr algn="ctr" fontAlgn="b"/>
                      <a:r>
                        <a:rPr lang="en-CA" sz="1200" b="0" i="0" u="none" strike="noStrike" dirty="0">
                          <a:solidFill>
                            <a:schemeClr val="tx1"/>
                          </a:solidFill>
                          <a:effectLst/>
                          <a:latin typeface="Calibri"/>
                        </a:rPr>
                        <a:t>42</a:t>
                      </a:r>
                    </a:p>
                  </a:txBody>
                  <a:tcPr marL="9525" marR="9525" marT="9525" marB="0" anchor="b"/>
                </a:tc>
                <a:tc>
                  <a:txBody>
                    <a:bodyPr/>
                    <a:lstStyle/>
                    <a:p>
                      <a:pPr algn="ctr" fontAlgn="b"/>
                      <a:r>
                        <a:rPr lang="en-CA" sz="1200" b="0" i="0" u="none" strike="noStrike" dirty="0">
                          <a:solidFill>
                            <a:schemeClr val="tx1"/>
                          </a:solidFill>
                          <a:effectLst/>
                          <a:latin typeface="Calibri"/>
                        </a:rPr>
                        <a:t>11.3</a:t>
                      </a:r>
                    </a:p>
                  </a:txBody>
                  <a:tcPr marL="9525" marR="9525" marT="9525" marB="0" anchor="b"/>
                </a:tc>
                <a:tc>
                  <a:txBody>
                    <a:bodyPr/>
                    <a:lstStyle/>
                    <a:p>
                      <a:pPr algn="ctr" fontAlgn="b"/>
                      <a:r>
                        <a:rPr lang="en-CA" sz="1200" b="0" i="0" u="none" strike="noStrike" dirty="0">
                          <a:solidFill>
                            <a:schemeClr val="tx1"/>
                          </a:solidFill>
                          <a:effectLst/>
                          <a:latin typeface="Calibri"/>
                        </a:rPr>
                        <a:t>11.3</a:t>
                      </a:r>
                    </a:p>
                  </a:txBody>
                  <a:tcPr marL="9525" marR="9525" marT="9525" marB="0" anchor="b"/>
                </a:tc>
                <a:tc>
                  <a:txBody>
                    <a:bodyPr/>
                    <a:lstStyle/>
                    <a:p>
                      <a:pPr algn="ctr" fontAlgn="b"/>
                      <a:r>
                        <a:rPr lang="en-CA" sz="1200" b="0" i="0" u="none" strike="noStrike" dirty="0">
                          <a:solidFill>
                            <a:schemeClr val="tx1"/>
                          </a:solidFill>
                          <a:effectLst/>
                          <a:latin typeface="Calibri"/>
                        </a:rPr>
                        <a:t>20.1</a:t>
                      </a:r>
                    </a:p>
                  </a:txBody>
                  <a:tcPr marL="9525" marR="9525" marT="9525" marB="0" anchor="b"/>
                </a:tc>
              </a:tr>
              <a:tr h="192405">
                <a:tc>
                  <a:txBody>
                    <a:bodyPr/>
                    <a:lstStyle/>
                    <a:p>
                      <a:pPr algn="ctr" fontAlgn="b"/>
                      <a:r>
                        <a:rPr lang="en-CA" sz="1200" b="0" i="0" u="none" strike="noStrike" dirty="0">
                          <a:solidFill>
                            <a:schemeClr val="tx1"/>
                          </a:solidFill>
                          <a:effectLst/>
                          <a:latin typeface="Calibri"/>
                        </a:rPr>
                        <a:t>43</a:t>
                      </a:r>
                    </a:p>
                  </a:txBody>
                  <a:tcPr marL="9525" marR="9525" marT="9525" marB="0" anchor="b"/>
                </a:tc>
                <a:tc>
                  <a:txBody>
                    <a:bodyPr/>
                    <a:lstStyle/>
                    <a:p>
                      <a:pPr algn="ctr" fontAlgn="b"/>
                      <a:r>
                        <a:rPr lang="en-CA" sz="1200" b="0" i="0" u="none" strike="noStrike" dirty="0">
                          <a:solidFill>
                            <a:schemeClr val="tx1"/>
                          </a:solidFill>
                          <a:effectLst/>
                          <a:latin typeface="Calibri"/>
                        </a:rPr>
                        <a:t>5.7</a:t>
                      </a:r>
                    </a:p>
                  </a:txBody>
                  <a:tcPr marL="9525" marR="9525" marT="9525" marB="0" anchor="b"/>
                </a:tc>
                <a:tc>
                  <a:txBody>
                    <a:bodyPr/>
                    <a:lstStyle/>
                    <a:p>
                      <a:pPr algn="ctr" fontAlgn="b"/>
                      <a:r>
                        <a:rPr lang="en-CA" sz="1200" b="0" i="0" u="none" strike="noStrike" dirty="0">
                          <a:solidFill>
                            <a:schemeClr val="tx1"/>
                          </a:solidFill>
                          <a:effectLst/>
                          <a:latin typeface="Calibri"/>
                        </a:rPr>
                        <a:t>5.7</a:t>
                      </a:r>
                    </a:p>
                  </a:txBody>
                  <a:tcPr marL="9525" marR="9525" marT="9525" marB="0" anchor="b"/>
                </a:tc>
                <a:tc>
                  <a:txBody>
                    <a:bodyPr/>
                    <a:lstStyle/>
                    <a:p>
                      <a:pPr algn="ctr" fontAlgn="b"/>
                      <a:r>
                        <a:rPr lang="en-CA" sz="1200" b="0" i="0" u="none" strike="noStrike">
                          <a:solidFill>
                            <a:schemeClr val="tx1"/>
                          </a:solidFill>
                          <a:effectLst/>
                          <a:latin typeface="Calibri"/>
                        </a:rPr>
                        <a:t>14.3</a:t>
                      </a:r>
                    </a:p>
                  </a:txBody>
                  <a:tcPr marL="9525" marR="9525" marT="9525" marB="0" anchor="b"/>
                </a:tc>
              </a:tr>
              <a:tr h="217037">
                <a:tc>
                  <a:txBody>
                    <a:bodyPr/>
                    <a:lstStyle/>
                    <a:p>
                      <a:pPr algn="ctr" fontAlgn="b"/>
                      <a:r>
                        <a:rPr lang="en-CA" sz="1200" b="0" i="0" u="none" strike="noStrike" dirty="0">
                          <a:solidFill>
                            <a:schemeClr val="tx1"/>
                          </a:solidFill>
                          <a:effectLst/>
                          <a:latin typeface="Calibri"/>
                        </a:rPr>
                        <a:t>44</a:t>
                      </a:r>
                    </a:p>
                  </a:txBody>
                  <a:tcPr marL="9525" marR="9525" marT="9525" marB="0" anchor="b"/>
                </a:tc>
                <a:tc>
                  <a:txBody>
                    <a:bodyPr/>
                    <a:lstStyle/>
                    <a:p>
                      <a:pPr algn="ctr" fontAlgn="b"/>
                      <a:r>
                        <a:rPr lang="en-CA" sz="1200" b="0" i="0" u="none" strike="noStrike" dirty="0">
                          <a:solidFill>
                            <a:schemeClr val="tx1"/>
                          </a:solidFill>
                          <a:effectLst/>
                          <a:latin typeface="Calibri"/>
                        </a:rPr>
                        <a:t>1.1</a:t>
                      </a:r>
                    </a:p>
                  </a:txBody>
                  <a:tcPr marL="9525" marR="9525" marT="9525" marB="0" anchor="b"/>
                </a:tc>
                <a:tc>
                  <a:txBody>
                    <a:bodyPr/>
                    <a:lstStyle/>
                    <a:p>
                      <a:pPr algn="ctr" fontAlgn="b"/>
                      <a:r>
                        <a:rPr lang="en-CA" sz="1200" b="0" i="0" u="none" strike="noStrike" dirty="0">
                          <a:solidFill>
                            <a:schemeClr val="tx1"/>
                          </a:solidFill>
                          <a:effectLst/>
                          <a:latin typeface="Calibri"/>
                        </a:rPr>
                        <a:t>1.1</a:t>
                      </a:r>
                    </a:p>
                  </a:txBody>
                  <a:tcPr marL="9525" marR="9525" marT="9525" marB="0" anchor="b"/>
                </a:tc>
                <a:tc>
                  <a:txBody>
                    <a:bodyPr/>
                    <a:lstStyle/>
                    <a:p>
                      <a:pPr algn="ctr" fontAlgn="b"/>
                      <a:r>
                        <a:rPr lang="en-CA" sz="1200" b="0" i="0" u="none" strike="noStrike" dirty="0">
                          <a:solidFill>
                            <a:schemeClr val="tx1"/>
                          </a:solidFill>
                          <a:effectLst/>
                          <a:latin typeface="Calibri"/>
                        </a:rPr>
                        <a:t>9.9</a:t>
                      </a:r>
                    </a:p>
                  </a:txBody>
                  <a:tcPr marL="9525" marR="9525" marT="9525" marB="0" anchor="b"/>
                </a:tc>
              </a:tr>
            </a:tbl>
          </a:graphicData>
        </a:graphic>
      </p:graphicFrame>
    </p:spTree>
    <p:extLst>
      <p:ext uri="{BB962C8B-B14F-4D97-AF65-F5344CB8AC3E}">
        <p14:creationId xmlns:p14="http://schemas.microsoft.com/office/powerpoint/2010/main" val="106460071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898264"/>
          </a:xfrm>
        </p:spPr>
        <p:txBody>
          <a:bodyPr/>
          <a:lstStyle/>
          <a:p>
            <a:r>
              <a:rPr lang="en-US" b="1" dirty="0" smtClean="0">
                <a:solidFill>
                  <a:schemeClr val="tx2">
                    <a:lumMod val="75000"/>
                    <a:lumOff val="25000"/>
                  </a:schemeClr>
                </a:solidFill>
                <a:latin typeface="Arial Rounded MT Bold" pitchFamily="34" charset="0"/>
              </a:rPr>
              <a:t>Bus Transportation Study</a:t>
            </a:r>
            <a:endParaRPr lang="en-CA" b="1" dirty="0">
              <a:solidFill>
                <a:schemeClr val="tx2">
                  <a:lumMod val="75000"/>
                  <a:lumOff val="25000"/>
                </a:schemeClr>
              </a:solidFill>
              <a:latin typeface="Arial Rounded MT Bold" pitchFamily="34" charset="0"/>
            </a:endParaRPr>
          </a:p>
        </p:txBody>
      </p:sp>
      <p:pic>
        <p:nvPicPr>
          <p:cNvPr id="4" name="Content Placeholder 3"/>
          <p:cNvPicPr>
            <a:picLocks noGrp="1"/>
          </p:cNvPicPr>
          <p:nvPr>
            <p:ph idx="1"/>
          </p:nvPr>
        </p:nvPicPr>
        <p:blipFill>
          <a:blip r:embed="rId2"/>
          <a:stretch>
            <a:fillRect/>
          </a:stretch>
        </p:blipFill>
        <p:spPr>
          <a:xfrm>
            <a:off x="274320" y="1005840"/>
            <a:ext cx="8595359" cy="5364480"/>
          </a:xfrm>
          <a:prstGeom prst="rect">
            <a:avLst/>
          </a:prstGeom>
        </p:spPr>
      </p:pic>
      <p:sp>
        <p:nvSpPr>
          <p:cNvPr id="9" name="Footer Placeholder 8"/>
          <p:cNvSpPr>
            <a:spLocks noGrp="1"/>
          </p:cNvSpPr>
          <p:nvPr>
            <p:ph type="ftr" sz="quarter" idx="11"/>
          </p:nvPr>
        </p:nvSpPr>
        <p:spPr/>
        <p:txBody>
          <a:bodyPr/>
          <a:lstStyle/>
          <a:p>
            <a:r>
              <a:rPr lang="en-US" smtClean="0"/>
              <a:t>December 1, 2014</a:t>
            </a:r>
            <a:endParaRPr lang="en-US" dirty="0"/>
          </a:p>
        </p:txBody>
      </p:sp>
      <p:sp>
        <p:nvSpPr>
          <p:cNvPr id="10" name="Slide Number Placeholder 9"/>
          <p:cNvSpPr>
            <a:spLocks noGrp="1"/>
          </p:cNvSpPr>
          <p:nvPr>
            <p:ph type="sldNum" sz="quarter" idx="12"/>
          </p:nvPr>
        </p:nvSpPr>
        <p:spPr/>
        <p:txBody>
          <a:bodyPr/>
          <a:lstStyle/>
          <a:p>
            <a:fld id="{7F5CE407-6216-4202-80E4-A30DC2F709B2}" type="slidenum">
              <a:rPr lang="en-US" smtClean="0"/>
              <a:pPr/>
              <a:t>62</a:t>
            </a:fld>
            <a:endParaRPr lang="en-US" dirty="0"/>
          </a:p>
        </p:txBody>
      </p:sp>
    </p:spTree>
    <p:extLst>
      <p:ext uri="{BB962C8B-B14F-4D97-AF65-F5344CB8AC3E}">
        <p14:creationId xmlns:p14="http://schemas.microsoft.com/office/powerpoint/2010/main" val="358007975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lumMod val="75000"/>
                    <a:lumOff val="25000"/>
                  </a:schemeClr>
                </a:solidFill>
                <a:latin typeface="Arial Rounded MT Bold" pitchFamily="34" charset="0"/>
              </a:rPr>
              <a:t>Finances</a:t>
            </a:r>
            <a:endParaRPr lang="en-CA" b="1" dirty="0">
              <a:solidFill>
                <a:schemeClr val="tx2">
                  <a:lumMod val="75000"/>
                  <a:lumOff val="25000"/>
                </a:schemeClr>
              </a:solidFill>
              <a:latin typeface="Arial Rounded MT Bold" pitchFamily="34" charset="0"/>
            </a:endParaRPr>
          </a:p>
        </p:txBody>
      </p:sp>
      <p:sp>
        <p:nvSpPr>
          <p:cNvPr id="4" name="Footer Placeholder 3"/>
          <p:cNvSpPr>
            <a:spLocks noGrp="1"/>
          </p:cNvSpPr>
          <p:nvPr>
            <p:ph type="ftr" sz="quarter" idx="11"/>
          </p:nvPr>
        </p:nvSpPr>
        <p:spPr/>
        <p:txBody>
          <a:bodyPr/>
          <a:lstStyle/>
          <a:p>
            <a:r>
              <a:rPr lang="en-US" smtClean="0"/>
              <a:t>December 1, 2014</a:t>
            </a:r>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63</a:t>
            </a:fld>
            <a:endParaRPr lang="en-US" dirty="0"/>
          </a:p>
        </p:txBody>
      </p:sp>
      <p:pic>
        <p:nvPicPr>
          <p:cNvPr id="6" name="Picture 5" descr="C:\Users\Andrea.Penney\Desktop\ASDW HD LOGO (2).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322921" y="1325880"/>
            <a:ext cx="6498158" cy="15392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5308063"/>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lumMod val="75000"/>
                    <a:lumOff val="25000"/>
                  </a:schemeClr>
                </a:solidFill>
                <a:latin typeface="Arial Rounded MT Bold" pitchFamily="34" charset="0"/>
              </a:rPr>
              <a:t>Salaries</a:t>
            </a:r>
            <a:endParaRPr lang="en-CA" b="1" dirty="0">
              <a:solidFill>
                <a:schemeClr val="tx2">
                  <a:lumMod val="75000"/>
                  <a:lumOff val="25000"/>
                </a:schemeClr>
              </a:solidFill>
              <a:latin typeface="Arial Rounded MT Bold" pitchFamily="34" charset="0"/>
            </a:endParaRPr>
          </a:p>
        </p:txBody>
      </p:sp>
      <p:sp>
        <p:nvSpPr>
          <p:cNvPr id="3" name="Footer Placeholder 2"/>
          <p:cNvSpPr>
            <a:spLocks noGrp="1"/>
          </p:cNvSpPr>
          <p:nvPr>
            <p:ph type="ftr" sz="quarter" idx="11"/>
          </p:nvPr>
        </p:nvSpPr>
        <p:spPr/>
        <p:txBody>
          <a:bodyPr/>
          <a:lstStyle/>
          <a:p>
            <a:r>
              <a:rPr lang="en-US" smtClean="0"/>
              <a:t>December 1, 2014</a:t>
            </a:r>
            <a:endParaRPr lang="en-US" dirty="0"/>
          </a:p>
        </p:txBody>
      </p:sp>
      <p:sp>
        <p:nvSpPr>
          <p:cNvPr id="4" name="Slide Number Placeholder 3"/>
          <p:cNvSpPr>
            <a:spLocks noGrp="1"/>
          </p:cNvSpPr>
          <p:nvPr>
            <p:ph type="sldNum" sz="quarter" idx="12"/>
          </p:nvPr>
        </p:nvSpPr>
        <p:spPr/>
        <p:txBody>
          <a:bodyPr/>
          <a:lstStyle/>
          <a:p>
            <a:fld id="{7F5CE407-6216-4202-80E4-A30DC2F709B2}" type="slidenum">
              <a:rPr lang="en-US" smtClean="0"/>
              <a:pPr/>
              <a:t>64</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08900846"/>
              </p:ext>
            </p:extLst>
          </p:nvPr>
        </p:nvGraphicFramePr>
        <p:xfrm>
          <a:off x="264456" y="1361440"/>
          <a:ext cx="8624052" cy="1457960"/>
        </p:xfrm>
        <a:graphic>
          <a:graphicData uri="http://schemas.openxmlformats.org/drawingml/2006/table">
            <a:tbl>
              <a:tblPr firstRow="1" bandRow="1">
                <a:tableStyleId>{5C22544A-7EE6-4342-B048-85BDC9FD1C3A}</a:tableStyleId>
              </a:tblPr>
              <a:tblGrid>
                <a:gridCol w="2295864"/>
                <a:gridCol w="2016162"/>
                <a:gridCol w="2156013"/>
                <a:gridCol w="2156013"/>
              </a:tblGrid>
              <a:tr h="585470">
                <a:tc>
                  <a:txBody>
                    <a:bodyPr/>
                    <a:lstStyle/>
                    <a:p>
                      <a:endParaRPr lang="en-CA" dirty="0"/>
                    </a:p>
                  </a:txBody>
                  <a:tcPr/>
                </a:tc>
                <a:tc gridSpan="3">
                  <a:txBody>
                    <a:bodyPr/>
                    <a:lstStyle/>
                    <a:p>
                      <a:pPr algn="ctr"/>
                      <a:r>
                        <a:rPr lang="en-US" dirty="0" smtClean="0">
                          <a:latin typeface="Arial Rounded MT Bold" pitchFamily="34" charset="0"/>
                        </a:rPr>
                        <a:t>Actual Costs</a:t>
                      </a:r>
                      <a:endParaRPr lang="en-CA" dirty="0">
                        <a:latin typeface="Arial Rounded MT Bold" pitchFamily="34" charset="0"/>
                      </a:endParaRPr>
                    </a:p>
                  </a:txBody>
                  <a:tcPr/>
                </a:tc>
                <a:tc hMerge="1">
                  <a:txBody>
                    <a:bodyPr/>
                    <a:lstStyle/>
                    <a:p>
                      <a:endParaRPr lang="en-CA" dirty="0"/>
                    </a:p>
                  </a:txBody>
                  <a:tcPr/>
                </a:tc>
                <a:tc hMerge="1">
                  <a:txBody>
                    <a:bodyPr/>
                    <a:lstStyle/>
                    <a:p>
                      <a:endParaRPr lang="en-CA" dirty="0"/>
                    </a:p>
                  </a:txBody>
                  <a:tcPr/>
                </a:tc>
              </a:tr>
              <a:tr h="585470">
                <a:tc>
                  <a:txBody>
                    <a:bodyPr/>
                    <a:lstStyle/>
                    <a:p>
                      <a:pPr algn="l" fontAlgn="b"/>
                      <a:r>
                        <a:rPr lang="en-US" sz="1800" b="1" i="0" u="none" strike="noStrike" dirty="0">
                          <a:solidFill>
                            <a:schemeClr val="tx2">
                              <a:lumMod val="75000"/>
                              <a:lumOff val="25000"/>
                            </a:schemeClr>
                          </a:solidFill>
                          <a:effectLst/>
                          <a:latin typeface="Arial Rounded MT Bold" pitchFamily="34" charset="0"/>
                        </a:rPr>
                        <a:t>Cost Centers</a:t>
                      </a:r>
                    </a:p>
                  </a:txBody>
                  <a:tcPr marL="12700" marR="12700" marT="12700" marB="0" anchor="b"/>
                </a:tc>
                <a:tc>
                  <a:txBody>
                    <a:bodyPr/>
                    <a:lstStyle/>
                    <a:p>
                      <a:pPr algn="ctr" fontAlgn="b"/>
                      <a:r>
                        <a:rPr lang="en-US" sz="1800" b="1" i="0" u="none" strike="noStrike" dirty="0" smtClean="0">
                          <a:solidFill>
                            <a:schemeClr val="tx2">
                              <a:lumMod val="75000"/>
                              <a:lumOff val="25000"/>
                            </a:schemeClr>
                          </a:solidFill>
                          <a:effectLst/>
                          <a:latin typeface="Arial Rounded MT Bold" pitchFamily="34" charset="0"/>
                        </a:rPr>
                        <a:t>Fiscal Year</a:t>
                      </a:r>
                      <a:endParaRPr lang="en-US" sz="1800" b="1" i="0" u="none" strike="noStrike" dirty="0">
                        <a:solidFill>
                          <a:schemeClr val="tx2">
                            <a:lumMod val="75000"/>
                            <a:lumOff val="25000"/>
                          </a:schemeClr>
                        </a:solidFill>
                        <a:effectLst/>
                        <a:latin typeface="Arial Rounded MT Bold" pitchFamily="34" charset="0"/>
                      </a:endParaRPr>
                    </a:p>
                  </a:txBody>
                  <a:tcPr marL="12700" marR="12700" marT="12700" marB="0" anchor="b"/>
                </a:tc>
                <a:tc>
                  <a:txBody>
                    <a:bodyPr/>
                    <a:lstStyle/>
                    <a:p>
                      <a:pPr algn="ctr" fontAlgn="b"/>
                      <a:r>
                        <a:rPr lang="en-US" sz="1800" b="1" i="0" u="none" strike="noStrike" dirty="0">
                          <a:solidFill>
                            <a:schemeClr val="tx2">
                              <a:lumMod val="75000"/>
                              <a:lumOff val="25000"/>
                            </a:schemeClr>
                          </a:solidFill>
                          <a:effectLst/>
                          <a:latin typeface="Arial Rounded MT Bold" pitchFamily="34" charset="0"/>
                        </a:rPr>
                        <a:t>Fiscal Year</a:t>
                      </a:r>
                    </a:p>
                  </a:txBody>
                  <a:tcPr marL="12700" marR="12700" marT="12700" marB="0" anchor="b"/>
                </a:tc>
                <a:tc>
                  <a:txBody>
                    <a:bodyPr/>
                    <a:lstStyle/>
                    <a:p>
                      <a:pPr algn="ctr" fontAlgn="b"/>
                      <a:r>
                        <a:rPr lang="en-US" sz="1800" b="1" i="0" u="none" strike="noStrike" dirty="0">
                          <a:solidFill>
                            <a:schemeClr val="tx2">
                              <a:lumMod val="75000"/>
                              <a:lumOff val="25000"/>
                            </a:schemeClr>
                          </a:solidFill>
                          <a:effectLst/>
                          <a:latin typeface="Arial Rounded MT Bold" pitchFamily="34" charset="0"/>
                        </a:rPr>
                        <a:t>Fiscal Year</a:t>
                      </a:r>
                    </a:p>
                  </a:txBody>
                  <a:tcPr marL="12700" marR="12700" marT="12700" marB="0" anchor="b"/>
                </a:tc>
              </a:tr>
              <a:tr h="251460">
                <a:tc>
                  <a:txBody>
                    <a:bodyPr/>
                    <a:lstStyle/>
                    <a:p>
                      <a:pPr algn="l" fontAlgn="b"/>
                      <a:endParaRPr lang="en-US" sz="1800" b="1" i="0" u="none" strike="noStrike" dirty="0">
                        <a:solidFill>
                          <a:schemeClr val="tx2">
                            <a:lumMod val="75000"/>
                            <a:lumOff val="25000"/>
                          </a:schemeClr>
                        </a:solidFill>
                        <a:effectLst/>
                        <a:latin typeface="Arial Rounded MT Bold" pitchFamily="34" charset="0"/>
                      </a:endParaRPr>
                    </a:p>
                  </a:txBody>
                  <a:tcPr marL="12700" marR="12700" marT="12700" marB="0" anchor="b"/>
                </a:tc>
                <a:tc>
                  <a:txBody>
                    <a:bodyPr/>
                    <a:lstStyle/>
                    <a:p>
                      <a:pPr algn="ctr" fontAlgn="b"/>
                      <a:r>
                        <a:rPr lang="en-US" sz="1800" b="1" i="0" u="none" strike="noStrike" dirty="0" smtClean="0">
                          <a:solidFill>
                            <a:schemeClr val="tx2">
                              <a:lumMod val="75000"/>
                              <a:lumOff val="25000"/>
                            </a:schemeClr>
                          </a:solidFill>
                          <a:effectLst/>
                          <a:latin typeface="Arial Rounded MT Bold" pitchFamily="34" charset="0"/>
                        </a:rPr>
                        <a:t>2013-2014</a:t>
                      </a:r>
                      <a:endParaRPr lang="en-US" sz="1800" b="1" i="0" u="none" strike="noStrike" dirty="0">
                        <a:solidFill>
                          <a:schemeClr val="tx2">
                            <a:lumMod val="75000"/>
                            <a:lumOff val="25000"/>
                          </a:schemeClr>
                        </a:solidFill>
                        <a:effectLst/>
                        <a:latin typeface="Arial Rounded MT Bold" pitchFamily="34" charset="0"/>
                      </a:endParaRPr>
                    </a:p>
                  </a:txBody>
                  <a:tcPr marL="12700" marR="12700" marT="12700" marB="0" anchor="b"/>
                </a:tc>
                <a:tc>
                  <a:txBody>
                    <a:bodyPr/>
                    <a:lstStyle/>
                    <a:p>
                      <a:pPr algn="ctr" fontAlgn="b"/>
                      <a:r>
                        <a:rPr lang="en-US" sz="1800" b="1" i="0" u="none" strike="noStrike" dirty="0" smtClean="0">
                          <a:solidFill>
                            <a:schemeClr val="tx2">
                              <a:lumMod val="75000"/>
                              <a:lumOff val="25000"/>
                            </a:schemeClr>
                          </a:solidFill>
                          <a:effectLst/>
                          <a:latin typeface="Arial Rounded MT Bold" pitchFamily="34" charset="0"/>
                        </a:rPr>
                        <a:t>2012-2013</a:t>
                      </a:r>
                      <a:endParaRPr lang="en-US" sz="1800" b="1" i="0" u="none" strike="noStrike" dirty="0">
                        <a:solidFill>
                          <a:schemeClr val="tx2">
                            <a:lumMod val="75000"/>
                            <a:lumOff val="25000"/>
                          </a:schemeClr>
                        </a:solidFill>
                        <a:effectLst/>
                        <a:latin typeface="Arial Rounded MT Bold" pitchFamily="34" charset="0"/>
                      </a:endParaRPr>
                    </a:p>
                  </a:txBody>
                  <a:tcPr marL="12700" marR="12700" marT="12700" marB="0" anchor="b"/>
                </a:tc>
                <a:tc>
                  <a:txBody>
                    <a:bodyPr/>
                    <a:lstStyle/>
                    <a:p>
                      <a:pPr algn="ctr" fontAlgn="b"/>
                      <a:r>
                        <a:rPr lang="en-US" sz="1800" b="1" i="0" u="none" strike="noStrike" dirty="0" smtClean="0">
                          <a:solidFill>
                            <a:schemeClr val="tx2">
                              <a:lumMod val="75000"/>
                              <a:lumOff val="25000"/>
                            </a:schemeClr>
                          </a:solidFill>
                          <a:effectLst/>
                          <a:latin typeface="Arial Rounded MT Bold" pitchFamily="34" charset="0"/>
                        </a:rPr>
                        <a:t>2011-2012</a:t>
                      </a:r>
                      <a:endParaRPr lang="en-US" sz="1800" b="1" i="0" u="none" strike="noStrike" dirty="0">
                        <a:solidFill>
                          <a:schemeClr val="tx2">
                            <a:lumMod val="75000"/>
                            <a:lumOff val="25000"/>
                          </a:schemeClr>
                        </a:solidFill>
                        <a:effectLst/>
                        <a:latin typeface="Arial Rounded MT Bold" pitchFamily="34" charset="0"/>
                      </a:endParaRPr>
                    </a:p>
                  </a:txBody>
                  <a:tcPr marL="12700" marR="12700" marT="12700" marB="0" anchor="b"/>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710719494"/>
              </p:ext>
            </p:extLst>
          </p:nvPr>
        </p:nvGraphicFramePr>
        <p:xfrm>
          <a:off x="228600" y="3368040"/>
          <a:ext cx="8659907" cy="2575559"/>
        </p:xfrm>
        <a:graphic>
          <a:graphicData uri="http://schemas.openxmlformats.org/drawingml/2006/table">
            <a:tbl>
              <a:tblPr firstRow="1" bandRow="1">
                <a:tableStyleId>{5C22544A-7EE6-4342-B048-85BDC9FD1C3A}</a:tableStyleId>
              </a:tblPr>
              <a:tblGrid>
                <a:gridCol w="2308568"/>
                <a:gridCol w="1874445"/>
                <a:gridCol w="2194964"/>
                <a:gridCol w="2281930"/>
              </a:tblGrid>
              <a:tr h="442223">
                <a:tc>
                  <a:txBody>
                    <a:bodyPr/>
                    <a:lstStyle/>
                    <a:p>
                      <a:pPr algn="l" fontAlgn="b"/>
                      <a:r>
                        <a:rPr lang="en-US" sz="1800" b="1" i="0" u="none" strike="noStrike" dirty="0">
                          <a:solidFill>
                            <a:schemeClr val="bg1"/>
                          </a:solidFill>
                          <a:effectLst/>
                          <a:latin typeface="Arial Rounded MT Bold" pitchFamily="34" charset="0"/>
                        </a:rPr>
                        <a:t>Salaries</a:t>
                      </a:r>
                    </a:p>
                  </a:txBody>
                  <a:tcPr marL="12700" marR="12700" marT="12700" marB="0" anchor="b"/>
                </a:tc>
                <a:tc>
                  <a:txBody>
                    <a:bodyPr/>
                    <a:lstStyle/>
                    <a:p>
                      <a:pPr algn="l" fontAlgn="b"/>
                      <a:endParaRPr lang="en-US" sz="1800" b="0" i="0" u="none" strike="noStrike" dirty="0">
                        <a:solidFill>
                          <a:srgbClr val="000000"/>
                        </a:solidFill>
                        <a:effectLst/>
                        <a:latin typeface="Arial Rounded MT Bold" pitchFamily="34" charset="0"/>
                      </a:endParaRPr>
                    </a:p>
                  </a:txBody>
                  <a:tcPr marL="12700" marR="12700" marT="12700" marB="0" anchor="b"/>
                </a:tc>
                <a:tc>
                  <a:txBody>
                    <a:bodyPr/>
                    <a:lstStyle/>
                    <a:p>
                      <a:pPr algn="l" fontAlgn="b"/>
                      <a:endParaRPr lang="en-US" sz="1800" b="0" i="0" u="none" strike="noStrike" dirty="0">
                        <a:solidFill>
                          <a:srgbClr val="000000"/>
                        </a:solidFill>
                        <a:effectLst/>
                        <a:latin typeface="Arial Rounded MT Bold" pitchFamily="34" charset="0"/>
                      </a:endParaRPr>
                    </a:p>
                  </a:txBody>
                  <a:tcPr marL="12700" marR="12700" marT="12700" marB="0" anchor="b"/>
                </a:tc>
                <a:tc>
                  <a:txBody>
                    <a:bodyPr/>
                    <a:lstStyle/>
                    <a:p>
                      <a:pPr algn="l" fontAlgn="b"/>
                      <a:endParaRPr lang="en-US" sz="1800" b="0" i="0" u="none" strike="noStrike" dirty="0">
                        <a:solidFill>
                          <a:srgbClr val="000000"/>
                        </a:solidFill>
                        <a:effectLst/>
                        <a:latin typeface="Arial Rounded MT Bold" pitchFamily="34" charset="0"/>
                      </a:endParaRPr>
                    </a:p>
                  </a:txBody>
                  <a:tcPr marL="12700" marR="12700" marT="12700" marB="0" anchor="b"/>
                </a:tc>
              </a:tr>
              <a:tr h="355556">
                <a:tc>
                  <a:txBody>
                    <a:bodyPr/>
                    <a:lstStyle/>
                    <a:p>
                      <a:pPr algn="l" fontAlgn="b"/>
                      <a:r>
                        <a:rPr lang="en-US" sz="1600" b="1" i="0" u="none" strike="noStrike" dirty="0">
                          <a:solidFill>
                            <a:schemeClr val="tx2">
                              <a:lumMod val="75000"/>
                              <a:lumOff val="25000"/>
                            </a:schemeClr>
                          </a:solidFill>
                          <a:effectLst/>
                          <a:latin typeface="Arial Rounded MT Bold" pitchFamily="34" charset="0"/>
                        </a:rPr>
                        <a:t>Administration</a:t>
                      </a:r>
                    </a:p>
                  </a:txBody>
                  <a:tcPr marL="12700" marR="12700" marT="12700" marB="0" anchor="b"/>
                </a:tc>
                <a:tc>
                  <a:txBody>
                    <a:bodyPr/>
                    <a:lstStyle/>
                    <a:p>
                      <a:pPr algn="l" fontAlgn="b"/>
                      <a:r>
                        <a:rPr lang="en-CA" sz="1800" b="1" i="0" u="none" strike="noStrike" dirty="0">
                          <a:solidFill>
                            <a:schemeClr val="tx2">
                              <a:lumMod val="75000"/>
                              <a:lumOff val="25000"/>
                            </a:schemeClr>
                          </a:solidFill>
                          <a:effectLst/>
                          <a:latin typeface="Arial Rounded MT Bold" pitchFamily="34" charset="0"/>
                        </a:rPr>
                        <a:t>         12,309 </a:t>
                      </a:r>
                    </a:p>
                  </a:txBody>
                  <a:tcPr marL="9525" marR="9525" marT="9525" marB="0" anchor="b"/>
                </a:tc>
                <a:tc>
                  <a:txBody>
                    <a:bodyPr/>
                    <a:lstStyle/>
                    <a:p>
                      <a:pPr algn="l" fontAlgn="b"/>
                      <a:r>
                        <a:rPr lang="en-CA" sz="1800" b="1" i="0" u="none" strike="noStrike">
                          <a:solidFill>
                            <a:schemeClr val="tx2">
                              <a:lumMod val="75000"/>
                              <a:lumOff val="25000"/>
                            </a:schemeClr>
                          </a:solidFill>
                          <a:effectLst/>
                          <a:latin typeface="Arial Rounded MT Bold" pitchFamily="34" charset="0"/>
                        </a:rPr>
                        <a:t>        12,252 </a:t>
                      </a:r>
                    </a:p>
                  </a:txBody>
                  <a:tcPr marL="9525" marR="9525" marT="9525" marB="0" anchor="b"/>
                </a:tc>
                <a:tc>
                  <a:txBody>
                    <a:bodyPr/>
                    <a:lstStyle/>
                    <a:p>
                      <a:pPr algn="l" fontAlgn="b"/>
                      <a:r>
                        <a:rPr lang="en-CA" sz="1800" b="1" i="0" u="none" strike="noStrike">
                          <a:solidFill>
                            <a:schemeClr val="tx2">
                              <a:lumMod val="75000"/>
                              <a:lumOff val="25000"/>
                            </a:schemeClr>
                          </a:solidFill>
                          <a:effectLst/>
                          <a:latin typeface="Arial Rounded MT Bold" pitchFamily="34" charset="0"/>
                        </a:rPr>
                        <a:t>       12,254 </a:t>
                      </a:r>
                    </a:p>
                  </a:txBody>
                  <a:tcPr marL="9525" marR="9525" marT="9525" marB="0" anchor="b"/>
                </a:tc>
              </a:tr>
              <a:tr h="355556">
                <a:tc>
                  <a:txBody>
                    <a:bodyPr/>
                    <a:lstStyle/>
                    <a:p>
                      <a:pPr algn="l" fontAlgn="b"/>
                      <a:r>
                        <a:rPr lang="en-US" sz="1600" b="1" i="0" u="none" strike="noStrike" dirty="0">
                          <a:solidFill>
                            <a:schemeClr val="tx2">
                              <a:lumMod val="75000"/>
                              <a:lumOff val="25000"/>
                            </a:schemeClr>
                          </a:solidFill>
                          <a:effectLst/>
                          <a:latin typeface="Arial Rounded MT Bold" pitchFamily="34" charset="0"/>
                        </a:rPr>
                        <a:t>Teacher</a:t>
                      </a:r>
                    </a:p>
                  </a:txBody>
                  <a:tcPr marL="12700" marR="12700" marT="12700" marB="0" anchor="b"/>
                </a:tc>
                <a:tc>
                  <a:txBody>
                    <a:bodyPr/>
                    <a:lstStyle/>
                    <a:p>
                      <a:pPr algn="l" fontAlgn="b"/>
                      <a:r>
                        <a:rPr lang="en-CA" sz="1800" b="1" i="0" u="none" strike="noStrike" dirty="0">
                          <a:solidFill>
                            <a:schemeClr val="tx2">
                              <a:lumMod val="75000"/>
                              <a:lumOff val="25000"/>
                            </a:schemeClr>
                          </a:solidFill>
                          <a:effectLst/>
                          <a:latin typeface="Arial Rounded MT Bold" pitchFamily="34" charset="0"/>
                        </a:rPr>
                        <a:t>       348,620 </a:t>
                      </a:r>
                    </a:p>
                  </a:txBody>
                  <a:tcPr marL="9525" marR="9525" marT="9525" marB="0" anchor="b"/>
                </a:tc>
                <a:tc>
                  <a:txBody>
                    <a:bodyPr/>
                    <a:lstStyle/>
                    <a:p>
                      <a:pPr algn="l" fontAlgn="b"/>
                      <a:r>
                        <a:rPr lang="en-CA" sz="1800" b="1" i="0" u="none" strike="noStrike" dirty="0">
                          <a:solidFill>
                            <a:schemeClr val="tx2">
                              <a:lumMod val="75000"/>
                              <a:lumOff val="25000"/>
                            </a:schemeClr>
                          </a:solidFill>
                          <a:effectLst/>
                          <a:latin typeface="Arial Rounded MT Bold" pitchFamily="34" charset="0"/>
                        </a:rPr>
                        <a:t>      451,256 </a:t>
                      </a:r>
                    </a:p>
                  </a:txBody>
                  <a:tcPr marL="9525" marR="9525" marT="9525" marB="0" anchor="b"/>
                </a:tc>
                <a:tc>
                  <a:txBody>
                    <a:bodyPr/>
                    <a:lstStyle/>
                    <a:p>
                      <a:pPr algn="l" fontAlgn="b"/>
                      <a:r>
                        <a:rPr lang="en-CA" sz="1800" b="1" i="0" u="none" strike="noStrike" dirty="0">
                          <a:solidFill>
                            <a:schemeClr val="tx2">
                              <a:lumMod val="75000"/>
                              <a:lumOff val="25000"/>
                            </a:schemeClr>
                          </a:solidFill>
                          <a:effectLst/>
                          <a:latin typeface="Arial Rounded MT Bold" pitchFamily="34" charset="0"/>
                        </a:rPr>
                        <a:t>     443,746 </a:t>
                      </a:r>
                    </a:p>
                  </a:txBody>
                  <a:tcPr marL="9525" marR="9525" marT="9525" marB="0" anchor="b"/>
                </a:tc>
              </a:tr>
              <a:tr h="355556">
                <a:tc>
                  <a:txBody>
                    <a:bodyPr/>
                    <a:lstStyle/>
                    <a:p>
                      <a:pPr algn="l" fontAlgn="b"/>
                      <a:r>
                        <a:rPr lang="en-US" sz="1600" b="1" i="0" u="none" strike="noStrike" dirty="0" smtClean="0">
                          <a:solidFill>
                            <a:schemeClr val="tx2">
                              <a:lumMod val="75000"/>
                              <a:lumOff val="25000"/>
                            </a:schemeClr>
                          </a:solidFill>
                          <a:effectLst/>
                          <a:latin typeface="Arial Rounded MT Bold" pitchFamily="34" charset="0"/>
                        </a:rPr>
                        <a:t>Admin. Assistant</a:t>
                      </a:r>
                      <a:endParaRPr lang="en-US" sz="1600" b="1" i="0" u="none" strike="noStrike" dirty="0">
                        <a:solidFill>
                          <a:schemeClr val="tx2">
                            <a:lumMod val="75000"/>
                            <a:lumOff val="25000"/>
                          </a:schemeClr>
                        </a:solidFill>
                        <a:effectLst/>
                        <a:latin typeface="Arial Rounded MT Bold" pitchFamily="34" charset="0"/>
                      </a:endParaRPr>
                    </a:p>
                  </a:txBody>
                  <a:tcPr marL="12700" marR="12700" marT="12700" marB="0" anchor="b"/>
                </a:tc>
                <a:tc>
                  <a:txBody>
                    <a:bodyPr/>
                    <a:lstStyle/>
                    <a:p>
                      <a:pPr algn="l" fontAlgn="b"/>
                      <a:r>
                        <a:rPr lang="en-CA" sz="1800" b="1" i="0" u="none" strike="noStrike">
                          <a:solidFill>
                            <a:schemeClr val="tx2">
                              <a:lumMod val="75000"/>
                              <a:lumOff val="25000"/>
                            </a:schemeClr>
                          </a:solidFill>
                          <a:effectLst/>
                          <a:latin typeface="Arial Rounded MT Bold" pitchFamily="34" charset="0"/>
                        </a:rPr>
                        <a:t>         30,004 </a:t>
                      </a:r>
                    </a:p>
                  </a:txBody>
                  <a:tcPr marL="9525" marR="9525" marT="9525" marB="0" anchor="b"/>
                </a:tc>
                <a:tc>
                  <a:txBody>
                    <a:bodyPr/>
                    <a:lstStyle/>
                    <a:p>
                      <a:pPr algn="l" fontAlgn="b"/>
                      <a:r>
                        <a:rPr lang="en-CA" sz="1800" b="1" i="0" u="none" strike="noStrike" dirty="0">
                          <a:solidFill>
                            <a:schemeClr val="tx2">
                              <a:lumMod val="75000"/>
                              <a:lumOff val="25000"/>
                            </a:schemeClr>
                          </a:solidFill>
                          <a:effectLst/>
                          <a:latin typeface="Arial Rounded MT Bold" pitchFamily="34" charset="0"/>
                        </a:rPr>
                        <a:t>        26,576 </a:t>
                      </a:r>
                    </a:p>
                  </a:txBody>
                  <a:tcPr marL="9525" marR="9525" marT="9525" marB="0" anchor="b"/>
                </a:tc>
                <a:tc>
                  <a:txBody>
                    <a:bodyPr/>
                    <a:lstStyle/>
                    <a:p>
                      <a:pPr algn="l" fontAlgn="b"/>
                      <a:r>
                        <a:rPr lang="en-CA" sz="1800" b="1" i="0" u="none" strike="noStrike" dirty="0">
                          <a:solidFill>
                            <a:schemeClr val="tx2">
                              <a:lumMod val="75000"/>
                              <a:lumOff val="25000"/>
                            </a:schemeClr>
                          </a:solidFill>
                          <a:effectLst/>
                          <a:latin typeface="Arial Rounded MT Bold" pitchFamily="34" charset="0"/>
                        </a:rPr>
                        <a:t>       24,778 </a:t>
                      </a:r>
                    </a:p>
                  </a:txBody>
                  <a:tcPr marL="9525" marR="9525" marT="9525" marB="0" anchor="b"/>
                </a:tc>
              </a:tr>
              <a:tr h="355556">
                <a:tc>
                  <a:txBody>
                    <a:bodyPr/>
                    <a:lstStyle/>
                    <a:p>
                      <a:pPr algn="l" fontAlgn="b"/>
                      <a:r>
                        <a:rPr lang="en-US" sz="1600" b="1" i="0" u="none" strike="noStrike" dirty="0" smtClean="0">
                          <a:solidFill>
                            <a:schemeClr val="tx2">
                              <a:lumMod val="75000"/>
                              <a:lumOff val="25000"/>
                            </a:schemeClr>
                          </a:solidFill>
                          <a:effectLst/>
                          <a:latin typeface="Arial Rounded MT Bold" pitchFamily="34" charset="0"/>
                        </a:rPr>
                        <a:t>Educational Assistant</a:t>
                      </a:r>
                      <a:endParaRPr lang="en-US" sz="1600" b="1" i="0" u="none" strike="noStrike" dirty="0">
                        <a:solidFill>
                          <a:schemeClr val="tx2">
                            <a:lumMod val="75000"/>
                            <a:lumOff val="25000"/>
                          </a:schemeClr>
                        </a:solidFill>
                        <a:effectLst/>
                        <a:latin typeface="Arial Rounded MT Bold" pitchFamily="34" charset="0"/>
                      </a:endParaRPr>
                    </a:p>
                  </a:txBody>
                  <a:tcPr marL="12700" marR="12700" marT="12700" marB="0" anchor="b"/>
                </a:tc>
                <a:tc>
                  <a:txBody>
                    <a:bodyPr/>
                    <a:lstStyle/>
                    <a:p>
                      <a:pPr algn="l" fontAlgn="b"/>
                      <a:r>
                        <a:rPr lang="en-CA" sz="1800" b="1" i="0" u="none" strike="noStrike">
                          <a:solidFill>
                            <a:schemeClr val="tx2">
                              <a:lumMod val="75000"/>
                              <a:lumOff val="25000"/>
                            </a:schemeClr>
                          </a:solidFill>
                          <a:effectLst/>
                          <a:latin typeface="Arial Rounded MT Bold" pitchFamily="34" charset="0"/>
                        </a:rPr>
                        <a:t>         42,673 </a:t>
                      </a:r>
                    </a:p>
                  </a:txBody>
                  <a:tcPr marL="9525" marR="9525" marT="9525" marB="0" anchor="b"/>
                </a:tc>
                <a:tc>
                  <a:txBody>
                    <a:bodyPr/>
                    <a:lstStyle/>
                    <a:p>
                      <a:pPr algn="l" fontAlgn="b"/>
                      <a:r>
                        <a:rPr lang="en-CA" sz="1800" b="1" i="0" u="none" strike="noStrike">
                          <a:solidFill>
                            <a:schemeClr val="tx2">
                              <a:lumMod val="75000"/>
                              <a:lumOff val="25000"/>
                            </a:schemeClr>
                          </a:solidFill>
                          <a:effectLst/>
                          <a:latin typeface="Arial Rounded MT Bold" pitchFamily="34" charset="0"/>
                        </a:rPr>
                        <a:t>        36,450 </a:t>
                      </a:r>
                    </a:p>
                  </a:txBody>
                  <a:tcPr marL="9525" marR="9525" marT="9525" marB="0" anchor="b"/>
                </a:tc>
                <a:tc>
                  <a:txBody>
                    <a:bodyPr/>
                    <a:lstStyle/>
                    <a:p>
                      <a:pPr algn="l" fontAlgn="b"/>
                      <a:r>
                        <a:rPr lang="en-CA" sz="1800" b="1" i="0" u="none" strike="noStrike" dirty="0">
                          <a:solidFill>
                            <a:schemeClr val="tx2">
                              <a:lumMod val="75000"/>
                              <a:lumOff val="25000"/>
                            </a:schemeClr>
                          </a:solidFill>
                          <a:effectLst/>
                          <a:latin typeface="Arial Rounded MT Bold" pitchFamily="34" charset="0"/>
                        </a:rPr>
                        <a:t>       21,718 </a:t>
                      </a:r>
                    </a:p>
                  </a:txBody>
                  <a:tcPr marL="9525" marR="9525" marT="9525" marB="0" anchor="b"/>
                </a:tc>
              </a:tr>
              <a:tr h="355556">
                <a:tc>
                  <a:txBody>
                    <a:bodyPr/>
                    <a:lstStyle/>
                    <a:p>
                      <a:pPr algn="l" fontAlgn="b"/>
                      <a:r>
                        <a:rPr lang="en-US" sz="1600" b="1" i="0" u="none" strike="noStrike" dirty="0" smtClean="0">
                          <a:solidFill>
                            <a:schemeClr val="tx2">
                              <a:lumMod val="75000"/>
                              <a:lumOff val="25000"/>
                            </a:schemeClr>
                          </a:solidFill>
                          <a:effectLst/>
                          <a:latin typeface="Arial Rounded MT Bold" pitchFamily="34" charset="0"/>
                        </a:rPr>
                        <a:t>Custodian</a:t>
                      </a:r>
                      <a:endParaRPr lang="en-US" sz="1600" b="1" i="0" u="none" strike="noStrike" dirty="0">
                        <a:solidFill>
                          <a:schemeClr val="tx2">
                            <a:lumMod val="75000"/>
                            <a:lumOff val="25000"/>
                          </a:schemeClr>
                        </a:solidFill>
                        <a:effectLst/>
                        <a:latin typeface="Arial Rounded MT Bold" pitchFamily="34" charset="0"/>
                      </a:endParaRPr>
                    </a:p>
                  </a:txBody>
                  <a:tcPr marL="12700" marR="12700" marT="12700" marB="0" anchor="b">
                    <a:lnB w="12700" cap="flat" cmpd="sng" algn="ctr">
                      <a:solidFill>
                        <a:schemeClr val="tx1"/>
                      </a:solidFill>
                      <a:prstDash val="solid"/>
                      <a:round/>
                      <a:headEnd type="none" w="med" len="med"/>
                      <a:tailEnd type="none" w="med" len="med"/>
                    </a:lnB>
                  </a:tcPr>
                </a:tc>
                <a:tc>
                  <a:txBody>
                    <a:bodyPr/>
                    <a:lstStyle/>
                    <a:p>
                      <a:pPr algn="l" fontAlgn="b"/>
                      <a:r>
                        <a:rPr lang="en-CA" sz="1800" b="1" i="0" u="none" strike="noStrike">
                          <a:solidFill>
                            <a:schemeClr val="tx2">
                              <a:lumMod val="75000"/>
                              <a:lumOff val="25000"/>
                            </a:schemeClr>
                          </a:solidFill>
                          <a:effectLst/>
                          <a:latin typeface="Arial Rounded MT Bold" pitchFamily="34" charset="0"/>
                        </a:rPr>
                        <a:t>         54,582 </a:t>
                      </a:r>
                    </a:p>
                  </a:txBody>
                  <a:tcPr marL="9525" marR="9525" marT="9525" marB="0" anchor="b">
                    <a:lnB w="12700" cap="flat" cmpd="sng" algn="ctr">
                      <a:solidFill>
                        <a:schemeClr val="tx1"/>
                      </a:solidFill>
                      <a:prstDash val="solid"/>
                      <a:round/>
                      <a:headEnd type="none" w="med" len="med"/>
                      <a:tailEnd type="none" w="med" len="med"/>
                    </a:lnB>
                  </a:tcPr>
                </a:tc>
                <a:tc>
                  <a:txBody>
                    <a:bodyPr/>
                    <a:lstStyle/>
                    <a:p>
                      <a:pPr algn="l" fontAlgn="b"/>
                      <a:r>
                        <a:rPr lang="en-CA" sz="1800" b="1" i="0" u="none" strike="noStrike">
                          <a:solidFill>
                            <a:schemeClr val="tx2">
                              <a:lumMod val="75000"/>
                              <a:lumOff val="25000"/>
                            </a:schemeClr>
                          </a:solidFill>
                          <a:effectLst/>
                          <a:latin typeface="Arial Rounded MT Bold" pitchFamily="34" charset="0"/>
                        </a:rPr>
                        <a:t>        47,790 </a:t>
                      </a:r>
                    </a:p>
                  </a:txBody>
                  <a:tcPr marL="9525" marR="9525" marT="9525" marB="0" anchor="b">
                    <a:lnB w="12700" cap="flat" cmpd="sng" algn="ctr">
                      <a:solidFill>
                        <a:schemeClr val="tx1"/>
                      </a:solidFill>
                      <a:prstDash val="solid"/>
                      <a:round/>
                      <a:headEnd type="none" w="med" len="med"/>
                      <a:tailEnd type="none" w="med" len="med"/>
                    </a:lnB>
                  </a:tcPr>
                </a:tc>
                <a:tc>
                  <a:txBody>
                    <a:bodyPr/>
                    <a:lstStyle/>
                    <a:p>
                      <a:pPr algn="l" fontAlgn="b"/>
                      <a:r>
                        <a:rPr lang="en-CA" sz="1800" b="1" i="0" u="none" strike="noStrike" dirty="0">
                          <a:solidFill>
                            <a:schemeClr val="tx2">
                              <a:lumMod val="75000"/>
                              <a:lumOff val="25000"/>
                            </a:schemeClr>
                          </a:solidFill>
                          <a:effectLst/>
                          <a:latin typeface="Arial Rounded MT Bold" pitchFamily="34" charset="0"/>
                        </a:rPr>
                        <a:t>       54,827 </a:t>
                      </a:r>
                    </a:p>
                  </a:txBody>
                  <a:tcPr marL="9525" marR="9525" marT="9525" marB="0" anchor="b">
                    <a:lnB w="12700" cap="flat" cmpd="sng" algn="ctr">
                      <a:solidFill>
                        <a:schemeClr val="tx1"/>
                      </a:solidFill>
                      <a:prstDash val="solid"/>
                      <a:round/>
                      <a:headEnd type="none" w="med" len="med"/>
                      <a:tailEnd type="none" w="med" len="med"/>
                    </a:lnB>
                  </a:tcPr>
                </a:tc>
              </a:tr>
              <a:tr h="355556">
                <a:tc>
                  <a:txBody>
                    <a:bodyPr/>
                    <a:lstStyle/>
                    <a:p>
                      <a:pPr algn="l" fontAlgn="b"/>
                      <a:r>
                        <a:rPr lang="en-US" sz="1600" b="1" i="0" u="none" strike="noStrike" dirty="0">
                          <a:solidFill>
                            <a:schemeClr val="tx2">
                              <a:lumMod val="75000"/>
                              <a:lumOff val="25000"/>
                            </a:schemeClr>
                          </a:solidFill>
                          <a:effectLst/>
                          <a:latin typeface="Arial Rounded MT Bold" pitchFamily="34" charset="0"/>
                        </a:rPr>
                        <a:t>Total</a:t>
                      </a:r>
                    </a:p>
                  </a:txBody>
                  <a:tcPr marL="12700" marR="12700" marT="12700"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800" b="1" i="0" u="none" strike="noStrike">
                          <a:solidFill>
                            <a:schemeClr val="tx2">
                              <a:lumMod val="75000"/>
                              <a:lumOff val="25000"/>
                            </a:schemeClr>
                          </a:solidFill>
                          <a:effectLst/>
                          <a:latin typeface="Arial Rounded MT Bold" pitchFamily="34" charset="0"/>
                        </a:rPr>
                        <a:t>       488,188 </a:t>
                      </a: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800" b="1" i="0" u="none" strike="noStrike">
                          <a:solidFill>
                            <a:schemeClr val="tx2">
                              <a:lumMod val="75000"/>
                              <a:lumOff val="25000"/>
                            </a:schemeClr>
                          </a:solidFill>
                          <a:effectLst/>
                          <a:latin typeface="Arial Rounded MT Bold" pitchFamily="34" charset="0"/>
                        </a:rPr>
                        <a:t>      574,324 </a:t>
                      </a: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800" b="1" i="0" u="none" strike="noStrike" dirty="0">
                          <a:solidFill>
                            <a:schemeClr val="tx2">
                              <a:lumMod val="75000"/>
                              <a:lumOff val="25000"/>
                            </a:schemeClr>
                          </a:solidFill>
                          <a:effectLst/>
                          <a:latin typeface="Arial Rounded MT Bold" pitchFamily="34" charset="0"/>
                        </a:rPr>
                        <a:t>     557,323 </a:t>
                      </a: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5196855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700144"/>
          </a:xfrm>
        </p:spPr>
        <p:txBody>
          <a:bodyPr/>
          <a:lstStyle/>
          <a:p>
            <a:r>
              <a:rPr lang="en-US" b="1" dirty="0" smtClean="0">
                <a:solidFill>
                  <a:schemeClr val="tx2">
                    <a:lumMod val="75000"/>
                    <a:lumOff val="25000"/>
                  </a:schemeClr>
                </a:solidFill>
                <a:latin typeface="Arial Rounded MT Bold" pitchFamily="34" charset="0"/>
              </a:rPr>
              <a:t>Assigned Budgets</a:t>
            </a:r>
            <a:endParaRPr lang="en-CA" b="1" dirty="0">
              <a:solidFill>
                <a:schemeClr val="tx2">
                  <a:lumMod val="75000"/>
                  <a:lumOff val="25000"/>
                </a:schemeClr>
              </a:solidFill>
              <a:latin typeface="Arial Rounded MT Bold" pitchFamily="34" charset="0"/>
            </a:endParaRPr>
          </a:p>
        </p:txBody>
      </p:sp>
      <p:sp>
        <p:nvSpPr>
          <p:cNvPr id="3" name="Footer Placeholder 2"/>
          <p:cNvSpPr>
            <a:spLocks noGrp="1"/>
          </p:cNvSpPr>
          <p:nvPr>
            <p:ph type="ftr" sz="quarter" idx="11"/>
          </p:nvPr>
        </p:nvSpPr>
        <p:spPr/>
        <p:txBody>
          <a:bodyPr/>
          <a:lstStyle/>
          <a:p>
            <a:r>
              <a:rPr lang="en-US" smtClean="0"/>
              <a:t>December 1, 2014</a:t>
            </a:r>
            <a:endParaRPr lang="en-US" dirty="0"/>
          </a:p>
        </p:txBody>
      </p:sp>
      <p:sp>
        <p:nvSpPr>
          <p:cNvPr id="4" name="Slide Number Placeholder 3"/>
          <p:cNvSpPr>
            <a:spLocks noGrp="1"/>
          </p:cNvSpPr>
          <p:nvPr>
            <p:ph type="sldNum" sz="quarter" idx="12"/>
          </p:nvPr>
        </p:nvSpPr>
        <p:spPr/>
        <p:txBody>
          <a:bodyPr/>
          <a:lstStyle/>
          <a:p>
            <a:fld id="{7F5CE407-6216-4202-80E4-A30DC2F709B2}" type="slidenum">
              <a:rPr lang="en-US" smtClean="0"/>
              <a:pPr/>
              <a:t>65</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018430489"/>
              </p:ext>
            </p:extLst>
          </p:nvPr>
        </p:nvGraphicFramePr>
        <p:xfrm>
          <a:off x="198120" y="2259443"/>
          <a:ext cx="8690388" cy="3912757"/>
        </p:xfrm>
        <a:graphic>
          <a:graphicData uri="http://schemas.openxmlformats.org/drawingml/2006/table">
            <a:tbl>
              <a:tblPr firstRow="1" bandRow="1">
                <a:tableStyleId>{5C22544A-7EE6-4342-B048-85BDC9FD1C3A}</a:tableStyleId>
              </a:tblPr>
              <a:tblGrid>
                <a:gridCol w="2222349"/>
                <a:gridCol w="2156013"/>
                <a:gridCol w="2156013"/>
                <a:gridCol w="2156013"/>
              </a:tblGrid>
              <a:tr h="0">
                <a:tc>
                  <a:txBody>
                    <a:bodyPr/>
                    <a:lstStyle/>
                    <a:p>
                      <a:pPr algn="l" fontAlgn="b"/>
                      <a:r>
                        <a:rPr lang="en-CA" sz="1400" b="1" i="0" u="none" strike="noStrike" dirty="0">
                          <a:solidFill>
                            <a:schemeClr val="bg1"/>
                          </a:solidFill>
                          <a:effectLst/>
                          <a:latin typeface="Arial Rounded MT Bold" pitchFamily="34" charset="0"/>
                        </a:rPr>
                        <a:t>Assigned Budgets</a:t>
                      </a:r>
                    </a:p>
                  </a:txBody>
                  <a:tcPr marL="9525" marR="9525" marT="9525" marB="0" anchor="b"/>
                </a:tc>
                <a:tc>
                  <a:txBody>
                    <a:bodyPr/>
                    <a:lstStyle/>
                    <a:p>
                      <a:pPr algn="l" fontAlgn="b"/>
                      <a:endParaRPr lang="en-CA" sz="1400" b="1" i="0" u="none" strike="noStrike">
                        <a:solidFill>
                          <a:schemeClr val="tx2">
                            <a:lumMod val="75000"/>
                            <a:lumOff val="25000"/>
                          </a:schemeClr>
                        </a:solidFill>
                        <a:effectLst/>
                        <a:latin typeface="Arial Rounded MT Bold" pitchFamily="34" charset="0"/>
                      </a:endParaRPr>
                    </a:p>
                  </a:txBody>
                  <a:tcPr marL="9525" marR="9525" marT="9525" marB="0" anchor="b"/>
                </a:tc>
                <a:tc>
                  <a:txBody>
                    <a:bodyPr/>
                    <a:lstStyle/>
                    <a:p>
                      <a:pPr algn="l" fontAlgn="b"/>
                      <a:endParaRPr lang="en-CA" sz="1400" b="1" i="0" u="none" strike="noStrike" dirty="0">
                        <a:solidFill>
                          <a:schemeClr val="tx2">
                            <a:lumMod val="75000"/>
                            <a:lumOff val="25000"/>
                          </a:schemeClr>
                        </a:solidFill>
                        <a:effectLst/>
                        <a:latin typeface="Arial Rounded MT Bold" pitchFamily="34" charset="0"/>
                      </a:endParaRPr>
                    </a:p>
                  </a:txBody>
                  <a:tcPr marL="9525" marR="9525" marT="9525" marB="0" anchor="b"/>
                </a:tc>
                <a:tc>
                  <a:txBody>
                    <a:bodyPr/>
                    <a:lstStyle/>
                    <a:p>
                      <a:pPr algn="l" fontAlgn="b"/>
                      <a:endParaRPr lang="en-CA" sz="1400" b="1" i="0" u="none" strike="noStrike">
                        <a:solidFill>
                          <a:schemeClr val="tx2">
                            <a:lumMod val="75000"/>
                            <a:lumOff val="25000"/>
                          </a:schemeClr>
                        </a:solidFill>
                        <a:effectLst/>
                        <a:latin typeface="Arial Rounded MT Bold" pitchFamily="34" charset="0"/>
                      </a:endParaRPr>
                    </a:p>
                  </a:txBody>
                  <a:tcPr marL="9525" marR="9525" marT="9525" marB="0" anchor="b"/>
                </a:tc>
              </a:tr>
              <a:tr h="290072">
                <a:tc>
                  <a:txBody>
                    <a:bodyPr/>
                    <a:lstStyle/>
                    <a:p>
                      <a:pPr algn="l" fontAlgn="b"/>
                      <a:r>
                        <a:rPr lang="en-CA" sz="1400" b="1" i="0" u="none" strike="noStrike" dirty="0">
                          <a:solidFill>
                            <a:schemeClr val="tx2">
                              <a:lumMod val="75000"/>
                              <a:lumOff val="25000"/>
                            </a:schemeClr>
                          </a:solidFill>
                          <a:effectLst/>
                          <a:latin typeface="Arial Rounded MT Bold" pitchFamily="34" charset="0"/>
                        </a:rPr>
                        <a:t>Regular Instruction</a:t>
                      </a:r>
                    </a:p>
                  </a:txBody>
                  <a:tcPr marL="9525" marR="9525" marT="9525" marB="0" anchor="b"/>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7,810 </a:t>
                      </a:r>
                    </a:p>
                  </a:txBody>
                  <a:tcPr marL="9525" marR="9525" marT="9525" marB="0" anchor="b"/>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7,789 </a:t>
                      </a:r>
                    </a:p>
                  </a:txBody>
                  <a:tcPr marL="9525" marR="9525" marT="9525" marB="0" anchor="b"/>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6,270 </a:t>
                      </a:r>
                    </a:p>
                  </a:txBody>
                  <a:tcPr marL="9525" marR="9525" marT="9525" marB="0" anchor="b"/>
                </a:tc>
              </a:tr>
              <a:tr h="276319">
                <a:tc>
                  <a:txBody>
                    <a:bodyPr/>
                    <a:lstStyle/>
                    <a:p>
                      <a:pPr algn="l" fontAlgn="b"/>
                      <a:r>
                        <a:rPr lang="en-CA" sz="1400" b="1" i="0" u="none" strike="noStrike">
                          <a:solidFill>
                            <a:schemeClr val="tx2">
                              <a:lumMod val="75000"/>
                              <a:lumOff val="25000"/>
                            </a:schemeClr>
                          </a:solidFill>
                          <a:effectLst/>
                          <a:latin typeface="Arial Rounded MT Bold" pitchFamily="34" charset="0"/>
                        </a:rPr>
                        <a:t>Admin.Support</a:t>
                      </a:r>
                    </a:p>
                  </a:txBody>
                  <a:tcPr marL="9525" marR="9525" marT="9525" marB="0" anchor="b"/>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1,927 </a:t>
                      </a:r>
                    </a:p>
                  </a:txBody>
                  <a:tcPr marL="9525" marR="9525" marT="9525" marB="0" anchor="b"/>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2,027 </a:t>
                      </a:r>
                    </a:p>
                  </a:txBody>
                  <a:tcPr marL="9525" marR="9525" marT="9525" marB="0" anchor="b"/>
                </a:tc>
                <a:tc>
                  <a:txBody>
                    <a:bodyPr/>
                    <a:lstStyle/>
                    <a:p>
                      <a:pPr algn="l" fontAlgn="b"/>
                      <a:r>
                        <a:rPr lang="en-CA" sz="1400" b="1" i="0" u="none" strike="noStrike">
                          <a:solidFill>
                            <a:schemeClr val="tx2">
                              <a:lumMod val="75000"/>
                              <a:lumOff val="25000"/>
                            </a:schemeClr>
                          </a:solidFill>
                          <a:effectLst/>
                          <a:latin typeface="Arial Rounded MT Bold" pitchFamily="34" charset="0"/>
                        </a:rPr>
                        <a:t>         3,003 </a:t>
                      </a:r>
                    </a:p>
                  </a:txBody>
                  <a:tcPr marL="9525" marR="9525" marT="9525" marB="0" anchor="b"/>
                </a:tc>
              </a:tr>
              <a:tr h="276319">
                <a:tc>
                  <a:txBody>
                    <a:bodyPr/>
                    <a:lstStyle/>
                    <a:p>
                      <a:pPr algn="l" fontAlgn="b"/>
                      <a:r>
                        <a:rPr lang="en-CA" sz="1400" b="1" i="0" u="none" strike="noStrike" dirty="0">
                          <a:solidFill>
                            <a:schemeClr val="tx2">
                              <a:lumMod val="75000"/>
                              <a:lumOff val="25000"/>
                            </a:schemeClr>
                          </a:solidFill>
                          <a:effectLst/>
                          <a:latin typeface="Arial Rounded MT Bold" pitchFamily="34" charset="0"/>
                        </a:rPr>
                        <a:t>Library</a:t>
                      </a:r>
                    </a:p>
                  </a:txBody>
                  <a:tcPr marL="9525" marR="9525" marT="9525" marB="0" anchor="b"/>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   </a:t>
                      </a:r>
                    </a:p>
                  </a:txBody>
                  <a:tcPr marL="9525" marR="9525" marT="9525" marB="0" anchor="b"/>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   </a:t>
                      </a:r>
                    </a:p>
                  </a:txBody>
                  <a:tcPr marL="9525" marR="9525" marT="9525" marB="0" anchor="b"/>
                </a:tc>
                <a:tc>
                  <a:txBody>
                    <a:bodyPr/>
                    <a:lstStyle/>
                    <a:p>
                      <a:pPr algn="l" fontAlgn="b"/>
                      <a:r>
                        <a:rPr lang="en-CA" sz="1400" b="1" i="0" u="none" strike="noStrike">
                          <a:solidFill>
                            <a:schemeClr val="tx2">
                              <a:lumMod val="75000"/>
                              <a:lumOff val="25000"/>
                            </a:schemeClr>
                          </a:solidFill>
                          <a:effectLst/>
                          <a:latin typeface="Arial Rounded MT Bold" pitchFamily="34" charset="0"/>
                        </a:rPr>
                        <a:t>            383 </a:t>
                      </a:r>
                    </a:p>
                  </a:txBody>
                  <a:tcPr marL="9525" marR="9525" marT="9525" marB="0" anchor="b"/>
                </a:tc>
              </a:tr>
              <a:tr h="540835">
                <a:tc>
                  <a:txBody>
                    <a:bodyPr/>
                    <a:lstStyle/>
                    <a:p>
                      <a:pPr algn="l" fontAlgn="b"/>
                      <a:r>
                        <a:rPr lang="en-CA" sz="1400" b="1" i="0" u="none" strike="noStrike" dirty="0">
                          <a:solidFill>
                            <a:schemeClr val="tx2">
                              <a:lumMod val="75000"/>
                              <a:lumOff val="25000"/>
                            </a:schemeClr>
                          </a:solidFill>
                          <a:effectLst/>
                          <a:latin typeface="Arial Rounded MT Bold" pitchFamily="34" charset="0"/>
                        </a:rPr>
                        <a:t>Teachers Working Conditions</a:t>
                      </a:r>
                    </a:p>
                  </a:txBody>
                  <a:tcPr marL="9525" marR="9525" marT="9525" marB="0" anchor="b"/>
                </a:tc>
                <a:tc>
                  <a:txBody>
                    <a:bodyPr/>
                    <a:lstStyle/>
                    <a:p>
                      <a:pPr algn="l" fontAlgn="b"/>
                      <a:r>
                        <a:rPr lang="en-CA" sz="1400" b="1" i="0" u="none" strike="noStrike">
                          <a:solidFill>
                            <a:schemeClr val="tx2">
                              <a:lumMod val="75000"/>
                              <a:lumOff val="25000"/>
                            </a:schemeClr>
                          </a:solidFill>
                          <a:effectLst/>
                          <a:latin typeface="Arial Rounded MT Bold" pitchFamily="34" charset="0"/>
                        </a:rPr>
                        <a:t>           1,643 </a:t>
                      </a:r>
                    </a:p>
                  </a:txBody>
                  <a:tcPr marL="9525" marR="9525" marT="9525" marB="0" anchor="b"/>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1,666 </a:t>
                      </a:r>
                    </a:p>
                  </a:txBody>
                  <a:tcPr marL="9525" marR="9525" marT="9525" marB="0" anchor="b"/>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2,868 </a:t>
                      </a:r>
                    </a:p>
                  </a:txBody>
                  <a:tcPr marL="9525" marR="9525" marT="9525" marB="0" anchor="b"/>
                </a:tc>
              </a:tr>
              <a:tr h="296857">
                <a:tc>
                  <a:txBody>
                    <a:bodyPr/>
                    <a:lstStyle/>
                    <a:p>
                      <a:pPr algn="l" fontAlgn="b"/>
                      <a:r>
                        <a:rPr lang="en-CA" sz="1400" b="1" i="0" u="none" strike="noStrike">
                          <a:solidFill>
                            <a:schemeClr val="tx2">
                              <a:lumMod val="75000"/>
                              <a:lumOff val="25000"/>
                            </a:schemeClr>
                          </a:solidFill>
                          <a:effectLst/>
                          <a:latin typeface="Arial Rounded MT Bold" pitchFamily="34" charset="0"/>
                        </a:rPr>
                        <a:t>Tutor Support</a:t>
                      </a:r>
                    </a:p>
                  </a:txBody>
                  <a:tcPr marL="9525" marR="9525" marT="9525" marB="0" anchor="b"/>
                </a:tc>
                <a:tc>
                  <a:txBody>
                    <a:bodyPr/>
                    <a:lstStyle/>
                    <a:p>
                      <a:pPr algn="l" fontAlgn="b"/>
                      <a:r>
                        <a:rPr lang="en-CA" sz="1400" b="1" i="0" u="none" strike="noStrike">
                          <a:solidFill>
                            <a:schemeClr val="tx2">
                              <a:lumMod val="75000"/>
                              <a:lumOff val="25000"/>
                            </a:schemeClr>
                          </a:solidFill>
                          <a:effectLst/>
                          <a:latin typeface="Arial Rounded MT Bold" pitchFamily="34" charset="0"/>
                        </a:rPr>
                        <a:t>                 -   </a:t>
                      </a:r>
                    </a:p>
                  </a:txBody>
                  <a:tcPr marL="9525" marR="9525" marT="9525" marB="0" anchor="b"/>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   </a:t>
                      </a:r>
                    </a:p>
                  </a:txBody>
                  <a:tcPr marL="9525" marR="9525" marT="9525" marB="0" anchor="b"/>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1,400 </a:t>
                      </a:r>
                    </a:p>
                  </a:txBody>
                  <a:tcPr marL="9525" marR="9525" marT="9525" marB="0" anchor="b"/>
                </a:tc>
              </a:tr>
              <a:tr h="279073">
                <a:tc>
                  <a:txBody>
                    <a:bodyPr/>
                    <a:lstStyle/>
                    <a:p>
                      <a:pPr algn="l" fontAlgn="b"/>
                      <a:r>
                        <a:rPr lang="en-CA" sz="1400" b="1" i="0" u="none" strike="noStrike">
                          <a:solidFill>
                            <a:schemeClr val="tx2">
                              <a:lumMod val="75000"/>
                              <a:lumOff val="25000"/>
                            </a:schemeClr>
                          </a:solidFill>
                          <a:effectLst/>
                          <a:latin typeface="Arial Rounded MT Bold" pitchFamily="34" charset="0"/>
                        </a:rPr>
                        <a:t>Nutrition</a:t>
                      </a:r>
                    </a:p>
                  </a:txBody>
                  <a:tcPr marL="9525" marR="9525" marT="9525" marB="0" anchor="b"/>
                </a:tc>
                <a:tc>
                  <a:txBody>
                    <a:bodyPr/>
                    <a:lstStyle/>
                    <a:p>
                      <a:pPr algn="l" fontAlgn="b"/>
                      <a:r>
                        <a:rPr lang="en-CA" sz="1400" b="1" i="0" u="none" strike="noStrike">
                          <a:solidFill>
                            <a:schemeClr val="tx2">
                              <a:lumMod val="75000"/>
                              <a:lumOff val="25000"/>
                            </a:schemeClr>
                          </a:solidFill>
                          <a:effectLst/>
                          <a:latin typeface="Arial Rounded MT Bold" pitchFamily="34" charset="0"/>
                        </a:rPr>
                        <a:t>                 -   </a:t>
                      </a:r>
                    </a:p>
                  </a:txBody>
                  <a:tcPr marL="9525" marR="9525" marT="9525" marB="0" anchor="b"/>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   </a:t>
                      </a:r>
                    </a:p>
                  </a:txBody>
                  <a:tcPr marL="9525" marR="9525" marT="9525" marB="0" anchor="b"/>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1,532 </a:t>
                      </a:r>
                    </a:p>
                  </a:txBody>
                  <a:tcPr marL="9525" marR="9525" marT="9525" marB="0" anchor="b"/>
                </a:tc>
              </a:tr>
              <a:tr h="276319">
                <a:tc>
                  <a:txBody>
                    <a:bodyPr/>
                    <a:lstStyle/>
                    <a:p>
                      <a:pPr algn="l" fontAlgn="b"/>
                      <a:r>
                        <a:rPr lang="en-CA" sz="1400" b="1" i="0" u="none" strike="noStrike">
                          <a:solidFill>
                            <a:schemeClr val="tx2">
                              <a:lumMod val="75000"/>
                              <a:lumOff val="25000"/>
                            </a:schemeClr>
                          </a:solidFill>
                          <a:effectLst/>
                          <a:latin typeface="Arial Rounded MT Bold" pitchFamily="34" charset="0"/>
                        </a:rPr>
                        <a:t>Bilingual Learning Environ.</a:t>
                      </a:r>
                    </a:p>
                  </a:txBody>
                  <a:tcPr marL="9525" marR="9525" marT="9525" marB="0" anchor="b"/>
                </a:tc>
                <a:tc>
                  <a:txBody>
                    <a:bodyPr/>
                    <a:lstStyle/>
                    <a:p>
                      <a:pPr algn="l" fontAlgn="b"/>
                      <a:r>
                        <a:rPr lang="en-CA" sz="1400" b="1" i="0" u="none" strike="noStrike">
                          <a:solidFill>
                            <a:schemeClr val="tx2">
                              <a:lumMod val="75000"/>
                              <a:lumOff val="25000"/>
                            </a:schemeClr>
                          </a:solidFill>
                          <a:effectLst/>
                          <a:latin typeface="Arial Rounded MT Bold" pitchFamily="34" charset="0"/>
                        </a:rPr>
                        <a:t>                 -   </a:t>
                      </a:r>
                    </a:p>
                  </a:txBody>
                  <a:tcPr marL="9525" marR="9525" marT="9525" marB="0" anchor="b"/>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250 </a:t>
                      </a:r>
                    </a:p>
                  </a:txBody>
                  <a:tcPr marL="9525" marR="9525" marT="9525" marB="0" anchor="b"/>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   </a:t>
                      </a:r>
                    </a:p>
                  </a:txBody>
                  <a:tcPr marL="9525" marR="9525" marT="9525" marB="0" anchor="b"/>
                </a:tc>
              </a:tr>
              <a:tr h="276319">
                <a:tc>
                  <a:txBody>
                    <a:bodyPr/>
                    <a:lstStyle/>
                    <a:p>
                      <a:pPr algn="l" fontAlgn="b"/>
                      <a:r>
                        <a:rPr lang="en-CA" sz="1400" b="1" i="0" u="none" strike="noStrike">
                          <a:solidFill>
                            <a:schemeClr val="tx2">
                              <a:lumMod val="75000"/>
                              <a:lumOff val="25000"/>
                            </a:schemeClr>
                          </a:solidFill>
                          <a:effectLst/>
                          <a:latin typeface="Arial Rounded MT Bold" pitchFamily="34" charset="0"/>
                        </a:rPr>
                        <a:t>Wellness Grant</a:t>
                      </a:r>
                    </a:p>
                  </a:txBody>
                  <a:tcPr marL="9525" marR="9525" marT="9525" marB="0" anchor="b"/>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1,507 </a:t>
                      </a:r>
                    </a:p>
                  </a:txBody>
                  <a:tcPr marL="9525" marR="9525" marT="9525" marB="0" anchor="b"/>
                </a:tc>
                <a:tc>
                  <a:txBody>
                    <a:bodyPr/>
                    <a:lstStyle/>
                    <a:p>
                      <a:pPr algn="l" fontAlgn="b"/>
                      <a:r>
                        <a:rPr lang="en-CA" sz="1400" b="1" i="0" u="none" strike="noStrike">
                          <a:solidFill>
                            <a:schemeClr val="tx2">
                              <a:lumMod val="75000"/>
                              <a:lumOff val="25000"/>
                            </a:schemeClr>
                          </a:solidFill>
                          <a:effectLst/>
                          <a:latin typeface="Arial Rounded MT Bold" pitchFamily="34" charset="0"/>
                        </a:rPr>
                        <a:t>          1,516 </a:t>
                      </a:r>
                    </a:p>
                  </a:txBody>
                  <a:tcPr marL="9525" marR="9525" marT="9525" marB="0" anchor="b"/>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   </a:t>
                      </a:r>
                    </a:p>
                  </a:txBody>
                  <a:tcPr marL="9525" marR="9525" marT="9525" marB="0" anchor="b"/>
                </a:tc>
              </a:tr>
              <a:tr h="276319">
                <a:tc>
                  <a:txBody>
                    <a:bodyPr/>
                    <a:lstStyle/>
                    <a:p>
                      <a:pPr algn="l" fontAlgn="b"/>
                      <a:r>
                        <a:rPr lang="en-CA" sz="1400" b="1" i="0" u="none" strike="noStrike" dirty="0">
                          <a:solidFill>
                            <a:schemeClr val="tx2">
                              <a:lumMod val="75000"/>
                              <a:lumOff val="25000"/>
                            </a:schemeClr>
                          </a:solidFill>
                          <a:effectLst/>
                          <a:latin typeface="Arial Rounded MT Bold" pitchFamily="34" charset="0"/>
                        </a:rPr>
                        <a:t>Co/Extra Trips</a:t>
                      </a:r>
                    </a:p>
                  </a:txBody>
                  <a:tcPr marL="9525" marR="9525" marT="9525" marB="0" anchor="b"/>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406 </a:t>
                      </a:r>
                    </a:p>
                  </a:txBody>
                  <a:tcPr marL="9525" marR="9525" marT="9525" marB="0" anchor="b"/>
                </a:tc>
                <a:tc>
                  <a:txBody>
                    <a:bodyPr/>
                    <a:lstStyle/>
                    <a:p>
                      <a:pPr algn="l" fontAlgn="b"/>
                      <a:r>
                        <a:rPr lang="en-CA" sz="1400" b="1" i="0" u="none" strike="noStrike">
                          <a:solidFill>
                            <a:schemeClr val="tx2">
                              <a:lumMod val="75000"/>
                              <a:lumOff val="25000"/>
                            </a:schemeClr>
                          </a:solidFill>
                          <a:effectLst/>
                          <a:latin typeface="Arial Rounded MT Bold" pitchFamily="34" charset="0"/>
                        </a:rPr>
                        <a:t>             427 </a:t>
                      </a:r>
                    </a:p>
                  </a:txBody>
                  <a:tcPr marL="9525" marR="9525" marT="9525" marB="0" anchor="b"/>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510 </a:t>
                      </a:r>
                    </a:p>
                  </a:txBody>
                  <a:tcPr marL="9525" marR="9525" marT="9525" marB="0" anchor="b"/>
                </a:tc>
              </a:tr>
              <a:tr h="276319">
                <a:tc>
                  <a:txBody>
                    <a:bodyPr/>
                    <a:lstStyle/>
                    <a:p>
                      <a:pPr algn="l" fontAlgn="b"/>
                      <a:r>
                        <a:rPr lang="en-CA" sz="1400" b="1" i="0" u="none" strike="noStrike" dirty="0">
                          <a:solidFill>
                            <a:schemeClr val="tx2">
                              <a:lumMod val="75000"/>
                              <a:lumOff val="25000"/>
                            </a:schemeClr>
                          </a:solidFill>
                          <a:effectLst/>
                          <a:latin typeface="Arial Rounded MT Bold" pitchFamily="34" charset="0"/>
                        </a:rPr>
                        <a:t>PSSC</a:t>
                      </a:r>
                    </a:p>
                  </a:txBody>
                  <a:tcPr marL="9525" marR="9525" marT="9525" marB="0" anchor="b">
                    <a:lnB w="12700" cap="flat" cmpd="sng" algn="ctr">
                      <a:solidFill>
                        <a:schemeClr val="tx1"/>
                      </a:solidFill>
                      <a:prstDash val="solid"/>
                      <a:round/>
                      <a:headEnd type="none" w="med" len="med"/>
                      <a:tailEnd type="none" w="med" len="med"/>
                    </a:lnB>
                  </a:tcPr>
                </a:tc>
                <a:tc>
                  <a:txBody>
                    <a:bodyPr/>
                    <a:lstStyle/>
                    <a:p>
                      <a:pPr algn="l" fontAlgn="b"/>
                      <a:r>
                        <a:rPr lang="en-CA" sz="1400" b="1" i="0" u="none" strike="noStrike">
                          <a:solidFill>
                            <a:schemeClr val="tx2">
                              <a:lumMod val="75000"/>
                              <a:lumOff val="25000"/>
                            </a:schemeClr>
                          </a:solidFill>
                          <a:effectLst/>
                          <a:latin typeface="Arial Rounded MT Bold" pitchFamily="34" charset="0"/>
                        </a:rPr>
                        <a:t>              155 </a:t>
                      </a:r>
                    </a:p>
                  </a:txBody>
                  <a:tcPr marL="9525" marR="9525" marT="9525" marB="0" anchor="b">
                    <a:lnB w="12700" cap="flat" cmpd="sng" algn="ctr">
                      <a:solidFill>
                        <a:schemeClr val="tx1"/>
                      </a:solidFill>
                      <a:prstDash val="solid"/>
                      <a:round/>
                      <a:headEnd type="none" w="med" len="med"/>
                      <a:tailEnd type="none" w="med" len="med"/>
                    </a:lnB>
                  </a:tcPr>
                </a:tc>
                <a:tc>
                  <a:txBody>
                    <a:bodyPr/>
                    <a:lstStyle/>
                    <a:p>
                      <a:pPr algn="l" fontAlgn="b"/>
                      <a:r>
                        <a:rPr lang="en-CA" sz="1400" b="1" i="0" u="none" strike="noStrike">
                          <a:solidFill>
                            <a:schemeClr val="tx2">
                              <a:lumMod val="75000"/>
                              <a:lumOff val="25000"/>
                            </a:schemeClr>
                          </a:solidFill>
                          <a:effectLst/>
                          <a:latin typeface="Arial Rounded MT Bold" pitchFamily="34" charset="0"/>
                        </a:rPr>
                        <a:t>             320 </a:t>
                      </a:r>
                    </a:p>
                  </a:txBody>
                  <a:tcPr marL="9525" marR="9525" marT="9525" marB="0" anchor="b">
                    <a:lnB w="12700" cap="flat" cmpd="sng" algn="ctr">
                      <a:solidFill>
                        <a:schemeClr val="tx1"/>
                      </a:solidFill>
                      <a:prstDash val="solid"/>
                      <a:round/>
                      <a:headEnd type="none" w="med" len="med"/>
                      <a:tailEnd type="none" w="med" len="med"/>
                    </a:lnB>
                  </a:tcPr>
                </a:tc>
                <a:tc>
                  <a:txBody>
                    <a:bodyPr/>
                    <a:lstStyle/>
                    <a:p>
                      <a:pPr algn="l" fontAlgn="b"/>
                      <a:r>
                        <a:rPr lang="en-CA" sz="1400" b="1" i="0" u="none" strike="noStrike">
                          <a:solidFill>
                            <a:schemeClr val="tx2">
                              <a:lumMod val="75000"/>
                              <a:lumOff val="25000"/>
                            </a:schemeClr>
                          </a:solidFill>
                          <a:effectLst/>
                          <a:latin typeface="Arial Rounded MT Bold" pitchFamily="34" charset="0"/>
                        </a:rPr>
                        <a:t>            400 </a:t>
                      </a:r>
                    </a:p>
                  </a:txBody>
                  <a:tcPr marL="9525" marR="9525" marT="9525" marB="0" anchor="b">
                    <a:lnB w="12700" cap="flat" cmpd="sng" algn="ctr">
                      <a:solidFill>
                        <a:schemeClr val="tx1"/>
                      </a:solidFill>
                      <a:prstDash val="solid"/>
                      <a:round/>
                      <a:headEnd type="none" w="med" len="med"/>
                      <a:tailEnd type="none" w="med" len="med"/>
                    </a:lnB>
                  </a:tcPr>
                </a:tc>
              </a:tr>
              <a:tr h="465195">
                <a:tc>
                  <a:txBody>
                    <a:bodyPr/>
                    <a:lstStyle/>
                    <a:p>
                      <a:pPr algn="l" fontAlgn="b"/>
                      <a:r>
                        <a:rPr lang="en-CA" sz="1400" b="1" i="0" u="none" strike="noStrike" dirty="0">
                          <a:solidFill>
                            <a:schemeClr val="tx2">
                              <a:lumMod val="75000"/>
                              <a:lumOff val="25000"/>
                            </a:schemeClr>
                          </a:solidFill>
                          <a:effectLst/>
                          <a:latin typeface="Arial Rounded MT Bold" pitchFamily="34" charset="0"/>
                        </a:rPr>
                        <a:t>Total</a:t>
                      </a: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13,448 </a:t>
                      </a: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13,994 </a:t>
                      </a: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16,367 </a:t>
                      </a: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6173677"/>
              </p:ext>
            </p:extLst>
          </p:nvPr>
        </p:nvGraphicFramePr>
        <p:xfrm>
          <a:off x="264459" y="1005840"/>
          <a:ext cx="8624050" cy="960120"/>
        </p:xfrm>
        <a:graphic>
          <a:graphicData uri="http://schemas.openxmlformats.org/drawingml/2006/table">
            <a:tbl>
              <a:tblPr firstRow="1" bandRow="1">
                <a:tableStyleId>{5C22544A-7EE6-4342-B048-85BDC9FD1C3A}</a:tableStyleId>
              </a:tblPr>
              <a:tblGrid>
                <a:gridCol w="2295864"/>
                <a:gridCol w="2016162"/>
                <a:gridCol w="2156012"/>
                <a:gridCol w="2156012"/>
              </a:tblGrid>
              <a:tr h="326890">
                <a:tc>
                  <a:txBody>
                    <a:bodyPr/>
                    <a:lstStyle/>
                    <a:p>
                      <a:endParaRPr lang="en-CA" sz="1400" dirty="0"/>
                    </a:p>
                  </a:txBody>
                  <a:tcPr/>
                </a:tc>
                <a:tc gridSpan="3">
                  <a:txBody>
                    <a:bodyPr/>
                    <a:lstStyle/>
                    <a:p>
                      <a:pPr algn="ctr"/>
                      <a:r>
                        <a:rPr lang="en-US" sz="1400" dirty="0" smtClean="0">
                          <a:latin typeface="Arial Rounded MT Bold" pitchFamily="34" charset="0"/>
                        </a:rPr>
                        <a:t>Actual Costs</a:t>
                      </a:r>
                      <a:endParaRPr lang="en-CA" sz="1400" dirty="0">
                        <a:latin typeface="Arial Rounded MT Bold" pitchFamily="34" charset="0"/>
                      </a:endParaRPr>
                    </a:p>
                  </a:txBody>
                  <a:tcPr/>
                </a:tc>
                <a:tc hMerge="1">
                  <a:txBody>
                    <a:bodyPr/>
                    <a:lstStyle/>
                    <a:p>
                      <a:endParaRPr lang="en-CA" dirty="0"/>
                    </a:p>
                  </a:txBody>
                  <a:tcPr/>
                </a:tc>
                <a:tc hMerge="1">
                  <a:txBody>
                    <a:bodyPr/>
                    <a:lstStyle/>
                    <a:p>
                      <a:endParaRPr lang="en-CA" dirty="0"/>
                    </a:p>
                  </a:txBody>
                  <a:tcPr/>
                </a:tc>
              </a:tr>
              <a:tr h="242443">
                <a:tc>
                  <a:txBody>
                    <a:bodyPr/>
                    <a:lstStyle/>
                    <a:p>
                      <a:pPr algn="l" fontAlgn="b"/>
                      <a:r>
                        <a:rPr lang="en-US" sz="1400" b="1" i="0" u="none" strike="noStrike" dirty="0">
                          <a:solidFill>
                            <a:schemeClr val="tx2">
                              <a:lumMod val="75000"/>
                              <a:lumOff val="25000"/>
                            </a:schemeClr>
                          </a:solidFill>
                          <a:effectLst/>
                          <a:latin typeface="Arial Rounded MT Bold" pitchFamily="34" charset="0"/>
                        </a:rPr>
                        <a:t>Cost Centers</a:t>
                      </a:r>
                    </a:p>
                  </a:txBody>
                  <a:tcPr marL="12700" marR="12700" marT="12700" marB="0" anchor="b"/>
                </a:tc>
                <a:tc>
                  <a:txBody>
                    <a:bodyPr/>
                    <a:lstStyle/>
                    <a:p>
                      <a:pPr algn="ctr" fontAlgn="b"/>
                      <a:r>
                        <a:rPr lang="en-US" sz="1400" b="1" i="0" u="none" strike="noStrike" dirty="0" smtClean="0">
                          <a:solidFill>
                            <a:schemeClr val="tx2">
                              <a:lumMod val="75000"/>
                              <a:lumOff val="25000"/>
                            </a:schemeClr>
                          </a:solidFill>
                          <a:effectLst/>
                          <a:latin typeface="Arial Rounded MT Bold" pitchFamily="34" charset="0"/>
                        </a:rPr>
                        <a:t>Fiscal Year</a:t>
                      </a:r>
                      <a:endParaRPr lang="en-US" sz="1400" b="1" i="0" u="none" strike="noStrike" dirty="0">
                        <a:solidFill>
                          <a:schemeClr val="tx2">
                            <a:lumMod val="75000"/>
                            <a:lumOff val="25000"/>
                          </a:schemeClr>
                        </a:solidFill>
                        <a:effectLst/>
                        <a:latin typeface="Arial Rounded MT Bold" pitchFamily="34" charset="0"/>
                      </a:endParaRPr>
                    </a:p>
                  </a:txBody>
                  <a:tcPr marL="12700" marR="12700" marT="12700" marB="0" anchor="b"/>
                </a:tc>
                <a:tc>
                  <a:txBody>
                    <a:bodyPr/>
                    <a:lstStyle/>
                    <a:p>
                      <a:pPr algn="ctr" fontAlgn="b"/>
                      <a:r>
                        <a:rPr lang="en-US" sz="1400" b="1" i="0" u="none" strike="noStrike" dirty="0">
                          <a:solidFill>
                            <a:schemeClr val="tx2">
                              <a:lumMod val="75000"/>
                              <a:lumOff val="25000"/>
                            </a:schemeClr>
                          </a:solidFill>
                          <a:effectLst/>
                          <a:latin typeface="Arial Rounded MT Bold" pitchFamily="34" charset="0"/>
                        </a:rPr>
                        <a:t>Fiscal Year</a:t>
                      </a:r>
                    </a:p>
                  </a:txBody>
                  <a:tcPr marL="12700" marR="12700" marT="12700" marB="0" anchor="b"/>
                </a:tc>
                <a:tc>
                  <a:txBody>
                    <a:bodyPr/>
                    <a:lstStyle/>
                    <a:p>
                      <a:pPr algn="ctr" fontAlgn="b"/>
                      <a:r>
                        <a:rPr lang="en-US" sz="1400" b="1" i="0" u="none" strike="noStrike" dirty="0">
                          <a:solidFill>
                            <a:schemeClr val="tx2">
                              <a:lumMod val="75000"/>
                              <a:lumOff val="25000"/>
                            </a:schemeClr>
                          </a:solidFill>
                          <a:effectLst/>
                          <a:latin typeface="Arial Rounded MT Bold" pitchFamily="34" charset="0"/>
                        </a:rPr>
                        <a:t>Fiscal Year</a:t>
                      </a:r>
                    </a:p>
                  </a:txBody>
                  <a:tcPr marL="12700" marR="12700" marT="12700" marB="0" anchor="b"/>
                </a:tc>
              </a:tr>
              <a:tr h="390787">
                <a:tc>
                  <a:txBody>
                    <a:bodyPr/>
                    <a:lstStyle/>
                    <a:p>
                      <a:pPr algn="l" fontAlgn="b"/>
                      <a:endParaRPr lang="en-US" sz="1400" b="1" i="0" u="none" strike="noStrike" dirty="0">
                        <a:solidFill>
                          <a:schemeClr val="tx2">
                            <a:lumMod val="75000"/>
                            <a:lumOff val="25000"/>
                          </a:schemeClr>
                        </a:solidFill>
                        <a:effectLst/>
                        <a:latin typeface="Arial Rounded MT Bold" pitchFamily="34" charset="0"/>
                      </a:endParaRPr>
                    </a:p>
                  </a:txBody>
                  <a:tcPr marL="12700" marR="12700" marT="12700" marB="0" anchor="b"/>
                </a:tc>
                <a:tc>
                  <a:txBody>
                    <a:bodyPr/>
                    <a:lstStyle/>
                    <a:p>
                      <a:pPr algn="ctr" fontAlgn="b"/>
                      <a:r>
                        <a:rPr lang="en-US" sz="1400" b="1" i="0" u="none" strike="noStrike" dirty="0" smtClean="0">
                          <a:solidFill>
                            <a:schemeClr val="tx2">
                              <a:lumMod val="75000"/>
                              <a:lumOff val="25000"/>
                            </a:schemeClr>
                          </a:solidFill>
                          <a:effectLst/>
                          <a:latin typeface="Arial Rounded MT Bold" pitchFamily="34" charset="0"/>
                        </a:rPr>
                        <a:t>2013-2014</a:t>
                      </a:r>
                      <a:endParaRPr lang="en-US" sz="1400" b="1" i="0" u="none" strike="noStrike" dirty="0">
                        <a:solidFill>
                          <a:schemeClr val="tx2">
                            <a:lumMod val="75000"/>
                            <a:lumOff val="25000"/>
                          </a:schemeClr>
                        </a:solidFill>
                        <a:effectLst/>
                        <a:latin typeface="Arial Rounded MT Bold" pitchFamily="34" charset="0"/>
                      </a:endParaRPr>
                    </a:p>
                  </a:txBody>
                  <a:tcPr marL="12700" marR="12700" marT="12700" marB="0" anchor="b"/>
                </a:tc>
                <a:tc>
                  <a:txBody>
                    <a:bodyPr/>
                    <a:lstStyle/>
                    <a:p>
                      <a:pPr algn="ctr" fontAlgn="b"/>
                      <a:r>
                        <a:rPr lang="en-US" sz="1400" b="1" i="0" u="none" strike="noStrike" dirty="0" smtClean="0">
                          <a:solidFill>
                            <a:schemeClr val="tx2">
                              <a:lumMod val="75000"/>
                              <a:lumOff val="25000"/>
                            </a:schemeClr>
                          </a:solidFill>
                          <a:effectLst/>
                          <a:latin typeface="Arial Rounded MT Bold" pitchFamily="34" charset="0"/>
                        </a:rPr>
                        <a:t>2012-2013</a:t>
                      </a:r>
                      <a:endParaRPr lang="en-US" sz="1400" b="1" i="0" u="none" strike="noStrike" dirty="0">
                        <a:solidFill>
                          <a:schemeClr val="tx2">
                            <a:lumMod val="75000"/>
                            <a:lumOff val="25000"/>
                          </a:schemeClr>
                        </a:solidFill>
                        <a:effectLst/>
                        <a:latin typeface="Arial Rounded MT Bold" pitchFamily="34" charset="0"/>
                      </a:endParaRPr>
                    </a:p>
                  </a:txBody>
                  <a:tcPr marL="12700" marR="12700" marT="12700" marB="0" anchor="b"/>
                </a:tc>
                <a:tc>
                  <a:txBody>
                    <a:bodyPr/>
                    <a:lstStyle/>
                    <a:p>
                      <a:pPr algn="ctr" fontAlgn="b"/>
                      <a:r>
                        <a:rPr lang="en-US" sz="1400" b="1" i="0" u="none" strike="noStrike" dirty="0" smtClean="0">
                          <a:solidFill>
                            <a:schemeClr val="tx2">
                              <a:lumMod val="75000"/>
                              <a:lumOff val="25000"/>
                            </a:schemeClr>
                          </a:solidFill>
                          <a:effectLst/>
                          <a:latin typeface="Arial Rounded MT Bold" pitchFamily="34" charset="0"/>
                        </a:rPr>
                        <a:t>2011-2012</a:t>
                      </a:r>
                      <a:endParaRPr lang="en-US" sz="1400" b="1" i="0" u="none" strike="noStrike" dirty="0">
                        <a:solidFill>
                          <a:schemeClr val="tx2">
                            <a:lumMod val="75000"/>
                            <a:lumOff val="25000"/>
                          </a:schemeClr>
                        </a:solidFill>
                        <a:effectLst/>
                        <a:latin typeface="Arial Rounded MT Bold" pitchFamily="34" charset="0"/>
                      </a:endParaRPr>
                    </a:p>
                  </a:txBody>
                  <a:tcPr marL="12700" marR="12700" marT="12700" marB="0" anchor="b"/>
                </a:tc>
              </a:tr>
            </a:tbl>
          </a:graphicData>
        </a:graphic>
      </p:graphicFrame>
    </p:spTree>
    <p:extLst>
      <p:ext uri="{BB962C8B-B14F-4D97-AF65-F5344CB8AC3E}">
        <p14:creationId xmlns:p14="http://schemas.microsoft.com/office/powerpoint/2010/main" val="78561113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822064"/>
          </a:xfrm>
        </p:spPr>
        <p:txBody>
          <a:bodyPr/>
          <a:lstStyle/>
          <a:p>
            <a:r>
              <a:rPr lang="en-US" b="1" dirty="0" smtClean="0">
                <a:solidFill>
                  <a:schemeClr val="tx2">
                    <a:lumMod val="75000"/>
                    <a:lumOff val="25000"/>
                  </a:schemeClr>
                </a:solidFill>
                <a:latin typeface="Arial Rounded MT Bold" pitchFamily="34" charset="0"/>
              </a:rPr>
              <a:t>Facilities Costs</a:t>
            </a:r>
            <a:endParaRPr lang="en-CA" b="1" dirty="0">
              <a:solidFill>
                <a:schemeClr val="tx2">
                  <a:lumMod val="75000"/>
                  <a:lumOff val="25000"/>
                </a:schemeClr>
              </a:solidFill>
              <a:latin typeface="Arial Rounded MT Bold" pitchFamily="34" charset="0"/>
            </a:endParaRPr>
          </a:p>
        </p:txBody>
      </p:sp>
      <p:sp>
        <p:nvSpPr>
          <p:cNvPr id="3" name="Footer Placeholder 2"/>
          <p:cNvSpPr>
            <a:spLocks noGrp="1"/>
          </p:cNvSpPr>
          <p:nvPr>
            <p:ph type="ftr" sz="quarter" idx="11"/>
          </p:nvPr>
        </p:nvSpPr>
        <p:spPr/>
        <p:txBody>
          <a:bodyPr/>
          <a:lstStyle/>
          <a:p>
            <a:r>
              <a:rPr lang="en-US" smtClean="0"/>
              <a:t>December 1, 2014</a:t>
            </a:r>
            <a:endParaRPr lang="en-US" dirty="0"/>
          </a:p>
        </p:txBody>
      </p:sp>
      <p:sp>
        <p:nvSpPr>
          <p:cNvPr id="4" name="Slide Number Placeholder 3"/>
          <p:cNvSpPr>
            <a:spLocks noGrp="1"/>
          </p:cNvSpPr>
          <p:nvPr>
            <p:ph type="sldNum" sz="quarter" idx="12"/>
          </p:nvPr>
        </p:nvSpPr>
        <p:spPr/>
        <p:txBody>
          <a:bodyPr/>
          <a:lstStyle/>
          <a:p>
            <a:fld id="{7F5CE407-6216-4202-80E4-A30DC2F709B2}" type="slidenum">
              <a:rPr lang="en-US" smtClean="0"/>
              <a:pPr/>
              <a:t>66</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50713517"/>
              </p:ext>
            </p:extLst>
          </p:nvPr>
        </p:nvGraphicFramePr>
        <p:xfrm>
          <a:off x="264458" y="1036320"/>
          <a:ext cx="8624047" cy="1143001"/>
        </p:xfrm>
        <a:graphic>
          <a:graphicData uri="http://schemas.openxmlformats.org/drawingml/2006/table">
            <a:tbl>
              <a:tblPr firstRow="1" bandRow="1">
                <a:tableStyleId>{5C22544A-7EE6-4342-B048-85BDC9FD1C3A}</a:tableStyleId>
              </a:tblPr>
              <a:tblGrid>
                <a:gridCol w="2295863"/>
                <a:gridCol w="2016162"/>
                <a:gridCol w="2156011"/>
                <a:gridCol w="2156011"/>
              </a:tblGrid>
              <a:tr h="389155">
                <a:tc>
                  <a:txBody>
                    <a:bodyPr/>
                    <a:lstStyle/>
                    <a:p>
                      <a:endParaRPr lang="en-CA" sz="1400" dirty="0"/>
                    </a:p>
                  </a:txBody>
                  <a:tcPr/>
                </a:tc>
                <a:tc gridSpan="3">
                  <a:txBody>
                    <a:bodyPr/>
                    <a:lstStyle/>
                    <a:p>
                      <a:pPr algn="ctr"/>
                      <a:r>
                        <a:rPr lang="en-US" sz="1400" dirty="0" smtClean="0">
                          <a:latin typeface="Arial Rounded MT Bold" pitchFamily="34" charset="0"/>
                        </a:rPr>
                        <a:t>Actual Costs</a:t>
                      </a:r>
                      <a:endParaRPr lang="en-CA" sz="1400" dirty="0">
                        <a:latin typeface="Arial Rounded MT Bold" pitchFamily="34" charset="0"/>
                      </a:endParaRPr>
                    </a:p>
                  </a:txBody>
                  <a:tcPr/>
                </a:tc>
                <a:tc hMerge="1">
                  <a:txBody>
                    <a:bodyPr/>
                    <a:lstStyle/>
                    <a:p>
                      <a:endParaRPr lang="en-CA" dirty="0"/>
                    </a:p>
                  </a:txBody>
                  <a:tcPr/>
                </a:tc>
                <a:tc hMerge="1">
                  <a:txBody>
                    <a:bodyPr/>
                    <a:lstStyle/>
                    <a:p>
                      <a:endParaRPr lang="en-CA" dirty="0"/>
                    </a:p>
                  </a:txBody>
                  <a:tcPr/>
                </a:tc>
              </a:tr>
              <a:tr h="288623">
                <a:tc>
                  <a:txBody>
                    <a:bodyPr/>
                    <a:lstStyle/>
                    <a:p>
                      <a:pPr algn="l" fontAlgn="b"/>
                      <a:r>
                        <a:rPr lang="en-US" sz="1400" b="1" i="0" u="none" strike="noStrike" dirty="0">
                          <a:solidFill>
                            <a:schemeClr val="tx2">
                              <a:lumMod val="75000"/>
                              <a:lumOff val="25000"/>
                            </a:schemeClr>
                          </a:solidFill>
                          <a:effectLst/>
                          <a:latin typeface="Arial Rounded MT Bold" pitchFamily="34" charset="0"/>
                        </a:rPr>
                        <a:t>Cost Centers</a:t>
                      </a:r>
                    </a:p>
                  </a:txBody>
                  <a:tcPr marL="12700" marR="12700" marT="12700" marB="0" anchor="b"/>
                </a:tc>
                <a:tc>
                  <a:txBody>
                    <a:bodyPr/>
                    <a:lstStyle/>
                    <a:p>
                      <a:pPr algn="ctr" fontAlgn="b"/>
                      <a:r>
                        <a:rPr lang="en-US" sz="1400" b="1" i="0" u="none" strike="noStrike" dirty="0" smtClean="0">
                          <a:solidFill>
                            <a:schemeClr val="tx2">
                              <a:lumMod val="75000"/>
                              <a:lumOff val="25000"/>
                            </a:schemeClr>
                          </a:solidFill>
                          <a:effectLst/>
                          <a:latin typeface="Arial Rounded MT Bold" pitchFamily="34" charset="0"/>
                        </a:rPr>
                        <a:t>Fiscal Year</a:t>
                      </a:r>
                      <a:endParaRPr lang="en-US" sz="1400" b="1" i="0" u="none" strike="noStrike" dirty="0">
                        <a:solidFill>
                          <a:schemeClr val="tx2">
                            <a:lumMod val="75000"/>
                            <a:lumOff val="25000"/>
                          </a:schemeClr>
                        </a:solidFill>
                        <a:effectLst/>
                        <a:latin typeface="Arial Rounded MT Bold" pitchFamily="34" charset="0"/>
                      </a:endParaRPr>
                    </a:p>
                  </a:txBody>
                  <a:tcPr marL="12700" marR="12700" marT="12700" marB="0" anchor="b"/>
                </a:tc>
                <a:tc>
                  <a:txBody>
                    <a:bodyPr/>
                    <a:lstStyle/>
                    <a:p>
                      <a:pPr algn="ctr" fontAlgn="b"/>
                      <a:r>
                        <a:rPr lang="en-US" sz="1400" b="1" i="0" u="none" strike="noStrike" dirty="0">
                          <a:solidFill>
                            <a:schemeClr val="tx2">
                              <a:lumMod val="75000"/>
                              <a:lumOff val="25000"/>
                            </a:schemeClr>
                          </a:solidFill>
                          <a:effectLst/>
                          <a:latin typeface="Arial Rounded MT Bold" pitchFamily="34" charset="0"/>
                        </a:rPr>
                        <a:t>Fiscal Year</a:t>
                      </a:r>
                    </a:p>
                  </a:txBody>
                  <a:tcPr marL="12700" marR="12700" marT="12700" marB="0" anchor="b"/>
                </a:tc>
                <a:tc>
                  <a:txBody>
                    <a:bodyPr/>
                    <a:lstStyle/>
                    <a:p>
                      <a:pPr algn="ctr" fontAlgn="b"/>
                      <a:r>
                        <a:rPr lang="en-US" sz="1400" b="1" i="0" u="none" strike="noStrike" dirty="0">
                          <a:solidFill>
                            <a:schemeClr val="tx2">
                              <a:lumMod val="75000"/>
                              <a:lumOff val="25000"/>
                            </a:schemeClr>
                          </a:solidFill>
                          <a:effectLst/>
                          <a:latin typeface="Arial Rounded MT Bold" pitchFamily="34" charset="0"/>
                        </a:rPr>
                        <a:t>Fiscal Year</a:t>
                      </a:r>
                    </a:p>
                  </a:txBody>
                  <a:tcPr marL="12700" marR="12700" marT="12700" marB="0" anchor="b"/>
                </a:tc>
              </a:tr>
              <a:tr h="465223">
                <a:tc>
                  <a:txBody>
                    <a:bodyPr/>
                    <a:lstStyle/>
                    <a:p>
                      <a:pPr algn="l" fontAlgn="b"/>
                      <a:endParaRPr lang="en-US" sz="1400" b="1" i="0" u="none" strike="noStrike" dirty="0">
                        <a:solidFill>
                          <a:schemeClr val="tx2">
                            <a:lumMod val="75000"/>
                            <a:lumOff val="25000"/>
                          </a:schemeClr>
                        </a:solidFill>
                        <a:effectLst/>
                        <a:latin typeface="Arial Rounded MT Bold" pitchFamily="34" charset="0"/>
                      </a:endParaRPr>
                    </a:p>
                  </a:txBody>
                  <a:tcPr marL="12700" marR="12700" marT="12700" marB="0" anchor="b"/>
                </a:tc>
                <a:tc>
                  <a:txBody>
                    <a:bodyPr/>
                    <a:lstStyle/>
                    <a:p>
                      <a:pPr algn="ctr" fontAlgn="b"/>
                      <a:r>
                        <a:rPr lang="en-US" sz="1400" b="1" i="0" u="none" strike="noStrike" dirty="0" smtClean="0">
                          <a:solidFill>
                            <a:schemeClr val="tx2">
                              <a:lumMod val="75000"/>
                              <a:lumOff val="25000"/>
                            </a:schemeClr>
                          </a:solidFill>
                          <a:effectLst/>
                          <a:latin typeface="Arial Rounded MT Bold" pitchFamily="34" charset="0"/>
                        </a:rPr>
                        <a:t>2013-2014</a:t>
                      </a:r>
                      <a:endParaRPr lang="en-US" sz="1400" b="1" i="0" u="none" strike="noStrike" dirty="0">
                        <a:solidFill>
                          <a:schemeClr val="tx2">
                            <a:lumMod val="75000"/>
                            <a:lumOff val="25000"/>
                          </a:schemeClr>
                        </a:solidFill>
                        <a:effectLst/>
                        <a:latin typeface="Arial Rounded MT Bold" pitchFamily="34" charset="0"/>
                      </a:endParaRPr>
                    </a:p>
                  </a:txBody>
                  <a:tcPr marL="12700" marR="12700" marT="12700" marB="0" anchor="b"/>
                </a:tc>
                <a:tc>
                  <a:txBody>
                    <a:bodyPr/>
                    <a:lstStyle/>
                    <a:p>
                      <a:pPr algn="ctr" fontAlgn="b"/>
                      <a:r>
                        <a:rPr lang="en-US" sz="1400" b="1" i="0" u="none" strike="noStrike" dirty="0" smtClean="0">
                          <a:solidFill>
                            <a:schemeClr val="tx2">
                              <a:lumMod val="75000"/>
                              <a:lumOff val="25000"/>
                            </a:schemeClr>
                          </a:solidFill>
                          <a:effectLst/>
                          <a:latin typeface="Arial Rounded MT Bold" pitchFamily="34" charset="0"/>
                        </a:rPr>
                        <a:t>2012-2013</a:t>
                      </a:r>
                      <a:endParaRPr lang="en-US" sz="1400" b="1" i="0" u="none" strike="noStrike" dirty="0">
                        <a:solidFill>
                          <a:schemeClr val="tx2">
                            <a:lumMod val="75000"/>
                            <a:lumOff val="25000"/>
                          </a:schemeClr>
                        </a:solidFill>
                        <a:effectLst/>
                        <a:latin typeface="Arial Rounded MT Bold" pitchFamily="34" charset="0"/>
                      </a:endParaRPr>
                    </a:p>
                  </a:txBody>
                  <a:tcPr marL="12700" marR="12700" marT="12700" marB="0" anchor="b"/>
                </a:tc>
                <a:tc>
                  <a:txBody>
                    <a:bodyPr/>
                    <a:lstStyle/>
                    <a:p>
                      <a:pPr algn="ctr" fontAlgn="b"/>
                      <a:r>
                        <a:rPr lang="en-US" sz="1400" b="1" i="0" u="none" strike="noStrike" dirty="0" smtClean="0">
                          <a:solidFill>
                            <a:schemeClr val="tx2">
                              <a:lumMod val="75000"/>
                              <a:lumOff val="25000"/>
                            </a:schemeClr>
                          </a:solidFill>
                          <a:effectLst/>
                          <a:latin typeface="Arial Rounded MT Bold" pitchFamily="34" charset="0"/>
                        </a:rPr>
                        <a:t>2011-2012</a:t>
                      </a:r>
                      <a:endParaRPr lang="en-US" sz="1400" b="1" i="0" u="none" strike="noStrike" dirty="0">
                        <a:solidFill>
                          <a:schemeClr val="tx2">
                            <a:lumMod val="75000"/>
                            <a:lumOff val="25000"/>
                          </a:schemeClr>
                        </a:solidFill>
                        <a:effectLst/>
                        <a:latin typeface="Arial Rounded MT Bold" pitchFamily="34" charset="0"/>
                      </a:endParaRPr>
                    </a:p>
                  </a:txBody>
                  <a:tcPr marL="12700" marR="12700" marT="12700" marB="0" anchor="b"/>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4039337403"/>
              </p:ext>
            </p:extLst>
          </p:nvPr>
        </p:nvGraphicFramePr>
        <p:xfrm>
          <a:off x="264456" y="2499360"/>
          <a:ext cx="8624048" cy="3535680"/>
        </p:xfrm>
        <a:graphic>
          <a:graphicData uri="http://schemas.openxmlformats.org/drawingml/2006/table">
            <a:tbl>
              <a:tblPr firstRow="1" bandRow="1">
                <a:tableStyleId>{5C22544A-7EE6-4342-B048-85BDC9FD1C3A}</a:tableStyleId>
              </a:tblPr>
              <a:tblGrid>
                <a:gridCol w="2156012"/>
                <a:gridCol w="2156012"/>
                <a:gridCol w="2156012"/>
                <a:gridCol w="2156012"/>
              </a:tblGrid>
              <a:tr h="483441">
                <a:tc>
                  <a:txBody>
                    <a:bodyPr/>
                    <a:lstStyle/>
                    <a:p>
                      <a:pPr algn="l" fontAlgn="b"/>
                      <a:r>
                        <a:rPr lang="en-CA" sz="1600" b="1" i="0" u="none" strike="noStrike" dirty="0">
                          <a:solidFill>
                            <a:schemeClr val="bg1"/>
                          </a:solidFill>
                          <a:effectLst/>
                          <a:latin typeface="Arial Rounded MT Bold" pitchFamily="34" charset="0"/>
                        </a:rPr>
                        <a:t>Facilities Costs</a:t>
                      </a:r>
                    </a:p>
                  </a:txBody>
                  <a:tcPr marL="9525" marR="9525" marT="9525" marB="0" anchor="b"/>
                </a:tc>
                <a:tc>
                  <a:txBody>
                    <a:bodyPr/>
                    <a:lstStyle/>
                    <a:p>
                      <a:pPr algn="l" fontAlgn="b"/>
                      <a:endParaRPr lang="en-CA" sz="1600" b="1" i="0" u="none" strike="noStrike">
                        <a:solidFill>
                          <a:schemeClr val="tx2">
                            <a:lumMod val="75000"/>
                            <a:lumOff val="25000"/>
                          </a:schemeClr>
                        </a:solidFill>
                        <a:effectLst/>
                        <a:latin typeface="Arial Rounded MT Bold" pitchFamily="34" charset="0"/>
                      </a:endParaRPr>
                    </a:p>
                  </a:txBody>
                  <a:tcPr marL="9525" marR="9525" marT="9525" marB="0" anchor="b"/>
                </a:tc>
                <a:tc>
                  <a:txBody>
                    <a:bodyPr/>
                    <a:lstStyle/>
                    <a:p>
                      <a:pPr algn="l" fontAlgn="b"/>
                      <a:endParaRPr lang="en-CA" sz="1600" b="1" i="0" u="none" strike="noStrike">
                        <a:solidFill>
                          <a:schemeClr val="tx2">
                            <a:lumMod val="75000"/>
                            <a:lumOff val="25000"/>
                          </a:schemeClr>
                        </a:solidFill>
                        <a:effectLst/>
                        <a:latin typeface="Arial Rounded MT Bold" pitchFamily="34" charset="0"/>
                      </a:endParaRPr>
                    </a:p>
                  </a:txBody>
                  <a:tcPr marL="9525" marR="9525" marT="9525" marB="0" anchor="b"/>
                </a:tc>
                <a:tc>
                  <a:txBody>
                    <a:bodyPr/>
                    <a:lstStyle/>
                    <a:p>
                      <a:pPr algn="l" fontAlgn="b"/>
                      <a:endParaRPr lang="en-CA" sz="1600" b="1" i="0" u="none" strike="noStrike">
                        <a:solidFill>
                          <a:schemeClr val="tx2">
                            <a:lumMod val="75000"/>
                            <a:lumOff val="25000"/>
                          </a:schemeClr>
                        </a:solidFill>
                        <a:effectLst/>
                        <a:latin typeface="Arial Rounded MT Bold" pitchFamily="34" charset="0"/>
                      </a:endParaRPr>
                    </a:p>
                  </a:txBody>
                  <a:tcPr marL="9525" marR="9525" marT="9525" marB="0" anchor="b"/>
                </a:tc>
              </a:tr>
              <a:tr h="392000">
                <a:tc>
                  <a:txBody>
                    <a:bodyPr/>
                    <a:lstStyle/>
                    <a:p>
                      <a:pPr algn="l" fontAlgn="b"/>
                      <a:r>
                        <a:rPr lang="en-CA" sz="1600" b="1" i="0" u="none" strike="noStrike" dirty="0">
                          <a:solidFill>
                            <a:schemeClr val="tx2">
                              <a:lumMod val="75000"/>
                              <a:lumOff val="25000"/>
                            </a:schemeClr>
                          </a:solidFill>
                          <a:effectLst/>
                          <a:latin typeface="Arial Rounded MT Bold" pitchFamily="34" charset="0"/>
                        </a:rPr>
                        <a:t>Electricity</a:t>
                      </a:r>
                    </a:p>
                  </a:txBody>
                  <a:tcPr marL="9525" marR="9525" marT="9525" marB="0" anchor="b"/>
                </a:tc>
                <a:tc>
                  <a:txBody>
                    <a:bodyPr/>
                    <a:lstStyle/>
                    <a:p>
                      <a:pPr algn="l" fontAlgn="b"/>
                      <a:r>
                        <a:rPr lang="en-CA" sz="1600" b="1" i="0" u="none" strike="noStrike">
                          <a:solidFill>
                            <a:schemeClr val="tx2">
                              <a:lumMod val="75000"/>
                              <a:lumOff val="25000"/>
                            </a:schemeClr>
                          </a:solidFill>
                          <a:effectLst/>
                          <a:latin typeface="Arial Rounded MT Bold" pitchFamily="34" charset="0"/>
                        </a:rPr>
                        <a:t>         17,906 </a:t>
                      </a:r>
                    </a:p>
                  </a:txBody>
                  <a:tcPr marL="9525" marR="9525" marT="9525" marB="0" anchor="b"/>
                </a:tc>
                <a:tc>
                  <a:txBody>
                    <a:bodyPr/>
                    <a:lstStyle/>
                    <a:p>
                      <a:pPr algn="l" fontAlgn="b"/>
                      <a:r>
                        <a:rPr lang="en-CA" sz="1600" b="1" i="0" u="none" strike="noStrike">
                          <a:solidFill>
                            <a:schemeClr val="tx2">
                              <a:lumMod val="75000"/>
                              <a:lumOff val="25000"/>
                            </a:schemeClr>
                          </a:solidFill>
                          <a:effectLst/>
                          <a:latin typeface="Arial Rounded MT Bold" pitchFamily="34" charset="0"/>
                        </a:rPr>
                        <a:t>        17,592 </a:t>
                      </a:r>
                    </a:p>
                  </a:txBody>
                  <a:tcPr marL="9525" marR="9525" marT="9525" marB="0" anchor="b"/>
                </a:tc>
                <a:tc>
                  <a:txBody>
                    <a:bodyPr/>
                    <a:lstStyle/>
                    <a:p>
                      <a:pPr algn="l" fontAlgn="b"/>
                      <a:r>
                        <a:rPr lang="en-CA" sz="1600" b="1" i="0" u="none" strike="noStrike">
                          <a:solidFill>
                            <a:schemeClr val="tx2">
                              <a:lumMod val="75000"/>
                              <a:lumOff val="25000"/>
                            </a:schemeClr>
                          </a:solidFill>
                          <a:effectLst/>
                          <a:latin typeface="Arial Rounded MT Bold" pitchFamily="34" charset="0"/>
                        </a:rPr>
                        <a:t>       19,109 </a:t>
                      </a:r>
                    </a:p>
                  </a:txBody>
                  <a:tcPr marL="9525" marR="9525" marT="9525" marB="0" anchor="b"/>
                </a:tc>
              </a:tr>
              <a:tr h="392000">
                <a:tc>
                  <a:txBody>
                    <a:bodyPr/>
                    <a:lstStyle/>
                    <a:p>
                      <a:pPr algn="l" fontAlgn="b"/>
                      <a:r>
                        <a:rPr lang="en-CA" sz="1600" b="1" i="0" u="none" strike="noStrike">
                          <a:solidFill>
                            <a:schemeClr val="tx2">
                              <a:lumMod val="75000"/>
                              <a:lumOff val="25000"/>
                            </a:schemeClr>
                          </a:solidFill>
                          <a:effectLst/>
                          <a:latin typeface="Arial Rounded MT Bold" pitchFamily="34" charset="0"/>
                        </a:rPr>
                        <a:t>Water and Sewer</a:t>
                      </a:r>
                    </a:p>
                  </a:txBody>
                  <a:tcPr marL="9525" marR="9525" marT="9525" marB="0" anchor="b"/>
                </a:tc>
                <a:tc>
                  <a:txBody>
                    <a:bodyPr/>
                    <a:lstStyle/>
                    <a:p>
                      <a:pPr algn="l" fontAlgn="b"/>
                      <a:r>
                        <a:rPr lang="en-CA" sz="1600" b="1" i="0" u="none" strike="noStrike">
                          <a:solidFill>
                            <a:schemeClr val="tx2">
                              <a:lumMod val="75000"/>
                              <a:lumOff val="25000"/>
                            </a:schemeClr>
                          </a:solidFill>
                          <a:effectLst/>
                          <a:latin typeface="Arial Rounded MT Bold" pitchFamily="34" charset="0"/>
                        </a:rPr>
                        <a:t>           9,415 </a:t>
                      </a:r>
                    </a:p>
                  </a:txBody>
                  <a:tcPr marL="9525" marR="9525" marT="9525" marB="0" anchor="b"/>
                </a:tc>
                <a:tc>
                  <a:txBody>
                    <a:bodyPr/>
                    <a:lstStyle/>
                    <a:p>
                      <a:pPr algn="l" fontAlgn="b"/>
                      <a:r>
                        <a:rPr lang="en-CA" sz="1600" b="1" i="0" u="none" strike="noStrike">
                          <a:solidFill>
                            <a:schemeClr val="tx2">
                              <a:lumMod val="75000"/>
                              <a:lumOff val="25000"/>
                            </a:schemeClr>
                          </a:solidFill>
                          <a:effectLst/>
                          <a:latin typeface="Arial Rounded MT Bold" pitchFamily="34" charset="0"/>
                        </a:rPr>
                        <a:t>          9,865 </a:t>
                      </a:r>
                    </a:p>
                  </a:txBody>
                  <a:tcPr marL="9525" marR="9525" marT="9525" marB="0" anchor="b"/>
                </a:tc>
                <a:tc>
                  <a:txBody>
                    <a:bodyPr/>
                    <a:lstStyle/>
                    <a:p>
                      <a:pPr algn="l" fontAlgn="b"/>
                      <a:r>
                        <a:rPr lang="en-CA" sz="1600" b="1" i="0" u="none" strike="noStrike">
                          <a:solidFill>
                            <a:schemeClr val="tx2">
                              <a:lumMod val="75000"/>
                              <a:lumOff val="25000"/>
                            </a:schemeClr>
                          </a:solidFill>
                          <a:effectLst/>
                          <a:latin typeface="Arial Rounded MT Bold" pitchFamily="34" charset="0"/>
                        </a:rPr>
                        <a:t>       10,109 </a:t>
                      </a:r>
                    </a:p>
                  </a:txBody>
                  <a:tcPr marL="9525" marR="9525" marT="9525" marB="0" anchor="b"/>
                </a:tc>
              </a:tr>
              <a:tr h="392000">
                <a:tc>
                  <a:txBody>
                    <a:bodyPr/>
                    <a:lstStyle/>
                    <a:p>
                      <a:pPr algn="l" fontAlgn="b"/>
                      <a:r>
                        <a:rPr lang="en-CA" sz="1600" b="1" i="0" u="none" strike="noStrike">
                          <a:solidFill>
                            <a:schemeClr val="tx2">
                              <a:lumMod val="75000"/>
                              <a:lumOff val="25000"/>
                            </a:schemeClr>
                          </a:solidFill>
                          <a:effectLst/>
                          <a:latin typeface="Arial Rounded MT Bold" pitchFamily="34" charset="0"/>
                        </a:rPr>
                        <a:t>Garbage Removal</a:t>
                      </a:r>
                    </a:p>
                  </a:txBody>
                  <a:tcPr marL="9525" marR="9525" marT="9525" marB="0" anchor="b"/>
                </a:tc>
                <a:tc>
                  <a:txBody>
                    <a:bodyPr/>
                    <a:lstStyle/>
                    <a:p>
                      <a:pPr algn="l" fontAlgn="b"/>
                      <a:r>
                        <a:rPr lang="en-CA" sz="1600" b="1" i="0" u="none" strike="noStrike">
                          <a:solidFill>
                            <a:schemeClr val="tx2">
                              <a:lumMod val="75000"/>
                              <a:lumOff val="25000"/>
                            </a:schemeClr>
                          </a:solidFill>
                          <a:effectLst/>
                          <a:latin typeface="Arial Rounded MT Bold" pitchFamily="34" charset="0"/>
                        </a:rPr>
                        <a:t>           2,340 </a:t>
                      </a:r>
                    </a:p>
                  </a:txBody>
                  <a:tcPr marL="9525" marR="9525" marT="9525" marB="0" anchor="b"/>
                </a:tc>
                <a:tc>
                  <a:txBody>
                    <a:bodyPr/>
                    <a:lstStyle/>
                    <a:p>
                      <a:pPr algn="l" fontAlgn="b"/>
                      <a:r>
                        <a:rPr lang="en-CA" sz="1600" b="1" i="0" u="none" strike="noStrike">
                          <a:solidFill>
                            <a:schemeClr val="tx2">
                              <a:lumMod val="75000"/>
                              <a:lumOff val="25000"/>
                            </a:schemeClr>
                          </a:solidFill>
                          <a:effectLst/>
                          <a:latin typeface="Arial Rounded MT Bold" pitchFamily="34" charset="0"/>
                        </a:rPr>
                        <a:t>          2,340 </a:t>
                      </a:r>
                    </a:p>
                  </a:txBody>
                  <a:tcPr marL="9525" marR="9525" marT="9525" marB="0" anchor="b"/>
                </a:tc>
                <a:tc>
                  <a:txBody>
                    <a:bodyPr/>
                    <a:lstStyle/>
                    <a:p>
                      <a:pPr algn="l" fontAlgn="b"/>
                      <a:r>
                        <a:rPr lang="en-CA" sz="1600" b="1" i="0" u="none" strike="noStrike">
                          <a:solidFill>
                            <a:schemeClr val="tx2">
                              <a:lumMod val="75000"/>
                              <a:lumOff val="25000"/>
                            </a:schemeClr>
                          </a:solidFill>
                          <a:effectLst/>
                          <a:latin typeface="Arial Rounded MT Bold" pitchFamily="34" charset="0"/>
                        </a:rPr>
                        <a:t>         2,340 </a:t>
                      </a:r>
                    </a:p>
                  </a:txBody>
                  <a:tcPr marL="9525" marR="9525" marT="9525" marB="0" anchor="b"/>
                </a:tc>
              </a:tr>
              <a:tr h="392000">
                <a:tc>
                  <a:txBody>
                    <a:bodyPr/>
                    <a:lstStyle/>
                    <a:p>
                      <a:pPr algn="l" fontAlgn="b"/>
                      <a:r>
                        <a:rPr lang="en-CA" sz="1600" b="1" i="0" u="none" strike="noStrike">
                          <a:solidFill>
                            <a:schemeClr val="tx2">
                              <a:lumMod val="75000"/>
                              <a:lumOff val="25000"/>
                            </a:schemeClr>
                          </a:solidFill>
                          <a:effectLst/>
                          <a:latin typeface="Arial Rounded MT Bold" pitchFamily="34" charset="0"/>
                        </a:rPr>
                        <a:t>Ground Maintenance</a:t>
                      </a:r>
                    </a:p>
                  </a:txBody>
                  <a:tcPr marL="9525" marR="9525" marT="9525" marB="0" anchor="b"/>
                </a:tc>
                <a:tc>
                  <a:txBody>
                    <a:bodyPr/>
                    <a:lstStyle/>
                    <a:p>
                      <a:pPr algn="l" fontAlgn="b"/>
                      <a:r>
                        <a:rPr lang="en-CA" sz="1600" b="1" i="0" u="none" strike="noStrike">
                          <a:solidFill>
                            <a:schemeClr val="tx2">
                              <a:lumMod val="75000"/>
                              <a:lumOff val="25000"/>
                            </a:schemeClr>
                          </a:solidFill>
                          <a:effectLst/>
                          <a:latin typeface="Arial Rounded MT Bold" pitchFamily="34" charset="0"/>
                        </a:rPr>
                        <a:t>           3,680 </a:t>
                      </a:r>
                    </a:p>
                  </a:txBody>
                  <a:tcPr marL="9525" marR="9525" marT="9525" marB="0" anchor="b"/>
                </a:tc>
                <a:tc>
                  <a:txBody>
                    <a:bodyPr/>
                    <a:lstStyle/>
                    <a:p>
                      <a:pPr algn="l" fontAlgn="b"/>
                      <a:r>
                        <a:rPr lang="en-CA" sz="1600" b="1" i="0" u="none" strike="noStrike">
                          <a:solidFill>
                            <a:schemeClr val="tx2">
                              <a:lumMod val="75000"/>
                              <a:lumOff val="25000"/>
                            </a:schemeClr>
                          </a:solidFill>
                          <a:effectLst/>
                          <a:latin typeface="Arial Rounded MT Bold" pitchFamily="34" charset="0"/>
                        </a:rPr>
                        <a:t>          3,680 </a:t>
                      </a:r>
                    </a:p>
                  </a:txBody>
                  <a:tcPr marL="9525" marR="9525" marT="9525" marB="0" anchor="b"/>
                </a:tc>
                <a:tc>
                  <a:txBody>
                    <a:bodyPr/>
                    <a:lstStyle/>
                    <a:p>
                      <a:pPr algn="l" fontAlgn="b"/>
                      <a:r>
                        <a:rPr lang="en-CA" sz="1600" b="1" i="0" u="none" strike="noStrike">
                          <a:solidFill>
                            <a:schemeClr val="tx2">
                              <a:lumMod val="75000"/>
                              <a:lumOff val="25000"/>
                            </a:schemeClr>
                          </a:solidFill>
                          <a:effectLst/>
                          <a:latin typeface="Arial Rounded MT Bold" pitchFamily="34" charset="0"/>
                        </a:rPr>
                        <a:t>         3,680 </a:t>
                      </a:r>
                    </a:p>
                  </a:txBody>
                  <a:tcPr marL="9525" marR="9525" marT="9525" marB="0" anchor="b"/>
                </a:tc>
              </a:tr>
              <a:tr h="392000">
                <a:tc>
                  <a:txBody>
                    <a:bodyPr/>
                    <a:lstStyle/>
                    <a:p>
                      <a:pPr algn="l" fontAlgn="b"/>
                      <a:r>
                        <a:rPr lang="en-CA" sz="1600" b="1" i="0" u="none" strike="noStrike">
                          <a:solidFill>
                            <a:schemeClr val="tx2">
                              <a:lumMod val="75000"/>
                              <a:lumOff val="25000"/>
                            </a:schemeClr>
                          </a:solidFill>
                          <a:effectLst/>
                          <a:latin typeface="Arial Rounded MT Bold" pitchFamily="34" charset="0"/>
                        </a:rPr>
                        <a:t>Heating Fuel</a:t>
                      </a:r>
                    </a:p>
                  </a:txBody>
                  <a:tcPr marL="9525" marR="9525" marT="9525" marB="0" anchor="b"/>
                </a:tc>
                <a:tc>
                  <a:txBody>
                    <a:bodyPr/>
                    <a:lstStyle/>
                    <a:p>
                      <a:pPr algn="l" fontAlgn="b"/>
                      <a:r>
                        <a:rPr lang="en-CA" sz="1600" b="1" i="0" u="none" strike="noStrike">
                          <a:solidFill>
                            <a:schemeClr val="tx2">
                              <a:lumMod val="75000"/>
                              <a:lumOff val="25000"/>
                            </a:schemeClr>
                          </a:solidFill>
                          <a:effectLst/>
                          <a:latin typeface="Arial Rounded MT Bold" pitchFamily="34" charset="0"/>
                        </a:rPr>
                        <a:t>         38,683 </a:t>
                      </a:r>
                    </a:p>
                  </a:txBody>
                  <a:tcPr marL="9525" marR="9525" marT="9525" marB="0" anchor="b"/>
                </a:tc>
                <a:tc>
                  <a:txBody>
                    <a:bodyPr/>
                    <a:lstStyle/>
                    <a:p>
                      <a:pPr algn="l" fontAlgn="b"/>
                      <a:r>
                        <a:rPr lang="en-CA" sz="1600" b="1" i="0" u="none" strike="noStrike">
                          <a:solidFill>
                            <a:schemeClr val="tx2">
                              <a:lumMod val="75000"/>
                              <a:lumOff val="25000"/>
                            </a:schemeClr>
                          </a:solidFill>
                          <a:effectLst/>
                          <a:latin typeface="Arial Rounded MT Bold" pitchFamily="34" charset="0"/>
                        </a:rPr>
                        <a:t>        28,464 </a:t>
                      </a:r>
                    </a:p>
                  </a:txBody>
                  <a:tcPr marL="9525" marR="9525" marT="9525" marB="0" anchor="b"/>
                </a:tc>
                <a:tc>
                  <a:txBody>
                    <a:bodyPr/>
                    <a:lstStyle/>
                    <a:p>
                      <a:pPr algn="l" fontAlgn="b"/>
                      <a:r>
                        <a:rPr lang="en-CA" sz="1600" b="1" i="0" u="none" strike="noStrike">
                          <a:solidFill>
                            <a:schemeClr val="tx2">
                              <a:lumMod val="75000"/>
                              <a:lumOff val="25000"/>
                            </a:schemeClr>
                          </a:solidFill>
                          <a:effectLst/>
                          <a:latin typeface="Arial Rounded MT Bold" pitchFamily="34" charset="0"/>
                        </a:rPr>
                        <a:t>       38,125 </a:t>
                      </a:r>
                    </a:p>
                  </a:txBody>
                  <a:tcPr marL="9525" marR="9525" marT="9525" marB="0" anchor="b"/>
                </a:tc>
              </a:tr>
              <a:tr h="392000">
                <a:tc>
                  <a:txBody>
                    <a:bodyPr/>
                    <a:lstStyle/>
                    <a:p>
                      <a:pPr algn="l" fontAlgn="b"/>
                      <a:r>
                        <a:rPr lang="en-CA" sz="1600" b="1" i="0" u="none" strike="noStrike">
                          <a:solidFill>
                            <a:schemeClr val="tx2">
                              <a:lumMod val="75000"/>
                              <a:lumOff val="25000"/>
                            </a:schemeClr>
                          </a:solidFill>
                          <a:effectLst/>
                          <a:latin typeface="Arial Rounded MT Bold" pitchFamily="34" charset="0"/>
                        </a:rPr>
                        <a:t>Cleaning Supplies</a:t>
                      </a:r>
                    </a:p>
                  </a:txBody>
                  <a:tcPr marL="9525" marR="9525" marT="9525" marB="0" anchor="b"/>
                </a:tc>
                <a:tc>
                  <a:txBody>
                    <a:bodyPr/>
                    <a:lstStyle/>
                    <a:p>
                      <a:pPr algn="l" fontAlgn="b"/>
                      <a:r>
                        <a:rPr lang="en-CA" sz="1600" b="1" i="0" u="none" strike="noStrike">
                          <a:solidFill>
                            <a:schemeClr val="tx2">
                              <a:lumMod val="75000"/>
                              <a:lumOff val="25000"/>
                            </a:schemeClr>
                          </a:solidFill>
                          <a:effectLst/>
                          <a:latin typeface="Arial Rounded MT Bold" pitchFamily="34" charset="0"/>
                        </a:rPr>
                        <a:t>           2,406 </a:t>
                      </a:r>
                    </a:p>
                  </a:txBody>
                  <a:tcPr marL="9525" marR="9525" marT="9525" marB="0" anchor="b"/>
                </a:tc>
                <a:tc>
                  <a:txBody>
                    <a:bodyPr/>
                    <a:lstStyle/>
                    <a:p>
                      <a:pPr algn="l" fontAlgn="b"/>
                      <a:r>
                        <a:rPr lang="en-CA" sz="1600" b="1" i="0" u="none" strike="noStrike">
                          <a:solidFill>
                            <a:schemeClr val="tx2">
                              <a:lumMod val="75000"/>
                              <a:lumOff val="25000"/>
                            </a:schemeClr>
                          </a:solidFill>
                          <a:effectLst/>
                          <a:latin typeface="Arial Rounded MT Bold" pitchFamily="34" charset="0"/>
                        </a:rPr>
                        <a:t>          1,198 </a:t>
                      </a:r>
                    </a:p>
                  </a:txBody>
                  <a:tcPr marL="9525" marR="9525" marT="9525" marB="0" anchor="b"/>
                </a:tc>
                <a:tc>
                  <a:txBody>
                    <a:bodyPr/>
                    <a:lstStyle/>
                    <a:p>
                      <a:pPr algn="l" fontAlgn="b"/>
                      <a:r>
                        <a:rPr lang="en-CA" sz="1600" b="1" i="0" u="none" strike="noStrike">
                          <a:solidFill>
                            <a:schemeClr val="tx2">
                              <a:lumMod val="75000"/>
                              <a:lumOff val="25000"/>
                            </a:schemeClr>
                          </a:solidFill>
                          <a:effectLst/>
                          <a:latin typeface="Arial Rounded MT Bold" pitchFamily="34" charset="0"/>
                        </a:rPr>
                        <a:t>         1,060 </a:t>
                      </a:r>
                    </a:p>
                  </a:txBody>
                  <a:tcPr marL="9525" marR="9525" marT="9525" marB="0" anchor="b"/>
                </a:tc>
              </a:tr>
              <a:tr h="392000">
                <a:tc>
                  <a:txBody>
                    <a:bodyPr/>
                    <a:lstStyle/>
                    <a:p>
                      <a:pPr algn="l" fontAlgn="b"/>
                      <a:r>
                        <a:rPr lang="en-CA" sz="1600" b="1" i="0" u="none" strike="noStrike">
                          <a:solidFill>
                            <a:schemeClr val="tx2">
                              <a:lumMod val="75000"/>
                              <a:lumOff val="25000"/>
                            </a:schemeClr>
                          </a:solidFill>
                          <a:effectLst/>
                          <a:latin typeface="Arial Rounded MT Bold" pitchFamily="34" charset="0"/>
                        </a:rPr>
                        <a:t>Minor Repairs</a:t>
                      </a:r>
                    </a:p>
                  </a:txBody>
                  <a:tcPr marL="9525" marR="9525" marT="9525" marB="0" anchor="b"/>
                </a:tc>
                <a:tc>
                  <a:txBody>
                    <a:bodyPr/>
                    <a:lstStyle/>
                    <a:p>
                      <a:pPr algn="l" fontAlgn="b"/>
                      <a:r>
                        <a:rPr lang="en-CA" sz="1600" b="1" i="0" u="none" strike="noStrike">
                          <a:solidFill>
                            <a:schemeClr val="tx2">
                              <a:lumMod val="75000"/>
                              <a:lumOff val="25000"/>
                            </a:schemeClr>
                          </a:solidFill>
                          <a:effectLst/>
                          <a:latin typeface="Arial Rounded MT Bold" pitchFamily="34" charset="0"/>
                        </a:rPr>
                        <a:t>         16,661 </a:t>
                      </a:r>
                    </a:p>
                  </a:txBody>
                  <a:tcPr marL="9525" marR="9525" marT="9525" marB="0" anchor="b">
                    <a:lnB w="12700" cap="flat" cmpd="sng" algn="ctr">
                      <a:solidFill>
                        <a:schemeClr val="tx1"/>
                      </a:solidFill>
                      <a:prstDash val="solid"/>
                      <a:round/>
                      <a:headEnd type="none" w="med" len="med"/>
                      <a:tailEnd type="none" w="med" len="med"/>
                    </a:lnB>
                  </a:tcPr>
                </a:tc>
                <a:tc>
                  <a:txBody>
                    <a:bodyPr/>
                    <a:lstStyle/>
                    <a:p>
                      <a:pPr algn="l" fontAlgn="b"/>
                      <a:r>
                        <a:rPr lang="en-CA" sz="1600" b="1" i="0" u="none" strike="noStrike">
                          <a:solidFill>
                            <a:schemeClr val="tx2">
                              <a:lumMod val="75000"/>
                              <a:lumOff val="25000"/>
                            </a:schemeClr>
                          </a:solidFill>
                          <a:effectLst/>
                          <a:latin typeface="Arial Rounded MT Bold" pitchFamily="34" charset="0"/>
                        </a:rPr>
                        <a:t>        12,220 </a:t>
                      </a:r>
                    </a:p>
                  </a:txBody>
                  <a:tcPr marL="9525" marR="9525" marT="9525" marB="0" anchor="b">
                    <a:lnB w="12700" cap="flat" cmpd="sng" algn="ctr">
                      <a:solidFill>
                        <a:schemeClr val="tx1"/>
                      </a:solidFill>
                      <a:prstDash val="solid"/>
                      <a:round/>
                      <a:headEnd type="none" w="med" len="med"/>
                      <a:tailEnd type="none" w="med" len="med"/>
                    </a:lnB>
                  </a:tcPr>
                </a:tc>
                <a:tc>
                  <a:txBody>
                    <a:bodyPr/>
                    <a:lstStyle/>
                    <a:p>
                      <a:pPr algn="l" fontAlgn="b"/>
                      <a:r>
                        <a:rPr lang="en-CA" sz="1600" b="1" i="0" u="none" strike="noStrike">
                          <a:solidFill>
                            <a:schemeClr val="tx2">
                              <a:lumMod val="75000"/>
                              <a:lumOff val="25000"/>
                            </a:schemeClr>
                          </a:solidFill>
                          <a:effectLst/>
                          <a:latin typeface="Arial Rounded MT Bold" pitchFamily="34" charset="0"/>
                        </a:rPr>
                        <a:t>         7,442 </a:t>
                      </a:r>
                    </a:p>
                  </a:txBody>
                  <a:tcPr marL="9525" marR="9525" marT="9525" marB="0" anchor="b">
                    <a:lnB w="12700" cap="flat" cmpd="sng" algn="ctr">
                      <a:solidFill>
                        <a:schemeClr val="tx1"/>
                      </a:solidFill>
                      <a:prstDash val="solid"/>
                      <a:round/>
                      <a:headEnd type="none" w="med" len="med"/>
                      <a:tailEnd type="none" w="med" len="med"/>
                    </a:lnB>
                  </a:tcPr>
                </a:tc>
              </a:tr>
              <a:tr h="308239">
                <a:tc>
                  <a:txBody>
                    <a:bodyPr/>
                    <a:lstStyle/>
                    <a:p>
                      <a:pPr algn="l" fontAlgn="b"/>
                      <a:r>
                        <a:rPr lang="en-CA" sz="1600" b="1" i="0" u="none" strike="noStrike">
                          <a:solidFill>
                            <a:schemeClr val="tx2">
                              <a:lumMod val="75000"/>
                              <a:lumOff val="25000"/>
                            </a:schemeClr>
                          </a:solidFill>
                          <a:effectLst/>
                          <a:latin typeface="Arial Rounded MT Bold" pitchFamily="34" charset="0"/>
                        </a:rPr>
                        <a:t>Total</a:t>
                      </a:r>
                    </a:p>
                  </a:txBody>
                  <a:tcPr marL="9525" marR="9525" marT="9525" marB="0" anchor="b"/>
                </a:tc>
                <a:tc>
                  <a:txBody>
                    <a:bodyPr/>
                    <a:lstStyle/>
                    <a:p>
                      <a:pPr algn="l" fontAlgn="b"/>
                      <a:r>
                        <a:rPr lang="en-CA" sz="1600" b="1" i="0" u="none" strike="noStrike" dirty="0">
                          <a:solidFill>
                            <a:schemeClr val="tx2">
                              <a:lumMod val="75000"/>
                              <a:lumOff val="25000"/>
                            </a:schemeClr>
                          </a:solidFill>
                          <a:effectLst/>
                          <a:latin typeface="Arial Rounded MT Bold" pitchFamily="34" charset="0"/>
                        </a:rPr>
                        <a:t>         91,090 </a:t>
                      </a: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600" b="1" i="0" u="none" strike="noStrike" dirty="0">
                          <a:solidFill>
                            <a:schemeClr val="tx2">
                              <a:lumMod val="75000"/>
                              <a:lumOff val="25000"/>
                            </a:schemeClr>
                          </a:solidFill>
                          <a:effectLst/>
                          <a:latin typeface="Arial Rounded MT Bold" pitchFamily="34" charset="0"/>
                        </a:rPr>
                        <a:t>        75,359 </a:t>
                      </a: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600" b="1" i="0" u="none" strike="noStrike" dirty="0">
                          <a:solidFill>
                            <a:schemeClr val="tx2">
                              <a:lumMod val="75000"/>
                              <a:lumOff val="25000"/>
                            </a:schemeClr>
                          </a:solidFill>
                          <a:effectLst/>
                          <a:latin typeface="Arial Rounded MT Bold" pitchFamily="34" charset="0"/>
                        </a:rPr>
                        <a:t>       81,865 </a:t>
                      </a: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65055982"/>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lumMod val="75000"/>
                    <a:lumOff val="25000"/>
                  </a:schemeClr>
                </a:solidFill>
                <a:latin typeface="Arial Rounded MT Bold" pitchFamily="34" charset="0"/>
              </a:rPr>
              <a:t>Total Costs</a:t>
            </a:r>
            <a:endParaRPr lang="en-CA" b="1" dirty="0">
              <a:solidFill>
                <a:schemeClr val="tx2">
                  <a:lumMod val="75000"/>
                  <a:lumOff val="25000"/>
                </a:schemeClr>
              </a:solidFill>
              <a:latin typeface="Arial Rounded MT Bold" pitchFamily="34" charset="0"/>
            </a:endParaRPr>
          </a:p>
        </p:txBody>
      </p:sp>
      <p:sp>
        <p:nvSpPr>
          <p:cNvPr id="3" name="Footer Placeholder 2"/>
          <p:cNvSpPr>
            <a:spLocks noGrp="1"/>
          </p:cNvSpPr>
          <p:nvPr>
            <p:ph type="ftr" sz="quarter" idx="11"/>
          </p:nvPr>
        </p:nvSpPr>
        <p:spPr/>
        <p:txBody>
          <a:bodyPr/>
          <a:lstStyle/>
          <a:p>
            <a:r>
              <a:rPr lang="en-US" smtClean="0"/>
              <a:t>December 1, 2014</a:t>
            </a:r>
            <a:endParaRPr lang="en-US" dirty="0"/>
          </a:p>
        </p:txBody>
      </p:sp>
      <p:sp>
        <p:nvSpPr>
          <p:cNvPr id="4" name="Slide Number Placeholder 3"/>
          <p:cNvSpPr>
            <a:spLocks noGrp="1"/>
          </p:cNvSpPr>
          <p:nvPr>
            <p:ph type="sldNum" sz="quarter" idx="12"/>
          </p:nvPr>
        </p:nvSpPr>
        <p:spPr/>
        <p:txBody>
          <a:bodyPr/>
          <a:lstStyle/>
          <a:p>
            <a:fld id="{7F5CE407-6216-4202-80E4-A30DC2F709B2}" type="slidenum">
              <a:rPr lang="en-US" smtClean="0"/>
              <a:pPr/>
              <a:t>67</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507412089"/>
              </p:ext>
            </p:extLst>
          </p:nvPr>
        </p:nvGraphicFramePr>
        <p:xfrm>
          <a:off x="264459" y="1600200"/>
          <a:ext cx="8559502" cy="1766106"/>
        </p:xfrm>
        <a:graphic>
          <a:graphicData uri="http://schemas.openxmlformats.org/drawingml/2006/table">
            <a:tbl>
              <a:tblPr firstRow="1" bandRow="1">
                <a:tableStyleId>{5C22544A-7EE6-4342-B048-85BDC9FD1C3A}</a:tableStyleId>
              </a:tblPr>
              <a:tblGrid>
                <a:gridCol w="2374887"/>
                <a:gridCol w="2085559"/>
                <a:gridCol w="2230222"/>
                <a:gridCol w="1868834"/>
              </a:tblGrid>
              <a:tr h="389155">
                <a:tc>
                  <a:txBody>
                    <a:bodyPr/>
                    <a:lstStyle/>
                    <a:p>
                      <a:endParaRPr lang="en-CA" sz="2400" dirty="0"/>
                    </a:p>
                  </a:txBody>
                  <a:tcPr/>
                </a:tc>
                <a:tc gridSpan="3">
                  <a:txBody>
                    <a:bodyPr/>
                    <a:lstStyle/>
                    <a:p>
                      <a:pPr algn="ctr"/>
                      <a:r>
                        <a:rPr lang="en-US" sz="2400" dirty="0" smtClean="0">
                          <a:latin typeface="Arial Rounded MT Bold" pitchFamily="34" charset="0"/>
                        </a:rPr>
                        <a:t>Actual Costs</a:t>
                      </a:r>
                      <a:endParaRPr lang="en-CA" sz="2400" dirty="0">
                        <a:latin typeface="Arial Rounded MT Bold" pitchFamily="34" charset="0"/>
                      </a:endParaRPr>
                    </a:p>
                  </a:txBody>
                  <a:tcPr/>
                </a:tc>
                <a:tc hMerge="1">
                  <a:txBody>
                    <a:bodyPr/>
                    <a:lstStyle/>
                    <a:p>
                      <a:endParaRPr lang="en-CA" dirty="0"/>
                    </a:p>
                  </a:txBody>
                  <a:tcPr/>
                </a:tc>
                <a:tc hMerge="1">
                  <a:txBody>
                    <a:bodyPr/>
                    <a:lstStyle/>
                    <a:p>
                      <a:endParaRPr lang="en-CA" dirty="0"/>
                    </a:p>
                  </a:txBody>
                  <a:tcPr/>
                </a:tc>
              </a:tr>
              <a:tr h="288623">
                <a:tc>
                  <a:txBody>
                    <a:bodyPr/>
                    <a:lstStyle/>
                    <a:p>
                      <a:pPr algn="l" fontAlgn="b"/>
                      <a:r>
                        <a:rPr lang="en-US" sz="2400" b="1" i="0" u="none" strike="noStrike" dirty="0">
                          <a:solidFill>
                            <a:schemeClr val="tx2">
                              <a:lumMod val="75000"/>
                              <a:lumOff val="25000"/>
                            </a:schemeClr>
                          </a:solidFill>
                          <a:effectLst/>
                          <a:latin typeface="Arial Rounded MT Bold" pitchFamily="34" charset="0"/>
                        </a:rPr>
                        <a:t>Cost Centers</a:t>
                      </a:r>
                    </a:p>
                  </a:txBody>
                  <a:tcPr marL="12700" marR="12700" marT="12700" marB="0" anchor="b"/>
                </a:tc>
                <a:tc>
                  <a:txBody>
                    <a:bodyPr/>
                    <a:lstStyle/>
                    <a:p>
                      <a:pPr algn="ctr" fontAlgn="b"/>
                      <a:r>
                        <a:rPr lang="en-US" sz="2400" b="1" i="0" u="none" strike="noStrike" dirty="0" smtClean="0">
                          <a:solidFill>
                            <a:schemeClr val="tx2">
                              <a:lumMod val="75000"/>
                              <a:lumOff val="25000"/>
                            </a:schemeClr>
                          </a:solidFill>
                          <a:effectLst/>
                          <a:latin typeface="Arial Rounded MT Bold" pitchFamily="34" charset="0"/>
                        </a:rPr>
                        <a:t>Fiscal Year</a:t>
                      </a:r>
                      <a:endParaRPr lang="en-US" sz="2400" b="1" i="0" u="none" strike="noStrike" dirty="0">
                        <a:solidFill>
                          <a:schemeClr val="tx2">
                            <a:lumMod val="75000"/>
                            <a:lumOff val="25000"/>
                          </a:schemeClr>
                        </a:solidFill>
                        <a:effectLst/>
                        <a:latin typeface="Arial Rounded MT Bold" pitchFamily="34" charset="0"/>
                      </a:endParaRPr>
                    </a:p>
                  </a:txBody>
                  <a:tcPr marL="12700" marR="12700" marT="12700" marB="0" anchor="b"/>
                </a:tc>
                <a:tc>
                  <a:txBody>
                    <a:bodyPr/>
                    <a:lstStyle/>
                    <a:p>
                      <a:pPr algn="ctr" fontAlgn="b"/>
                      <a:r>
                        <a:rPr lang="en-US" sz="2400" b="1" i="0" u="none" strike="noStrike" dirty="0">
                          <a:solidFill>
                            <a:schemeClr val="tx2">
                              <a:lumMod val="75000"/>
                              <a:lumOff val="25000"/>
                            </a:schemeClr>
                          </a:solidFill>
                          <a:effectLst/>
                          <a:latin typeface="Arial Rounded MT Bold" pitchFamily="34" charset="0"/>
                        </a:rPr>
                        <a:t>Fiscal Year</a:t>
                      </a:r>
                    </a:p>
                  </a:txBody>
                  <a:tcPr marL="12700" marR="12700" marT="12700" marB="0" anchor="b"/>
                </a:tc>
                <a:tc>
                  <a:txBody>
                    <a:bodyPr/>
                    <a:lstStyle/>
                    <a:p>
                      <a:pPr algn="ctr" fontAlgn="b"/>
                      <a:r>
                        <a:rPr lang="en-US" sz="2400" b="1" i="0" u="none" strike="noStrike" dirty="0">
                          <a:solidFill>
                            <a:schemeClr val="tx2">
                              <a:lumMod val="75000"/>
                              <a:lumOff val="25000"/>
                            </a:schemeClr>
                          </a:solidFill>
                          <a:effectLst/>
                          <a:latin typeface="Arial Rounded MT Bold" pitchFamily="34" charset="0"/>
                        </a:rPr>
                        <a:t>Fiscal Year</a:t>
                      </a:r>
                    </a:p>
                  </a:txBody>
                  <a:tcPr marL="12700" marR="12700" marT="12700" marB="0" anchor="b"/>
                </a:tc>
              </a:tr>
              <a:tr h="465223">
                <a:tc>
                  <a:txBody>
                    <a:bodyPr/>
                    <a:lstStyle/>
                    <a:p>
                      <a:pPr algn="l" fontAlgn="b"/>
                      <a:endParaRPr lang="en-US" sz="2400" b="1" i="0" u="none" strike="noStrike" dirty="0">
                        <a:solidFill>
                          <a:schemeClr val="tx2">
                            <a:lumMod val="75000"/>
                            <a:lumOff val="25000"/>
                          </a:schemeClr>
                        </a:solidFill>
                        <a:effectLst/>
                        <a:latin typeface="Arial Rounded MT Bold" pitchFamily="34" charset="0"/>
                      </a:endParaRPr>
                    </a:p>
                  </a:txBody>
                  <a:tcPr marL="12700" marR="12700" marT="12700" marB="0" anchor="b"/>
                </a:tc>
                <a:tc>
                  <a:txBody>
                    <a:bodyPr/>
                    <a:lstStyle/>
                    <a:p>
                      <a:pPr algn="ctr" fontAlgn="b"/>
                      <a:r>
                        <a:rPr lang="en-US" sz="2000" b="1" i="0" u="none" strike="noStrike" dirty="0" smtClean="0">
                          <a:solidFill>
                            <a:schemeClr val="tx2">
                              <a:lumMod val="75000"/>
                              <a:lumOff val="25000"/>
                            </a:schemeClr>
                          </a:solidFill>
                          <a:effectLst/>
                          <a:latin typeface="Arial Rounded MT Bold" pitchFamily="34" charset="0"/>
                        </a:rPr>
                        <a:t>2013-2014</a:t>
                      </a:r>
                      <a:endParaRPr lang="en-US" sz="2000" b="1" i="0" u="none" strike="noStrike" dirty="0">
                        <a:solidFill>
                          <a:schemeClr val="tx2">
                            <a:lumMod val="75000"/>
                            <a:lumOff val="25000"/>
                          </a:schemeClr>
                        </a:solidFill>
                        <a:effectLst/>
                        <a:latin typeface="Arial Rounded MT Bold" pitchFamily="34" charset="0"/>
                      </a:endParaRPr>
                    </a:p>
                  </a:txBody>
                  <a:tcPr marL="12700" marR="12700" marT="12700" marB="0" anchor="b">
                    <a:lnB w="12700" cap="flat" cmpd="sng" algn="ctr">
                      <a:solidFill>
                        <a:schemeClr val="tx1"/>
                      </a:solidFill>
                      <a:prstDash val="solid"/>
                      <a:round/>
                      <a:headEnd type="none" w="med" len="med"/>
                      <a:tailEnd type="none" w="med" len="med"/>
                    </a:lnB>
                  </a:tcPr>
                </a:tc>
                <a:tc>
                  <a:txBody>
                    <a:bodyPr/>
                    <a:lstStyle/>
                    <a:p>
                      <a:pPr algn="ctr" fontAlgn="b"/>
                      <a:r>
                        <a:rPr lang="en-US" sz="2000" b="1" i="0" u="none" strike="noStrike" dirty="0" smtClean="0">
                          <a:solidFill>
                            <a:schemeClr val="tx2">
                              <a:lumMod val="75000"/>
                              <a:lumOff val="25000"/>
                            </a:schemeClr>
                          </a:solidFill>
                          <a:effectLst/>
                          <a:latin typeface="Arial Rounded MT Bold" pitchFamily="34" charset="0"/>
                        </a:rPr>
                        <a:t>2012-2013</a:t>
                      </a:r>
                      <a:endParaRPr lang="en-US" sz="2000" b="1" i="0" u="none" strike="noStrike" dirty="0">
                        <a:solidFill>
                          <a:schemeClr val="tx2">
                            <a:lumMod val="75000"/>
                            <a:lumOff val="25000"/>
                          </a:schemeClr>
                        </a:solidFill>
                        <a:effectLst/>
                        <a:latin typeface="Arial Rounded MT Bold" pitchFamily="34" charset="0"/>
                      </a:endParaRPr>
                    </a:p>
                  </a:txBody>
                  <a:tcPr marL="12700" marR="12700" marT="12700" marB="0" anchor="b">
                    <a:lnB w="12700" cap="flat" cmpd="sng" algn="ctr">
                      <a:solidFill>
                        <a:schemeClr val="tx1"/>
                      </a:solidFill>
                      <a:prstDash val="solid"/>
                      <a:round/>
                      <a:headEnd type="none" w="med" len="med"/>
                      <a:tailEnd type="none" w="med" len="med"/>
                    </a:lnB>
                  </a:tcPr>
                </a:tc>
                <a:tc>
                  <a:txBody>
                    <a:bodyPr/>
                    <a:lstStyle/>
                    <a:p>
                      <a:pPr algn="ctr" fontAlgn="b"/>
                      <a:r>
                        <a:rPr lang="en-US" sz="2000" b="1" i="0" u="none" strike="noStrike" dirty="0" smtClean="0">
                          <a:solidFill>
                            <a:schemeClr val="tx2">
                              <a:lumMod val="75000"/>
                              <a:lumOff val="25000"/>
                            </a:schemeClr>
                          </a:solidFill>
                          <a:effectLst/>
                          <a:latin typeface="Arial Rounded MT Bold" pitchFamily="34" charset="0"/>
                        </a:rPr>
                        <a:t>2011-2012</a:t>
                      </a:r>
                      <a:endParaRPr lang="en-US" sz="2000" b="1" i="0" u="none" strike="noStrike" dirty="0">
                        <a:solidFill>
                          <a:schemeClr val="tx2">
                            <a:lumMod val="75000"/>
                            <a:lumOff val="25000"/>
                          </a:schemeClr>
                        </a:solidFill>
                        <a:effectLst/>
                        <a:latin typeface="Arial Rounded MT Bold" pitchFamily="34" charset="0"/>
                      </a:endParaRPr>
                    </a:p>
                  </a:txBody>
                  <a:tcPr marL="12700" marR="12700" marT="12700" marB="0" anchor="b">
                    <a:lnB w="12700" cap="flat" cmpd="sng" algn="ctr">
                      <a:solidFill>
                        <a:schemeClr val="tx1"/>
                      </a:solidFill>
                      <a:prstDash val="solid"/>
                      <a:round/>
                      <a:headEnd type="none" w="med" len="med"/>
                      <a:tailEnd type="none" w="med" len="med"/>
                    </a:lnB>
                  </a:tcPr>
                </a:tc>
              </a:tr>
              <a:tr h="465223">
                <a:tc>
                  <a:txBody>
                    <a:bodyPr/>
                    <a:lstStyle/>
                    <a:p>
                      <a:pPr algn="l" fontAlgn="b"/>
                      <a:r>
                        <a:rPr lang="en-US" sz="2400" b="1" i="0" u="none" strike="noStrike" dirty="0" smtClean="0">
                          <a:solidFill>
                            <a:schemeClr val="tx2">
                              <a:lumMod val="75000"/>
                              <a:lumOff val="25000"/>
                            </a:schemeClr>
                          </a:solidFill>
                          <a:effectLst/>
                          <a:latin typeface="Arial Rounded MT Bold" pitchFamily="34" charset="0"/>
                        </a:rPr>
                        <a:t>TOTAL COSTS</a:t>
                      </a:r>
                      <a:endParaRPr lang="en-US" sz="2400" b="1" i="0" u="none" strike="noStrike" dirty="0">
                        <a:solidFill>
                          <a:schemeClr val="tx2">
                            <a:lumMod val="75000"/>
                            <a:lumOff val="25000"/>
                          </a:schemeClr>
                        </a:solidFill>
                        <a:effectLst/>
                        <a:latin typeface="Arial Rounded MT Bold" pitchFamily="34" charset="0"/>
                      </a:endParaRPr>
                    </a:p>
                  </a:txBody>
                  <a:tcPr marL="12700" marR="12700" marT="12700" marB="0" anchor="b"/>
                </a:tc>
                <a:tc>
                  <a:txBody>
                    <a:bodyPr/>
                    <a:lstStyle/>
                    <a:p>
                      <a:pPr algn="l" fontAlgn="b"/>
                      <a:r>
                        <a:rPr lang="en-CA" sz="2400" b="1" i="0" u="none" strike="noStrike" dirty="0">
                          <a:solidFill>
                            <a:schemeClr val="tx2">
                              <a:lumMod val="75000"/>
                              <a:lumOff val="25000"/>
                            </a:schemeClr>
                          </a:solidFill>
                          <a:effectLst/>
                          <a:latin typeface="Arial Rounded MT Bold" pitchFamily="34" charset="0"/>
                        </a:rPr>
                        <a:t>       592,727 </a:t>
                      </a: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2400" b="1" i="0" u="none" strike="noStrike" dirty="0">
                          <a:solidFill>
                            <a:schemeClr val="tx2">
                              <a:lumMod val="75000"/>
                              <a:lumOff val="25000"/>
                            </a:schemeClr>
                          </a:solidFill>
                          <a:effectLst/>
                          <a:latin typeface="Arial Rounded MT Bold" pitchFamily="34" charset="0"/>
                        </a:rPr>
                        <a:t>      663,678 </a:t>
                      </a: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2400" b="1" i="0" u="none" strike="noStrike" dirty="0">
                          <a:solidFill>
                            <a:schemeClr val="tx2">
                              <a:lumMod val="75000"/>
                              <a:lumOff val="25000"/>
                            </a:schemeClr>
                          </a:solidFill>
                          <a:effectLst/>
                          <a:latin typeface="Arial Rounded MT Bold" pitchFamily="34" charset="0"/>
                        </a:rPr>
                        <a:t>     655,554 </a:t>
                      </a: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83997118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1" y="2865120"/>
            <a:ext cx="6498158" cy="1554480"/>
          </a:xfrm>
        </p:spPr>
        <p:txBody>
          <a:bodyPr/>
          <a:lstStyle/>
          <a:p>
            <a:r>
              <a:rPr lang="en-US" b="1" dirty="0" smtClean="0">
                <a:solidFill>
                  <a:schemeClr val="tx2">
                    <a:lumMod val="75000"/>
                    <a:lumOff val="25000"/>
                  </a:schemeClr>
                </a:solidFill>
                <a:latin typeface="Arial Rounded MT Bold" pitchFamily="34" charset="0"/>
              </a:rPr>
              <a:t>Economic Development</a:t>
            </a:r>
            <a:endParaRPr lang="en-CA" b="1" dirty="0">
              <a:solidFill>
                <a:schemeClr val="tx2">
                  <a:lumMod val="75000"/>
                  <a:lumOff val="25000"/>
                </a:schemeClr>
              </a:solidFill>
              <a:latin typeface="Arial Rounded MT Bold" pitchFamily="34" charset="0"/>
            </a:endParaRPr>
          </a:p>
        </p:txBody>
      </p:sp>
      <p:pic>
        <p:nvPicPr>
          <p:cNvPr id="4" name="Picture 3" descr="C:\Users\Andrea.Penney\Desktop\ASDW HD LOGO (2).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322921" y="1325880"/>
            <a:ext cx="6498158" cy="15392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52863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lumMod val="75000"/>
                    <a:lumOff val="25000"/>
                  </a:schemeClr>
                </a:solidFill>
                <a:latin typeface="Arial Rounded MT Bold" pitchFamily="34" charset="0"/>
              </a:rPr>
              <a:t>Economic Development</a:t>
            </a:r>
            <a:endParaRPr lang="en-CA" b="1" dirty="0">
              <a:solidFill>
                <a:schemeClr val="tx2">
                  <a:lumMod val="75000"/>
                  <a:lumOff val="25000"/>
                </a:schemeClr>
              </a:solidFill>
              <a:latin typeface="Arial Rounded MT Bold" pitchFamily="34" charset="0"/>
            </a:endParaRPr>
          </a:p>
        </p:txBody>
      </p:sp>
      <p:sp>
        <p:nvSpPr>
          <p:cNvPr id="3" name="Content Placeholder 2"/>
          <p:cNvSpPr>
            <a:spLocks noGrp="1"/>
          </p:cNvSpPr>
          <p:nvPr>
            <p:ph idx="1"/>
          </p:nvPr>
        </p:nvSpPr>
        <p:spPr/>
        <p:txBody>
          <a:bodyPr>
            <a:normAutofit fontScale="85000" lnSpcReduction="20000"/>
          </a:bodyPr>
          <a:lstStyle/>
          <a:p>
            <a:r>
              <a:rPr lang="en-US" b="1" dirty="0" smtClean="0">
                <a:solidFill>
                  <a:schemeClr val="tx2">
                    <a:lumMod val="75000"/>
                    <a:lumOff val="25000"/>
                  </a:schemeClr>
                </a:solidFill>
                <a:latin typeface="Arial Rounded MT Bold" pitchFamily="34" charset="0"/>
              </a:rPr>
              <a:t>Consultations:  </a:t>
            </a:r>
          </a:p>
          <a:p>
            <a:r>
              <a:rPr lang="en-US" dirty="0" smtClean="0">
                <a:solidFill>
                  <a:schemeClr val="tx2">
                    <a:lumMod val="75000"/>
                    <a:lumOff val="25000"/>
                  </a:schemeClr>
                </a:solidFill>
                <a:latin typeface="Arial Rounded MT Bold" pitchFamily="34" charset="0"/>
              </a:rPr>
              <a:t>Rebecca </a:t>
            </a:r>
            <a:r>
              <a:rPr lang="en-US" dirty="0" err="1" smtClean="0">
                <a:solidFill>
                  <a:schemeClr val="tx2">
                    <a:lumMod val="75000"/>
                    <a:lumOff val="25000"/>
                  </a:schemeClr>
                </a:solidFill>
                <a:latin typeface="Arial Rounded MT Bold" pitchFamily="34" charset="0"/>
              </a:rPr>
              <a:t>Derrah</a:t>
            </a:r>
            <a:r>
              <a:rPr lang="en-US" dirty="0" smtClean="0">
                <a:solidFill>
                  <a:schemeClr val="tx2">
                    <a:lumMod val="75000"/>
                    <a:lumOff val="25000"/>
                  </a:schemeClr>
                </a:solidFill>
                <a:latin typeface="Arial Rounded MT Bold" pitchFamily="34" charset="0"/>
              </a:rPr>
              <a:t>, Director</a:t>
            </a:r>
            <a:r>
              <a:rPr lang="en-US" smtClean="0">
                <a:solidFill>
                  <a:schemeClr val="tx2">
                    <a:lumMod val="75000"/>
                    <a:lumOff val="25000"/>
                  </a:schemeClr>
                </a:solidFill>
                <a:latin typeface="Arial Rounded MT Bold" pitchFamily="34" charset="0"/>
              </a:rPr>
              <a:t>, Step Ahead-Bath </a:t>
            </a:r>
            <a:r>
              <a:rPr lang="en-US" dirty="0" smtClean="0">
                <a:solidFill>
                  <a:schemeClr val="tx2">
                    <a:lumMod val="75000"/>
                    <a:lumOff val="25000"/>
                  </a:schemeClr>
                </a:solidFill>
                <a:latin typeface="Arial Rounded MT Bold" pitchFamily="34" charset="0"/>
              </a:rPr>
              <a:t>Family Learning Centre</a:t>
            </a:r>
          </a:p>
          <a:p>
            <a:r>
              <a:rPr lang="en-US" dirty="0" err="1" smtClean="0">
                <a:solidFill>
                  <a:schemeClr val="tx2">
                    <a:lumMod val="75000"/>
                    <a:lumOff val="25000"/>
                  </a:schemeClr>
                </a:solidFill>
                <a:latin typeface="Arial Rounded MT Bold" pitchFamily="34" charset="0"/>
              </a:rPr>
              <a:t>Gaylen</a:t>
            </a:r>
            <a:r>
              <a:rPr lang="en-US" dirty="0" smtClean="0">
                <a:solidFill>
                  <a:schemeClr val="tx2">
                    <a:lumMod val="75000"/>
                    <a:lumOff val="25000"/>
                  </a:schemeClr>
                </a:solidFill>
                <a:latin typeface="Arial Rounded MT Bold" pitchFamily="34" charset="0"/>
              </a:rPr>
              <a:t> </a:t>
            </a:r>
            <a:r>
              <a:rPr lang="en-US" dirty="0" err="1" smtClean="0">
                <a:solidFill>
                  <a:schemeClr val="tx2">
                    <a:lumMod val="75000"/>
                    <a:lumOff val="25000"/>
                  </a:schemeClr>
                </a:solidFill>
                <a:latin typeface="Arial Rounded MT Bold" pitchFamily="34" charset="0"/>
              </a:rPr>
              <a:t>Drost</a:t>
            </a:r>
            <a:r>
              <a:rPr lang="en-US" dirty="0" smtClean="0">
                <a:solidFill>
                  <a:schemeClr val="tx2">
                    <a:lumMod val="75000"/>
                    <a:lumOff val="25000"/>
                  </a:schemeClr>
                </a:solidFill>
                <a:latin typeface="Arial Rounded MT Bold" pitchFamily="34" charset="0"/>
              </a:rPr>
              <a:t>, Owner Save Easy</a:t>
            </a:r>
          </a:p>
          <a:p>
            <a:r>
              <a:rPr lang="en-US" dirty="0" smtClean="0">
                <a:solidFill>
                  <a:schemeClr val="tx2">
                    <a:lumMod val="75000"/>
                    <a:lumOff val="25000"/>
                  </a:schemeClr>
                </a:solidFill>
                <a:latin typeface="Arial Rounded MT Bold" pitchFamily="34" charset="0"/>
              </a:rPr>
              <a:t>Jim Rankin, Businessman and Developer of Bath Hospital Project</a:t>
            </a:r>
          </a:p>
          <a:p>
            <a:r>
              <a:rPr lang="en-US" dirty="0" smtClean="0">
                <a:solidFill>
                  <a:schemeClr val="tx2">
                    <a:lumMod val="75000"/>
                    <a:lumOff val="25000"/>
                  </a:schemeClr>
                </a:solidFill>
                <a:latin typeface="Arial Rounded MT Bold" pitchFamily="34" charset="0"/>
              </a:rPr>
              <a:t>Gerald Sullivan, Principal, BMS</a:t>
            </a:r>
          </a:p>
          <a:p>
            <a:r>
              <a:rPr lang="en-US" dirty="0" smtClean="0">
                <a:solidFill>
                  <a:schemeClr val="tx2">
                    <a:lumMod val="75000"/>
                    <a:lumOff val="25000"/>
                  </a:schemeClr>
                </a:solidFill>
                <a:latin typeface="Arial Rounded MT Bold" pitchFamily="34" charset="0"/>
              </a:rPr>
              <a:t>Troy Stone, Mayor, Village of Bath</a:t>
            </a:r>
          </a:p>
          <a:p>
            <a:r>
              <a:rPr lang="en-US" dirty="0" smtClean="0">
                <a:solidFill>
                  <a:schemeClr val="tx2">
                    <a:lumMod val="75000"/>
                    <a:lumOff val="25000"/>
                  </a:schemeClr>
                </a:solidFill>
                <a:latin typeface="Arial Rounded MT Bold" pitchFamily="34" charset="0"/>
              </a:rPr>
              <a:t>NB Department of Economic Development</a:t>
            </a:r>
          </a:p>
          <a:p>
            <a:r>
              <a:rPr lang="en-US" dirty="0" smtClean="0">
                <a:solidFill>
                  <a:schemeClr val="tx2">
                    <a:lumMod val="75000"/>
                    <a:lumOff val="25000"/>
                  </a:schemeClr>
                </a:solidFill>
                <a:latin typeface="Arial Rounded MT Bold" pitchFamily="34" charset="0"/>
              </a:rPr>
              <a:t>Charles McNair, Councilor, Village of Bath</a:t>
            </a:r>
            <a:endParaRPr lang="en-CA" dirty="0">
              <a:solidFill>
                <a:schemeClr val="tx2">
                  <a:lumMod val="75000"/>
                  <a:lumOff val="25000"/>
                </a:schemeClr>
              </a:solidFill>
              <a:latin typeface="Arial Rounded MT Bold" pitchFamily="34" charset="0"/>
            </a:endParaRPr>
          </a:p>
        </p:txBody>
      </p:sp>
      <p:sp>
        <p:nvSpPr>
          <p:cNvPr id="4" name="Footer Placeholder 3"/>
          <p:cNvSpPr>
            <a:spLocks noGrp="1"/>
          </p:cNvSpPr>
          <p:nvPr>
            <p:ph type="ftr" sz="quarter" idx="11"/>
          </p:nvPr>
        </p:nvSpPr>
        <p:spPr/>
        <p:txBody>
          <a:bodyPr/>
          <a:lstStyle/>
          <a:p>
            <a:r>
              <a:rPr lang="en-US" smtClean="0"/>
              <a:t>December 1, 2014</a:t>
            </a:r>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69</a:t>
            </a:fld>
            <a:endParaRPr lang="en-US" dirty="0"/>
          </a:p>
        </p:txBody>
      </p:sp>
    </p:spTree>
    <p:extLst>
      <p:ext uri="{BB962C8B-B14F-4D97-AF65-F5344CB8AC3E}">
        <p14:creationId xmlns:p14="http://schemas.microsoft.com/office/powerpoint/2010/main" val="1034492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2">
                    <a:lumMod val="75000"/>
                    <a:lumOff val="25000"/>
                  </a:schemeClr>
                </a:solidFill>
                <a:latin typeface="Arial Rounded MT Bold" pitchFamily="34" charset="0"/>
              </a:rPr>
              <a:t>Projected </a:t>
            </a:r>
            <a:r>
              <a:rPr lang="en-US" b="1" dirty="0" smtClean="0">
                <a:solidFill>
                  <a:schemeClr val="tx2">
                    <a:lumMod val="75000"/>
                    <a:lumOff val="25000"/>
                  </a:schemeClr>
                </a:solidFill>
                <a:latin typeface="Arial Rounded MT Bold" pitchFamily="34" charset="0"/>
              </a:rPr>
              <a:t>Enrolment</a:t>
            </a:r>
            <a:endParaRPr lang="en-CA" b="1" dirty="0">
              <a:solidFill>
                <a:schemeClr val="tx2">
                  <a:lumMod val="75000"/>
                  <a:lumOff val="25000"/>
                </a:schemeClr>
              </a:solidFill>
              <a:latin typeface="Arial Rounded MT Bold" pitchFamily="34" charset="0"/>
            </a:endParaRPr>
          </a:p>
        </p:txBody>
      </p:sp>
      <p:sp>
        <p:nvSpPr>
          <p:cNvPr id="4" name="Footer Placeholder 3"/>
          <p:cNvSpPr>
            <a:spLocks noGrp="1"/>
          </p:cNvSpPr>
          <p:nvPr>
            <p:ph type="ftr" sz="quarter" idx="11"/>
          </p:nvPr>
        </p:nvSpPr>
        <p:spPr/>
        <p:txBody>
          <a:bodyPr/>
          <a:lstStyle/>
          <a:p>
            <a:r>
              <a:rPr lang="en-US" smtClean="0"/>
              <a:t>December 1, 2014</a:t>
            </a:r>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7</a:t>
            </a:fld>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84971820"/>
              </p:ext>
            </p:extLst>
          </p:nvPr>
        </p:nvGraphicFramePr>
        <p:xfrm>
          <a:off x="549275" y="1600200"/>
          <a:ext cx="8042275" cy="4343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43953128"/>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Rounded MT Bold" pitchFamily="34" charset="0"/>
              </a:rPr>
              <a:t/>
            </a:r>
            <a:br>
              <a:rPr lang="en-US" dirty="0" smtClean="0">
                <a:latin typeface="Arial Rounded MT Bold" pitchFamily="34" charset="0"/>
              </a:rPr>
            </a:br>
            <a:r>
              <a:rPr lang="en-US" dirty="0" smtClean="0">
                <a:latin typeface="Arial Rounded MT Bold" pitchFamily="34" charset="0"/>
              </a:rPr>
              <a:t/>
            </a:r>
            <a:br>
              <a:rPr lang="en-US" dirty="0" smtClean="0">
                <a:latin typeface="Arial Rounded MT Bold" pitchFamily="34" charset="0"/>
              </a:rPr>
            </a:br>
            <a:r>
              <a:rPr lang="en-US" b="1" dirty="0" smtClean="0">
                <a:solidFill>
                  <a:schemeClr val="tx2">
                    <a:lumMod val="75000"/>
                    <a:lumOff val="25000"/>
                  </a:schemeClr>
                </a:solidFill>
                <a:latin typeface="Arial Rounded MT Bold" pitchFamily="34" charset="0"/>
              </a:rPr>
              <a:t>Economic </a:t>
            </a:r>
            <a:r>
              <a:rPr lang="en-US" b="1" dirty="0">
                <a:solidFill>
                  <a:schemeClr val="tx2">
                    <a:lumMod val="75000"/>
                    <a:lumOff val="25000"/>
                  </a:schemeClr>
                </a:solidFill>
                <a:latin typeface="Arial Rounded MT Bold" pitchFamily="34" charset="0"/>
              </a:rPr>
              <a:t>Development</a:t>
            </a:r>
            <a:r>
              <a:rPr lang="en-CA" b="1" dirty="0">
                <a:solidFill>
                  <a:schemeClr val="tx2">
                    <a:lumMod val="75000"/>
                    <a:lumOff val="25000"/>
                  </a:schemeClr>
                </a:solidFill>
                <a:latin typeface="Arial Rounded MT Bold" pitchFamily="34" charset="0"/>
              </a:rPr>
              <a:t/>
            </a:r>
            <a:br>
              <a:rPr lang="en-CA" b="1" dirty="0">
                <a:solidFill>
                  <a:schemeClr val="tx2">
                    <a:lumMod val="75000"/>
                    <a:lumOff val="25000"/>
                  </a:schemeClr>
                </a:solidFill>
                <a:latin typeface="Arial Rounded MT Bold" pitchFamily="34" charset="0"/>
              </a:rPr>
            </a:br>
            <a:endParaRPr lang="en-CA" b="1" dirty="0">
              <a:solidFill>
                <a:schemeClr val="tx2">
                  <a:lumMod val="75000"/>
                  <a:lumOff val="25000"/>
                </a:schemeClr>
              </a:solidFill>
              <a:latin typeface="Arial Rounded MT Bold" pitchFamily="34" charset="0"/>
            </a:endParaRPr>
          </a:p>
        </p:txBody>
      </p:sp>
      <p:sp>
        <p:nvSpPr>
          <p:cNvPr id="3" name="Content Placeholder 2"/>
          <p:cNvSpPr>
            <a:spLocks noGrp="1"/>
          </p:cNvSpPr>
          <p:nvPr>
            <p:ph idx="1"/>
          </p:nvPr>
        </p:nvSpPr>
        <p:spPr/>
        <p:txBody>
          <a:bodyPr/>
          <a:lstStyle/>
          <a:p>
            <a:pPr marL="0" indent="0">
              <a:buNone/>
            </a:pPr>
            <a:r>
              <a:rPr lang="en-US" b="1" dirty="0">
                <a:solidFill>
                  <a:schemeClr val="tx2">
                    <a:lumMod val="75000"/>
                    <a:lumOff val="25000"/>
                  </a:schemeClr>
                </a:solidFill>
              </a:rPr>
              <a:t>Businesses/Organizations That Have Closed:</a:t>
            </a:r>
            <a:endParaRPr lang="en-CA" b="1" dirty="0">
              <a:solidFill>
                <a:schemeClr val="tx2">
                  <a:lumMod val="75000"/>
                  <a:lumOff val="25000"/>
                </a:schemeClr>
              </a:solidFill>
            </a:endParaRPr>
          </a:p>
          <a:p>
            <a:pPr lvl="0"/>
            <a:r>
              <a:rPr lang="en-US" dirty="0">
                <a:solidFill>
                  <a:schemeClr val="tx2">
                    <a:lumMod val="75000"/>
                    <a:lumOff val="25000"/>
                  </a:schemeClr>
                </a:solidFill>
              </a:rPr>
              <a:t>Hospital (7 years ago)</a:t>
            </a:r>
            <a:endParaRPr lang="en-CA" dirty="0">
              <a:solidFill>
                <a:schemeClr val="tx2">
                  <a:lumMod val="75000"/>
                  <a:lumOff val="25000"/>
                </a:schemeClr>
              </a:solidFill>
            </a:endParaRPr>
          </a:p>
          <a:p>
            <a:pPr lvl="0"/>
            <a:r>
              <a:rPr lang="en-US" dirty="0">
                <a:solidFill>
                  <a:schemeClr val="tx2">
                    <a:lumMod val="75000"/>
                    <a:lumOff val="25000"/>
                  </a:schemeClr>
                </a:solidFill>
              </a:rPr>
              <a:t>Gas Station</a:t>
            </a:r>
            <a:endParaRPr lang="en-CA" dirty="0">
              <a:solidFill>
                <a:schemeClr val="tx2">
                  <a:lumMod val="75000"/>
                  <a:lumOff val="25000"/>
                </a:schemeClr>
              </a:solidFill>
            </a:endParaRPr>
          </a:p>
          <a:p>
            <a:pPr lvl="0"/>
            <a:r>
              <a:rPr lang="en-US" dirty="0">
                <a:solidFill>
                  <a:schemeClr val="tx2">
                    <a:lumMod val="75000"/>
                    <a:lumOff val="25000"/>
                  </a:schemeClr>
                </a:solidFill>
              </a:rPr>
              <a:t>Andrea’s Flower Shop (relocated to </a:t>
            </a:r>
            <a:r>
              <a:rPr lang="en-US" dirty="0" err="1">
                <a:solidFill>
                  <a:schemeClr val="tx2">
                    <a:lumMod val="75000"/>
                    <a:lumOff val="25000"/>
                  </a:schemeClr>
                </a:solidFill>
              </a:rPr>
              <a:t>Florenceville</a:t>
            </a:r>
            <a:r>
              <a:rPr lang="en-US" dirty="0">
                <a:solidFill>
                  <a:schemeClr val="tx2">
                    <a:lumMod val="75000"/>
                    <a:lumOff val="25000"/>
                  </a:schemeClr>
                </a:solidFill>
              </a:rPr>
              <a:t>)</a:t>
            </a:r>
            <a:endParaRPr lang="en-CA" dirty="0">
              <a:solidFill>
                <a:schemeClr val="tx2">
                  <a:lumMod val="75000"/>
                  <a:lumOff val="25000"/>
                </a:schemeClr>
              </a:solidFill>
            </a:endParaRPr>
          </a:p>
          <a:p>
            <a:pPr lvl="0"/>
            <a:r>
              <a:rPr lang="en-US" dirty="0">
                <a:solidFill>
                  <a:schemeClr val="tx2">
                    <a:lumMod val="75000"/>
                    <a:lumOff val="25000"/>
                  </a:schemeClr>
                </a:solidFill>
              </a:rPr>
              <a:t>Smith Drug (relocated to </a:t>
            </a:r>
            <a:r>
              <a:rPr lang="en-US" dirty="0" err="1">
                <a:solidFill>
                  <a:schemeClr val="tx2">
                    <a:lumMod val="75000"/>
                    <a:lumOff val="25000"/>
                  </a:schemeClr>
                </a:solidFill>
              </a:rPr>
              <a:t>Florenceville</a:t>
            </a:r>
            <a:r>
              <a:rPr lang="en-US" dirty="0">
                <a:solidFill>
                  <a:schemeClr val="tx2">
                    <a:lumMod val="75000"/>
                    <a:lumOff val="25000"/>
                  </a:schemeClr>
                </a:solidFill>
              </a:rPr>
              <a:t>)</a:t>
            </a:r>
            <a:endParaRPr lang="en-CA" dirty="0">
              <a:solidFill>
                <a:schemeClr val="tx2">
                  <a:lumMod val="75000"/>
                  <a:lumOff val="25000"/>
                </a:schemeClr>
              </a:solidFill>
            </a:endParaRPr>
          </a:p>
          <a:p>
            <a:pPr lvl="0"/>
            <a:r>
              <a:rPr lang="en-US" dirty="0" err="1">
                <a:solidFill>
                  <a:schemeClr val="tx2">
                    <a:lumMod val="75000"/>
                    <a:lumOff val="25000"/>
                  </a:schemeClr>
                </a:solidFill>
              </a:rPr>
              <a:t>Kilcollin’s</a:t>
            </a:r>
            <a:r>
              <a:rPr lang="en-US" dirty="0">
                <a:solidFill>
                  <a:schemeClr val="tx2">
                    <a:lumMod val="75000"/>
                    <a:lumOff val="25000"/>
                  </a:schemeClr>
                </a:solidFill>
              </a:rPr>
              <a:t> Funeral Home (relocated to </a:t>
            </a:r>
            <a:r>
              <a:rPr lang="en-US" dirty="0" err="1">
                <a:solidFill>
                  <a:schemeClr val="tx2">
                    <a:lumMod val="75000"/>
                    <a:lumOff val="25000"/>
                  </a:schemeClr>
                </a:solidFill>
              </a:rPr>
              <a:t>Florenceville</a:t>
            </a:r>
            <a:r>
              <a:rPr lang="en-US" dirty="0">
                <a:solidFill>
                  <a:schemeClr val="tx2">
                    <a:lumMod val="75000"/>
                    <a:lumOff val="25000"/>
                  </a:schemeClr>
                </a:solidFill>
              </a:rPr>
              <a:t>)</a:t>
            </a:r>
            <a:endParaRPr lang="en-CA" dirty="0">
              <a:solidFill>
                <a:schemeClr val="tx2">
                  <a:lumMod val="75000"/>
                  <a:lumOff val="25000"/>
                </a:schemeClr>
              </a:solidFill>
            </a:endParaRPr>
          </a:p>
          <a:p>
            <a:endParaRPr lang="en-CA" dirty="0">
              <a:solidFill>
                <a:schemeClr val="tx2">
                  <a:lumMod val="75000"/>
                  <a:lumOff val="25000"/>
                </a:schemeClr>
              </a:solidFill>
            </a:endParaRPr>
          </a:p>
        </p:txBody>
      </p:sp>
      <p:sp>
        <p:nvSpPr>
          <p:cNvPr id="4" name="Footer Placeholder 3"/>
          <p:cNvSpPr>
            <a:spLocks noGrp="1"/>
          </p:cNvSpPr>
          <p:nvPr>
            <p:ph type="ftr" sz="quarter" idx="11"/>
          </p:nvPr>
        </p:nvSpPr>
        <p:spPr/>
        <p:txBody>
          <a:bodyPr/>
          <a:lstStyle/>
          <a:p>
            <a:r>
              <a:rPr lang="en-US" smtClean="0"/>
              <a:t>December 1, 2014</a:t>
            </a:r>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70</a:t>
            </a:fld>
            <a:endParaRPr lang="en-US" dirty="0"/>
          </a:p>
        </p:txBody>
      </p:sp>
    </p:spTree>
    <p:extLst>
      <p:ext uri="{BB962C8B-B14F-4D97-AF65-F5344CB8AC3E}">
        <p14:creationId xmlns:p14="http://schemas.microsoft.com/office/powerpoint/2010/main" val="160470375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2">
                    <a:lumMod val="75000"/>
                    <a:lumOff val="25000"/>
                  </a:schemeClr>
                </a:solidFill>
                <a:latin typeface="Arial Rounded MT Bold" pitchFamily="34" charset="0"/>
              </a:rPr>
              <a:t>Economic Development</a:t>
            </a:r>
            <a:r>
              <a:rPr lang="en-CA" b="1" dirty="0">
                <a:solidFill>
                  <a:schemeClr val="tx2">
                    <a:lumMod val="75000"/>
                    <a:lumOff val="25000"/>
                  </a:schemeClr>
                </a:solidFill>
                <a:latin typeface="Arial Rounded MT Bold" pitchFamily="34" charset="0"/>
              </a:rPr>
              <a:t/>
            </a:r>
            <a:br>
              <a:rPr lang="en-CA" b="1" dirty="0">
                <a:solidFill>
                  <a:schemeClr val="tx2">
                    <a:lumMod val="75000"/>
                    <a:lumOff val="25000"/>
                  </a:schemeClr>
                </a:solidFill>
                <a:latin typeface="Arial Rounded MT Bold" pitchFamily="34" charset="0"/>
              </a:rPr>
            </a:br>
            <a:endParaRPr lang="en-CA" b="1" dirty="0">
              <a:solidFill>
                <a:schemeClr val="tx2">
                  <a:lumMod val="75000"/>
                  <a:lumOff val="25000"/>
                </a:schemeClr>
              </a:solidFill>
              <a:latin typeface="Arial Rounded MT Bold" pitchFamily="34" charset="0"/>
            </a:endParaRPr>
          </a:p>
        </p:txBody>
      </p:sp>
      <p:sp>
        <p:nvSpPr>
          <p:cNvPr id="3" name="Content Placeholder 2"/>
          <p:cNvSpPr>
            <a:spLocks noGrp="1"/>
          </p:cNvSpPr>
          <p:nvPr>
            <p:ph idx="1"/>
          </p:nvPr>
        </p:nvSpPr>
        <p:spPr/>
        <p:txBody>
          <a:bodyPr>
            <a:normAutofit fontScale="85000" lnSpcReduction="10000"/>
          </a:bodyPr>
          <a:lstStyle/>
          <a:p>
            <a:pPr marL="0" indent="0">
              <a:buNone/>
            </a:pPr>
            <a:r>
              <a:rPr lang="en-US" b="1" dirty="0">
                <a:solidFill>
                  <a:schemeClr val="tx2">
                    <a:lumMod val="75000"/>
                    <a:lumOff val="25000"/>
                  </a:schemeClr>
                </a:solidFill>
                <a:latin typeface="Arial Rounded MT Bold" pitchFamily="34" charset="0"/>
              </a:rPr>
              <a:t>Existing Businesses/Organizations in the Area:</a:t>
            </a:r>
            <a:endParaRPr lang="en-CA" b="1" dirty="0">
              <a:solidFill>
                <a:schemeClr val="tx2">
                  <a:lumMod val="75000"/>
                  <a:lumOff val="25000"/>
                </a:schemeClr>
              </a:solidFill>
              <a:latin typeface="Arial Rounded MT Bold" pitchFamily="34" charset="0"/>
            </a:endParaRPr>
          </a:p>
          <a:p>
            <a:pPr lvl="0"/>
            <a:r>
              <a:rPr lang="en-US" dirty="0" smtClean="0">
                <a:solidFill>
                  <a:schemeClr val="tx2">
                    <a:lumMod val="75000"/>
                    <a:lumOff val="25000"/>
                  </a:schemeClr>
                </a:solidFill>
                <a:latin typeface="Arial Rounded MT Bold" pitchFamily="34" charset="0"/>
              </a:rPr>
              <a:t>Step Ahead-Bath Family Learning </a:t>
            </a:r>
            <a:r>
              <a:rPr lang="en-US" dirty="0">
                <a:solidFill>
                  <a:schemeClr val="tx2">
                    <a:lumMod val="75000"/>
                    <a:lumOff val="25000"/>
                  </a:schemeClr>
                </a:solidFill>
                <a:latin typeface="Arial Rounded MT Bold" pitchFamily="34" charset="0"/>
              </a:rPr>
              <a:t>Centre (located in Bath Middle)</a:t>
            </a:r>
            <a:endParaRPr lang="en-CA" dirty="0">
              <a:solidFill>
                <a:schemeClr val="tx2">
                  <a:lumMod val="75000"/>
                  <a:lumOff val="25000"/>
                </a:schemeClr>
              </a:solidFill>
              <a:latin typeface="Arial Rounded MT Bold" pitchFamily="34" charset="0"/>
            </a:endParaRPr>
          </a:p>
          <a:p>
            <a:pPr lvl="0"/>
            <a:r>
              <a:rPr lang="en-US" dirty="0">
                <a:solidFill>
                  <a:schemeClr val="tx2">
                    <a:lumMod val="75000"/>
                    <a:lumOff val="25000"/>
                  </a:schemeClr>
                </a:solidFill>
                <a:latin typeface="Arial Rounded MT Bold" pitchFamily="34" charset="0"/>
              </a:rPr>
              <a:t>Family and Early Childhood West Inc. (located in Bath Middle</a:t>
            </a:r>
            <a:r>
              <a:rPr lang="en-US" dirty="0" smtClean="0">
                <a:solidFill>
                  <a:schemeClr val="tx2">
                    <a:lumMod val="75000"/>
                    <a:lumOff val="25000"/>
                  </a:schemeClr>
                </a:solidFill>
                <a:latin typeface="Arial Rounded MT Bold" pitchFamily="34" charset="0"/>
              </a:rPr>
              <a:t>)</a:t>
            </a:r>
          </a:p>
          <a:p>
            <a:r>
              <a:rPr lang="en-US" dirty="0">
                <a:solidFill>
                  <a:schemeClr val="tx2">
                    <a:lumMod val="75000"/>
                    <a:lumOff val="25000"/>
                  </a:schemeClr>
                </a:solidFill>
                <a:latin typeface="Arial Rounded MT Bold" pitchFamily="34" charset="0"/>
              </a:rPr>
              <a:t>Marks the Spot Convenience</a:t>
            </a:r>
            <a:endParaRPr lang="en-CA" dirty="0">
              <a:solidFill>
                <a:schemeClr val="tx2">
                  <a:lumMod val="75000"/>
                  <a:lumOff val="25000"/>
                </a:schemeClr>
              </a:solidFill>
              <a:latin typeface="Arial Rounded MT Bold" pitchFamily="34" charset="0"/>
            </a:endParaRPr>
          </a:p>
          <a:p>
            <a:pPr lvl="0"/>
            <a:r>
              <a:rPr lang="en-US" dirty="0" smtClean="0">
                <a:solidFill>
                  <a:schemeClr val="tx2">
                    <a:lumMod val="75000"/>
                    <a:lumOff val="25000"/>
                  </a:schemeClr>
                </a:solidFill>
                <a:latin typeface="Arial Rounded MT Bold" pitchFamily="34" charset="0"/>
              </a:rPr>
              <a:t>Scotia </a:t>
            </a:r>
            <a:r>
              <a:rPr lang="en-US" dirty="0">
                <a:solidFill>
                  <a:schemeClr val="tx2">
                    <a:lumMod val="75000"/>
                    <a:lumOff val="25000"/>
                  </a:schemeClr>
                </a:solidFill>
                <a:latin typeface="Arial Rounded MT Bold" pitchFamily="34" charset="0"/>
              </a:rPr>
              <a:t>Bank</a:t>
            </a:r>
            <a:endParaRPr lang="en-CA" dirty="0">
              <a:solidFill>
                <a:schemeClr val="tx2">
                  <a:lumMod val="75000"/>
                  <a:lumOff val="25000"/>
                </a:schemeClr>
              </a:solidFill>
              <a:latin typeface="Arial Rounded MT Bold" pitchFamily="34" charset="0"/>
            </a:endParaRPr>
          </a:p>
          <a:p>
            <a:pPr lvl="0"/>
            <a:r>
              <a:rPr lang="en-US" dirty="0">
                <a:solidFill>
                  <a:schemeClr val="tx2">
                    <a:lumMod val="75000"/>
                    <a:lumOff val="25000"/>
                  </a:schemeClr>
                </a:solidFill>
                <a:latin typeface="Arial Rounded MT Bold" pitchFamily="34" charset="0"/>
              </a:rPr>
              <a:t>All Aboard Convenience </a:t>
            </a:r>
            <a:endParaRPr lang="en-CA" dirty="0">
              <a:solidFill>
                <a:schemeClr val="tx2">
                  <a:lumMod val="75000"/>
                  <a:lumOff val="25000"/>
                </a:schemeClr>
              </a:solidFill>
              <a:latin typeface="Arial Rounded MT Bold" pitchFamily="34" charset="0"/>
            </a:endParaRPr>
          </a:p>
          <a:p>
            <a:pPr lvl="0"/>
            <a:r>
              <a:rPr lang="en-US" dirty="0">
                <a:solidFill>
                  <a:schemeClr val="tx2">
                    <a:lumMod val="75000"/>
                    <a:lumOff val="25000"/>
                  </a:schemeClr>
                </a:solidFill>
                <a:latin typeface="Arial Rounded MT Bold" pitchFamily="34" charset="0"/>
              </a:rPr>
              <a:t>Diner Down Under</a:t>
            </a:r>
            <a:endParaRPr lang="en-CA" dirty="0">
              <a:solidFill>
                <a:schemeClr val="tx2">
                  <a:lumMod val="75000"/>
                  <a:lumOff val="25000"/>
                </a:schemeClr>
              </a:solidFill>
              <a:latin typeface="Arial Rounded MT Bold" pitchFamily="34" charset="0"/>
            </a:endParaRPr>
          </a:p>
          <a:p>
            <a:pPr lvl="0"/>
            <a:r>
              <a:rPr lang="en-US" dirty="0" err="1">
                <a:solidFill>
                  <a:schemeClr val="tx2">
                    <a:lumMod val="75000"/>
                    <a:lumOff val="25000"/>
                  </a:schemeClr>
                </a:solidFill>
                <a:latin typeface="Arial Rounded MT Bold" pitchFamily="34" charset="0"/>
              </a:rPr>
              <a:t>Drost</a:t>
            </a:r>
            <a:r>
              <a:rPr lang="en-US" dirty="0">
                <a:solidFill>
                  <a:schemeClr val="tx2">
                    <a:lumMod val="75000"/>
                    <a:lumOff val="25000"/>
                  </a:schemeClr>
                </a:solidFill>
                <a:latin typeface="Arial Rounded MT Bold" pitchFamily="34" charset="0"/>
              </a:rPr>
              <a:t> Save </a:t>
            </a:r>
            <a:r>
              <a:rPr lang="en-US" dirty="0" smtClean="0">
                <a:solidFill>
                  <a:schemeClr val="tx2">
                    <a:lumMod val="75000"/>
                    <a:lumOff val="25000"/>
                  </a:schemeClr>
                </a:solidFill>
                <a:latin typeface="Arial Rounded MT Bold" pitchFamily="34" charset="0"/>
              </a:rPr>
              <a:t>Easy</a:t>
            </a:r>
            <a:endParaRPr lang="en-CA" dirty="0">
              <a:solidFill>
                <a:schemeClr val="tx2">
                  <a:lumMod val="75000"/>
                  <a:lumOff val="25000"/>
                </a:schemeClr>
              </a:solidFill>
              <a:latin typeface="Arial Rounded MT Bold" pitchFamily="34" charset="0"/>
            </a:endParaRPr>
          </a:p>
        </p:txBody>
      </p:sp>
      <p:sp>
        <p:nvSpPr>
          <p:cNvPr id="4" name="Footer Placeholder 3"/>
          <p:cNvSpPr>
            <a:spLocks noGrp="1"/>
          </p:cNvSpPr>
          <p:nvPr>
            <p:ph type="ftr" sz="quarter" idx="11"/>
          </p:nvPr>
        </p:nvSpPr>
        <p:spPr/>
        <p:txBody>
          <a:bodyPr/>
          <a:lstStyle/>
          <a:p>
            <a:r>
              <a:rPr lang="en-US" smtClean="0"/>
              <a:t>December 1, 2014</a:t>
            </a:r>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71</a:t>
            </a:fld>
            <a:endParaRPr lang="en-US" dirty="0"/>
          </a:p>
        </p:txBody>
      </p:sp>
    </p:spTree>
    <p:extLst>
      <p:ext uri="{BB962C8B-B14F-4D97-AF65-F5344CB8AC3E}">
        <p14:creationId xmlns:p14="http://schemas.microsoft.com/office/powerpoint/2010/main" val="213858288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Rounded MT Bold" pitchFamily="34" charset="0"/>
              </a:rPr>
              <a:t>Economic Development</a:t>
            </a:r>
            <a:endParaRPr lang="en-CA" b="1" dirty="0"/>
          </a:p>
        </p:txBody>
      </p:sp>
      <p:sp>
        <p:nvSpPr>
          <p:cNvPr id="3" name="Content Placeholder 2"/>
          <p:cNvSpPr>
            <a:spLocks noGrp="1"/>
          </p:cNvSpPr>
          <p:nvPr>
            <p:ph idx="1"/>
          </p:nvPr>
        </p:nvSpPr>
        <p:spPr/>
        <p:txBody>
          <a:bodyPr/>
          <a:lstStyle/>
          <a:p>
            <a:pPr marL="0" indent="0">
              <a:buNone/>
            </a:pPr>
            <a:endParaRPr lang="en-US" b="1" dirty="0" smtClean="0">
              <a:solidFill>
                <a:schemeClr val="tx2">
                  <a:lumMod val="75000"/>
                  <a:lumOff val="25000"/>
                </a:schemeClr>
              </a:solidFill>
            </a:endParaRPr>
          </a:p>
          <a:p>
            <a:pPr marL="0" indent="0">
              <a:buNone/>
            </a:pPr>
            <a:r>
              <a:rPr lang="en-US" b="1" dirty="0" smtClean="0">
                <a:solidFill>
                  <a:schemeClr val="tx2">
                    <a:lumMod val="75000"/>
                    <a:lumOff val="25000"/>
                  </a:schemeClr>
                </a:solidFill>
              </a:rPr>
              <a:t>Existing </a:t>
            </a:r>
            <a:r>
              <a:rPr lang="en-US" b="1" dirty="0">
                <a:solidFill>
                  <a:schemeClr val="tx2">
                    <a:lumMod val="75000"/>
                    <a:lumOff val="25000"/>
                  </a:schemeClr>
                </a:solidFill>
              </a:rPr>
              <a:t>Businesses/Organizations in the Area:</a:t>
            </a:r>
            <a:endParaRPr lang="en-CA" b="1" dirty="0">
              <a:solidFill>
                <a:schemeClr val="tx2">
                  <a:lumMod val="75000"/>
                  <a:lumOff val="25000"/>
                </a:schemeClr>
              </a:solidFill>
            </a:endParaRPr>
          </a:p>
          <a:p>
            <a:pPr lvl="0"/>
            <a:r>
              <a:rPr lang="en-US" dirty="0">
                <a:solidFill>
                  <a:schemeClr val="tx2">
                    <a:lumMod val="75000"/>
                    <a:lumOff val="25000"/>
                  </a:schemeClr>
                </a:solidFill>
                <a:latin typeface="Arial Rounded MT Bold" pitchFamily="34" charset="0"/>
              </a:rPr>
              <a:t>Lions Villa</a:t>
            </a:r>
            <a:endParaRPr lang="en-CA" dirty="0">
              <a:solidFill>
                <a:schemeClr val="tx2">
                  <a:lumMod val="75000"/>
                  <a:lumOff val="25000"/>
                </a:schemeClr>
              </a:solidFill>
              <a:latin typeface="Arial Rounded MT Bold" pitchFamily="34" charset="0"/>
            </a:endParaRPr>
          </a:p>
          <a:p>
            <a:pPr lvl="0"/>
            <a:r>
              <a:rPr lang="en-US" dirty="0">
                <a:solidFill>
                  <a:schemeClr val="tx2">
                    <a:lumMod val="75000"/>
                    <a:lumOff val="25000"/>
                  </a:schemeClr>
                </a:solidFill>
                <a:latin typeface="Arial Rounded MT Bold" pitchFamily="34" charset="0"/>
              </a:rPr>
              <a:t>Greco</a:t>
            </a:r>
            <a:endParaRPr lang="en-CA" dirty="0">
              <a:solidFill>
                <a:schemeClr val="tx2">
                  <a:lumMod val="75000"/>
                  <a:lumOff val="25000"/>
                </a:schemeClr>
              </a:solidFill>
              <a:latin typeface="Arial Rounded MT Bold" pitchFamily="34" charset="0"/>
            </a:endParaRPr>
          </a:p>
          <a:p>
            <a:pPr lvl="0"/>
            <a:r>
              <a:rPr lang="en-US" dirty="0">
                <a:solidFill>
                  <a:schemeClr val="tx2">
                    <a:lumMod val="75000"/>
                    <a:lumOff val="25000"/>
                  </a:schemeClr>
                </a:solidFill>
                <a:latin typeface="Arial Rounded MT Bold" pitchFamily="34" charset="0"/>
              </a:rPr>
              <a:t>Down Home Bakery</a:t>
            </a:r>
            <a:endParaRPr lang="en-CA" dirty="0">
              <a:solidFill>
                <a:schemeClr val="tx2">
                  <a:lumMod val="75000"/>
                  <a:lumOff val="25000"/>
                </a:schemeClr>
              </a:solidFill>
              <a:latin typeface="Arial Rounded MT Bold" pitchFamily="34" charset="0"/>
            </a:endParaRPr>
          </a:p>
          <a:p>
            <a:pPr lvl="0"/>
            <a:r>
              <a:rPr lang="en-US" dirty="0">
                <a:solidFill>
                  <a:schemeClr val="tx2">
                    <a:lumMod val="75000"/>
                    <a:lumOff val="25000"/>
                  </a:schemeClr>
                </a:solidFill>
                <a:latin typeface="Arial Rounded MT Bold" pitchFamily="34" charset="0"/>
              </a:rPr>
              <a:t>Drs. Colin and Bruce Lockhart Medical Office</a:t>
            </a:r>
            <a:endParaRPr lang="en-CA" dirty="0">
              <a:solidFill>
                <a:schemeClr val="tx2">
                  <a:lumMod val="75000"/>
                  <a:lumOff val="25000"/>
                </a:schemeClr>
              </a:solidFill>
              <a:latin typeface="Arial Rounded MT Bold" pitchFamily="34" charset="0"/>
            </a:endParaRPr>
          </a:p>
          <a:p>
            <a:pPr marL="0" indent="0">
              <a:buNone/>
            </a:pPr>
            <a:endParaRPr lang="en-CA" dirty="0">
              <a:latin typeface="Arial Rounded MT Bold" pitchFamily="34" charset="0"/>
            </a:endParaRPr>
          </a:p>
        </p:txBody>
      </p:sp>
      <p:sp>
        <p:nvSpPr>
          <p:cNvPr id="4" name="Footer Placeholder 3"/>
          <p:cNvSpPr>
            <a:spLocks noGrp="1"/>
          </p:cNvSpPr>
          <p:nvPr>
            <p:ph type="ftr" sz="quarter" idx="11"/>
          </p:nvPr>
        </p:nvSpPr>
        <p:spPr/>
        <p:txBody>
          <a:bodyPr/>
          <a:lstStyle/>
          <a:p>
            <a:r>
              <a:rPr lang="en-US" smtClean="0"/>
              <a:t>December 1, 2014</a:t>
            </a:r>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72</a:t>
            </a:fld>
            <a:endParaRPr lang="en-US" dirty="0"/>
          </a:p>
        </p:txBody>
      </p:sp>
    </p:spTree>
    <p:extLst>
      <p:ext uri="{BB962C8B-B14F-4D97-AF65-F5344CB8AC3E}">
        <p14:creationId xmlns:p14="http://schemas.microsoft.com/office/powerpoint/2010/main" val="249035095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5955" y="263245"/>
            <a:ext cx="8042276" cy="1336956"/>
          </a:xfrm>
        </p:spPr>
        <p:txBody>
          <a:bodyPr/>
          <a:lstStyle/>
          <a:p>
            <a:r>
              <a:rPr lang="en-US" dirty="0" smtClean="0">
                <a:latin typeface="Arial Rounded MT Bold" pitchFamily="34" charset="0"/>
              </a:rPr>
              <a:t/>
            </a:r>
            <a:br>
              <a:rPr lang="en-US" dirty="0" smtClean="0">
                <a:latin typeface="Arial Rounded MT Bold" pitchFamily="34" charset="0"/>
              </a:rPr>
            </a:br>
            <a:r>
              <a:rPr lang="en-US" dirty="0">
                <a:latin typeface="Arial Rounded MT Bold" pitchFamily="34" charset="0"/>
              </a:rPr>
              <a:t/>
            </a:r>
            <a:br>
              <a:rPr lang="en-US" dirty="0">
                <a:latin typeface="Arial Rounded MT Bold" pitchFamily="34" charset="0"/>
              </a:rPr>
            </a:br>
            <a:r>
              <a:rPr lang="en-CA" b="1" dirty="0">
                <a:solidFill>
                  <a:schemeClr val="tx2">
                    <a:lumMod val="75000"/>
                    <a:lumOff val="25000"/>
                  </a:schemeClr>
                </a:solidFill>
                <a:latin typeface="Arial Rounded MT Bold" pitchFamily="34" charset="0"/>
              </a:rPr>
              <a:t>Economic Development</a:t>
            </a:r>
            <a:br>
              <a:rPr lang="en-CA" b="1" dirty="0">
                <a:solidFill>
                  <a:schemeClr val="tx2">
                    <a:lumMod val="75000"/>
                    <a:lumOff val="25000"/>
                  </a:schemeClr>
                </a:solidFill>
                <a:latin typeface="Arial Rounded MT Bold" pitchFamily="34" charset="0"/>
              </a:rPr>
            </a:br>
            <a:endParaRPr lang="en-CA" b="1" dirty="0">
              <a:solidFill>
                <a:schemeClr val="tx2">
                  <a:lumMod val="75000"/>
                  <a:lumOff val="25000"/>
                </a:schemeClr>
              </a:solidFill>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b="1" dirty="0">
                <a:solidFill>
                  <a:schemeClr val="tx2">
                    <a:lumMod val="75000"/>
                    <a:lumOff val="25000"/>
                  </a:schemeClr>
                </a:solidFill>
              </a:rPr>
              <a:t>Existing Businesses/Organizations in the Area:</a:t>
            </a:r>
            <a:endParaRPr lang="en-CA" b="1" dirty="0">
              <a:solidFill>
                <a:schemeClr val="tx2">
                  <a:lumMod val="75000"/>
                  <a:lumOff val="25000"/>
                </a:schemeClr>
              </a:solidFill>
            </a:endParaRPr>
          </a:p>
          <a:p>
            <a:r>
              <a:rPr lang="en-US" dirty="0" smtClean="0">
                <a:solidFill>
                  <a:schemeClr val="tx2">
                    <a:lumMod val="75000"/>
                    <a:lumOff val="25000"/>
                  </a:schemeClr>
                </a:solidFill>
                <a:latin typeface="Arial Rounded MT Bold" pitchFamily="34" charset="0"/>
              </a:rPr>
              <a:t>Steal </a:t>
            </a:r>
            <a:r>
              <a:rPr lang="en-US" dirty="0">
                <a:solidFill>
                  <a:schemeClr val="tx2">
                    <a:lumMod val="75000"/>
                    <a:lumOff val="25000"/>
                  </a:schemeClr>
                </a:solidFill>
                <a:latin typeface="Arial Rounded MT Bold" pitchFamily="34" charset="0"/>
              </a:rPr>
              <a:t>of a Deal (Second Hand </a:t>
            </a:r>
            <a:r>
              <a:rPr lang="en-US" dirty="0" smtClean="0">
                <a:solidFill>
                  <a:schemeClr val="tx2">
                    <a:lumMod val="75000"/>
                    <a:lumOff val="25000"/>
                  </a:schemeClr>
                </a:solidFill>
                <a:latin typeface="Arial Rounded MT Bold" pitchFamily="34" charset="0"/>
              </a:rPr>
              <a:t>Store)</a:t>
            </a:r>
            <a:endParaRPr lang="en-CA" dirty="0">
              <a:solidFill>
                <a:schemeClr val="tx2">
                  <a:lumMod val="75000"/>
                  <a:lumOff val="25000"/>
                </a:schemeClr>
              </a:solidFill>
              <a:latin typeface="Arial Rounded MT Bold" pitchFamily="34" charset="0"/>
            </a:endParaRPr>
          </a:p>
          <a:p>
            <a:pPr lvl="0"/>
            <a:r>
              <a:rPr lang="en-US" dirty="0" smtClean="0">
                <a:solidFill>
                  <a:schemeClr val="tx2">
                    <a:lumMod val="75000"/>
                    <a:lumOff val="25000"/>
                  </a:schemeClr>
                </a:solidFill>
                <a:latin typeface="Arial Rounded MT Bold" pitchFamily="34" charset="0"/>
              </a:rPr>
              <a:t>Riverview </a:t>
            </a:r>
            <a:r>
              <a:rPr lang="en-US" dirty="0">
                <a:solidFill>
                  <a:schemeClr val="tx2">
                    <a:lumMod val="75000"/>
                    <a:lumOff val="25000"/>
                  </a:schemeClr>
                </a:solidFill>
                <a:latin typeface="Arial Rounded MT Bold" pitchFamily="34" charset="0"/>
              </a:rPr>
              <a:t>Manor Apartments</a:t>
            </a:r>
            <a:endParaRPr lang="en-CA" dirty="0">
              <a:solidFill>
                <a:schemeClr val="tx2">
                  <a:lumMod val="75000"/>
                  <a:lumOff val="25000"/>
                </a:schemeClr>
              </a:solidFill>
              <a:latin typeface="Arial Rounded MT Bold" pitchFamily="34" charset="0"/>
            </a:endParaRPr>
          </a:p>
          <a:p>
            <a:pPr lvl="0"/>
            <a:r>
              <a:rPr lang="en-US" dirty="0">
                <a:solidFill>
                  <a:schemeClr val="tx2">
                    <a:lumMod val="75000"/>
                    <a:lumOff val="25000"/>
                  </a:schemeClr>
                </a:solidFill>
                <a:latin typeface="Arial Rounded MT Bold" pitchFamily="34" charset="0"/>
              </a:rPr>
              <a:t>Carleton Victoria Community Vocational Board Inc.</a:t>
            </a:r>
            <a:endParaRPr lang="en-CA" dirty="0">
              <a:solidFill>
                <a:schemeClr val="tx2">
                  <a:lumMod val="75000"/>
                  <a:lumOff val="25000"/>
                </a:schemeClr>
              </a:solidFill>
              <a:latin typeface="Arial Rounded MT Bold" pitchFamily="34" charset="0"/>
            </a:endParaRPr>
          </a:p>
          <a:p>
            <a:pPr lvl="0"/>
            <a:r>
              <a:rPr lang="en-US" dirty="0">
                <a:solidFill>
                  <a:schemeClr val="tx2">
                    <a:lumMod val="75000"/>
                    <a:lumOff val="25000"/>
                  </a:schemeClr>
                </a:solidFill>
                <a:latin typeface="Arial Rounded MT Bold" pitchFamily="34" charset="0"/>
              </a:rPr>
              <a:t>Bath Community Academic Service Program</a:t>
            </a:r>
            <a:endParaRPr lang="en-CA" dirty="0">
              <a:solidFill>
                <a:schemeClr val="tx2">
                  <a:lumMod val="75000"/>
                  <a:lumOff val="25000"/>
                </a:schemeClr>
              </a:solidFill>
              <a:latin typeface="Arial Rounded MT Bold" pitchFamily="34" charset="0"/>
            </a:endParaRPr>
          </a:p>
          <a:p>
            <a:pPr lvl="0"/>
            <a:r>
              <a:rPr lang="en-US" dirty="0">
                <a:solidFill>
                  <a:schemeClr val="tx2">
                    <a:lumMod val="75000"/>
                    <a:lumOff val="25000"/>
                  </a:schemeClr>
                </a:solidFill>
                <a:latin typeface="Arial Rounded MT Bold" pitchFamily="34" charset="0"/>
              </a:rPr>
              <a:t>Bath Lions Club</a:t>
            </a:r>
            <a:endParaRPr lang="en-CA" dirty="0">
              <a:solidFill>
                <a:schemeClr val="tx2">
                  <a:lumMod val="75000"/>
                  <a:lumOff val="25000"/>
                </a:schemeClr>
              </a:solidFill>
              <a:latin typeface="Arial Rounded MT Bold" pitchFamily="34" charset="0"/>
            </a:endParaRPr>
          </a:p>
          <a:p>
            <a:pPr lvl="0"/>
            <a:r>
              <a:rPr lang="en-US" dirty="0">
                <a:solidFill>
                  <a:schemeClr val="tx2">
                    <a:lumMod val="75000"/>
                    <a:lumOff val="25000"/>
                  </a:schemeClr>
                </a:solidFill>
                <a:latin typeface="Arial Rounded MT Bold" pitchFamily="34" charset="0"/>
              </a:rPr>
              <a:t>The Cooperators Insurance</a:t>
            </a:r>
            <a:endParaRPr lang="en-CA" dirty="0">
              <a:solidFill>
                <a:schemeClr val="tx2">
                  <a:lumMod val="75000"/>
                  <a:lumOff val="25000"/>
                </a:schemeClr>
              </a:solidFill>
              <a:latin typeface="Arial Rounded MT Bold" pitchFamily="34" charset="0"/>
            </a:endParaRPr>
          </a:p>
          <a:p>
            <a:pPr lvl="0"/>
            <a:r>
              <a:rPr lang="en-US" dirty="0" err="1" smtClean="0">
                <a:solidFill>
                  <a:schemeClr val="tx2">
                    <a:lumMod val="75000"/>
                    <a:lumOff val="25000"/>
                  </a:schemeClr>
                </a:solidFill>
                <a:latin typeface="Arial Rounded MT Bold" pitchFamily="34" charset="0"/>
              </a:rPr>
              <a:t>Monquarter</a:t>
            </a:r>
            <a:r>
              <a:rPr lang="en-US" dirty="0" smtClean="0">
                <a:solidFill>
                  <a:schemeClr val="tx2">
                    <a:lumMod val="75000"/>
                    <a:lumOff val="25000"/>
                  </a:schemeClr>
                </a:solidFill>
                <a:latin typeface="Arial Rounded MT Bold" pitchFamily="34" charset="0"/>
              </a:rPr>
              <a:t> </a:t>
            </a:r>
            <a:r>
              <a:rPr lang="en-US" dirty="0">
                <a:solidFill>
                  <a:schemeClr val="tx2">
                    <a:lumMod val="75000"/>
                    <a:lumOff val="25000"/>
                  </a:schemeClr>
                </a:solidFill>
                <a:latin typeface="Arial Rounded MT Bold" pitchFamily="34" charset="0"/>
              </a:rPr>
              <a:t>Restaurant and Lounge</a:t>
            </a:r>
            <a:endParaRPr lang="en-CA" dirty="0">
              <a:solidFill>
                <a:schemeClr val="tx2">
                  <a:lumMod val="75000"/>
                  <a:lumOff val="25000"/>
                </a:schemeClr>
              </a:solidFill>
              <a:latin typeface="Arial Rounded MT Bold" pitchFamily="34" charset="0"/>
            </a:endParaRPr>
          </a:p>
        </p:txBody>
      </p:sp>
      <p:sp>
        <p:nvSpPr>
          <p:cNvPr id="4" name="Footer Placeholder 3"/>
          <p:cNvSpPr>
            <a:spLocks noGrp="1"/>
          </p:cNvSpPr>
          <p:nvPr>
            <p:ph type="ftr" sz="quarter" idx="11"/>
          </p:nvPr>
        </p:nvSpPr>
        <p:spPr/>
        <p:txBody>
          <a:bodyPr/>
          <a:lstStyle/>
          <a:p>
            <a:r>
              <a:rPr lang="en-US" smtClean="0"/>
              <a:t>December 1, 2014</a:t>
            </a:r>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73</a:t>
            </a:fld>
            <a:endParaRPr lang="en-US" dirty="0"/>
          </a:p>
        </p:txBody>
      </p:sp>
    </p:spTree>
    <p:extLst>
      <p:ext uri="{BB962C8B-B14F-4D97-AF65-F5344CB8AC3E}">
        <p14:creationId xmlns:p14="http://schemas.microsoft.com/office/powerpoint/2010/main" val="2768725082"/>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lumMod val="75000"/>
                    <a:lumOff val="25000"/>
                  </a:schemeClr>
                </a:solidFill>
                <a:latin typeface="Arial Rounded MT Bold" pitchFamily="34" charset="0"/>
              </a:rPr>
              <a:t>Economic Development</a:t>
            </a:r>
            <a:endParaRPr lang="en-CA" b="1" dirty="0">
              <a:solidFill>
                <a:schemeClr val="tx2">
                  <a:lumMod val="75000"/>
                  <a:lumOff val="25000"/>
                </a:schemeClr>
              </a:solidFill>
              <a:latin typeface="Arial Rounded MT Bold" pitchFamily="34" charset="0"/>
            </a:endParaRPr>
          </a:p>
        </p:txBody>
      </p:sp>
      <p:sp>
        <p:nvSpPr>
          <p:cNvPr id="3" name="Content Placeholder 2"/>
          <p:cNvSpPr>
            <a:spLocks noGrp="1"/>
          </p:cNvSpPr>
          <p:nvPr>
            <p:ph idx="1"/>
          </p:nvPr>
        </p:nvSpPr>
        <p:spPr/>
        <p:txBody>
          <a:bodyPr>
            <a:normAutofit fontScale="77500" lnSpcReduction="20000"/>
          </a:bodyPr>
          <a:lstStyle/>
          <a:p>
            <a:pPr marL="0" indent="0">
              <a:buNone/>
            </a:pPr>
            <a:r>
              <a:rPr lang="en-US" b="1" dirty="0" smtClean="0">
                <a:solidFill>
                  <a:schemeClr val="tx2">
                    <a:lumMod val="75000"/>
                    <a:lumOff val="25000"/>
                  </a:schemeClr>
                </a:solidFill>
                <a:latin typeface="Arial Rounded MT Bold" pitchFamily="34" charset="0"/>
              </a:rPr>
              <a:t>Findings:</a:t>
            </a:r>
          </a:p>
          <a:p>
            <a:pPr lvl="0"/>
            <a:r>
              <a:rPr lang="en-US" dirty="0">
                <a:solidFill>
                  <a:schemeClr val="tx2">
                    <a:lumMod val="75000"/>
                    <a:lumOff val="25000"/>
                  </a:schemeClr>
                </a:solidFill>
                <a:latin typeface="Arial Rounded MT Bold" pitchFamily="34" charset="0"/>
              </a:rPr>
              <a:t>Residents state the closing of the hospital, and the relocation to </a:t>
            </a:r>
            <a:r>
              <a:rPr lang="en-US" dirty="0" err="1">
                <a:solidFill>
                  <a:schemeClr val="tx2">
                    <a:lumMod val="75000"/>
                    <a:lumOff val="25000"/>
                  </a:schemeClr>
                </a:solidFill>
                <a:latin typeface="Arial Rounded MT Bold" pitchFamily="34" charset="0"/>
              </a:rPr>
              <a:t>Florenceville</a:t>
            </a:r>
            <a:r>
              <a:rPr lang="en-US" dirty="0">
                <a:solidFill>
                  <a:schemeClr val="tx2">
                    <a:lumMod val="75000"/>
                    <a:lumOff val="25000"/>
                  </a:schemeClr>
                </a:solidFill>
                <a:latin typeface="Arial Rounded MT Bold" pitchFamily="34" charset="0"/>
              </a:rPr>
              <a:t> of a number of businesses affected the community’s tax base. They are concerned that if Bath Middle School closes this will further decrease the Village’s tax base. </a:t>
            </a:r>
            <a:endParaRPr lang="en-CA" dirty="0">
              <a:solidFill>
                <a:schemeClr val="tx2">
                  <a:lumMod val="75000"/>
                  <a:lumOff val="25000"/>
                </a:schemeClr>
              </a:solidFill>
              <a:latin typeface="Arial Rounded MT Bold" pitchFamily="34" charset="0"/>
            </a:endParaRPr>
          </a:p>
          <a:p>
            <a:pPr lvl="0"/>
            <a:r>
              <a:rPr lang="en-US" dirty="0">
                <a:solidFill>
                  <a:schemeClr val="tx2">
                    <a:lumMod val="75000"/>
                    <a:lumOff val="25000"/>
                  </a:schemeClr>
                </a:solidFill>
                <a:latin typeface="Arial Rounded MT Bold" pitchFamily="34" charset="0"/>
              </a:rPr>
              <a:t>There are a number of community groups and organizations that use the school on a regular basis. Community members use the gym for basketball and volleyball.  The Step-A-Head Family Learning Centre provides childcare and additional </a:t>
            </a:r>
            <a:r>
              <a:rPr lang="en-US" dirty="0" smtClean="0">
                <a:solidFill>
                  <a:schemeClr val="tx2">
                    <a:lumMod val="75000"/>
                    <a:lumOff val="25000"/>
                  </a:schemeClr>
                </a:solidFill>
                <a:latin typeface="Arial Rounded MT Bold" pitchFamily="34" charset="0"/>
              </a:rPr>
              <a:t>programming; </a:t>
            </a:r>
            <a:r>
              <a:rPr lang="en-US" dirty="0">
                <a:solidFill>
                  <a:schemeClr val="tx2">
                    <a:lumMod val="75000"/>
                    <a:lumOff val="25000"/>
                  </a:schemeClr>
                </a:solidFill>
                <a:latin typeface="Arial Rounded MT Bold" pitchFamily="34" charset="0"/>
              </a:rPr>
              <a:t>n</a:t>
            </a:r>
            <a:r>
              <a:rPr lang="en-US" dirty="0" smtClean="0">
                <a:solidFill>
                  <a:schemeClr val="tx2">
                    <a:lumMod val="75000"/>
                    <a:lumOff val="25000"/>
                  </a:schemeClr>
                </a:solidFill>
                <a:latin typeface="Arial Rounded MT Bold" pitchFamily="34" charset="0"/>
              </a:rPr>
              <a:t>amely</a:t>
            </a:r>
            <a:r>
              <a:rPr lang="en-US" dirty="0">
                <a:solidFill>
                  <a:schemeClr val="tx2">
                    <a:lumMod val="75000"/>
                    <a:lumOff val="25000"/>
                  </a:schemeClr>
                </a:solidFill>
                <a:latin typeface="Arial Rounded MT Bold" pitchFamily="34" charset="0"/>
              </a:rPr>
              <a:t>, diabetes clinic, cooking classes, community kitchen initiatives, speech therapy, family resource </a:t>
            </a:r>
            <a:r>
              <a:rPr lang="en-US" dirty="0" smtClean="0">
                <a:solidFill>
                  <a:schemeClr val="tx2">
                    <a:lumMod val="75000"/>
                    <a:lumOff val="25000"/>
                  </a:schemeClr>
                </a:solidFill>
                <a:latin typeface="Arial Rounded MT Bold" pitchFamily="34" charset="0"/>
              </a:rPr>
              <a:t>center, </a:t>
            </a:r>
            <a:r>
              <a:rPr lang="en-US" dirty="0">
                <a:solidFill>
                  <a:schemeClr val="tx2">
                    <a:lumMod val="75000"/>
                    <a:lumOff val="25000"/>
                  </a:schemeClr>
                </a:solidFill>
                <a:latin typeface="Arial Rounded MT Bold" pitchFamily="34" charset="0"/>
              </a:rPr>
              <a:t>breakfast program, and training sessions for </a:t>
            </a:r>
            <a:r>
              <a:rPr lang="en-US" dirty="0" smtClean="0">
                <a:solidFill>
                  <a:schemeClr val="tx2">
                    <a:lumMod val="75000"/>
                    <a:lumOff val="25000"/>
                  </a:schemeClr>
                </a:solidFill>
                <a:latin typeface="Arial Rounded MT Bold" pitchFamily="34" charset="0"/>
              </a:rPr>
              <a:t>early </a:t>
            </a:r>
            <a:r>
              <a:rPr lang="en-US" dirty="0">
                <a:solidFill>
                  <a:schemeClr val="tx2">
                    <a:lumMod val="75000"/>
                    <a:lumOff val="25000"/>
                  </a:schemeClr>
                </a:solidFill>
                <a:latin typeface="Arial Rounded MT Bold" pitchFamily="34" charset="0"/>
              </a:rPr>
              <a:t>childhood educators.  Additionally, there are currently 7 full time employees, and one part-time bookkeeper, generating $120,000 - $140,000 in wages.</a:t>
            </a:r>
            <a:endParaRPr lang="en-CA" dirty="0">
              <a:solidFill>
                <a:schemeClr val="tx2">
                  <a:lumMod val="75000"/>
                  <a:lumOff val="25000"/>
                </a:schemeClr>
              </a:solidFill>
              <a:latin typeface="Arial Rounded MT Bold" pitchFamily="34" charset="0"/>
            </a:endParaRPr>
          </a:p>
          <a:p>
            <a:pPr marL="0" indent="0">
              <a:buNone/>
            </a:pPr>
            <a:endParaRPr lang="en-CA" dirty="0">
              <a:solidFill>
                <a:schemeClr val="tx2">
                  <a:lumMod val="75000"/>
                  <a:lumOff val="25000"/>
                </a:schemeClr>
              </a:solidFill>
              <a:latin typeface="Arial Rounded MT Bold" pitchFamily="34" charset="0"/>
            </a:endParaRPr>
          </a:p>
        </p:txBody>
      </p:sp>
      <p:sp>
        <p:nvSpPr>
          <p:cNvPr id="4" name="Footer Placeholder 3"/>
          <p:cNvSpPr>
            <a:spLocks noGrp="1"/>
          </p:cNvSpPr>
          <p:nvPr>
            <p:ph type="ftr" sz="quarter" idx="11"/>
          </p:nvPr>
        </p:nvSpPr>
        <p:spPr/>
        <p:txBody>
          <a:bodyPr/>
          <a:lstStyle/>
          <a:p>
            <a:r>
              <a:rPr lang="en-US" smtClean="0"/>
              <a:t>December 1, 2014</a:t>
            </a:r>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74</a:t>
            </a:fld>
            <a:endParaRPr lang="en-US" dirty="0"/>
          </a:p>
        </p:txBody>
      </p:sp>
    </p:spTree>
    <p:extLst>
      <p:ext uri="{BB962C8B-B14F-4D97-AF65-F5344CB8AC3E}">
        <p14:creationId xmlns:p14="http://schemas.microsoft.com/office/powerpoint/2010/main" val="302318039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2">
                    <a:lumMod val="75000"/>
                    <a:lumOff val="25000"/>
                  </a:schemeClr>
                </a:solidFill>
                <a:latin typeface="Arial Rounded MT Bold" pitchFamily="34" charset="0"/>
              </a:rPr>
              <a:t>Economic Development</a:t>
            </a:r>
            <a:endParaRPr lang="en-CA" dirty="0">
              <a:solidFill>
                <a:schemeClr val="tx2">
                  <a:lumMod val="75000"/>
                  <a:lumOff val="25000"/>
                </a:schemeClr>
              </a:solidFill>
            </a:endParaRPr>
          </a:p>
        </p:txBody>
      </p:sp>
      <p:sp>
        <p:nvSpPr>
          <p:cNvPr id="3" name="Content Placeholder 2"/>
          <p:cNvSpPr>
            <a:spLocks noGrp="1"/>
          </p:cNvSpPr>
          <p:nvPr>
            <p:ph idx="1"/>
          </p:nvPr>
        </p:nvSpPr>
        <p:spPr/>
        <p:txBody>
          <a:bodyPr>
            <a:normAutofit lnSpcReduction="10000"/>
          </a:bodyPr>
          <a:lstStyle/>
          <a:p>
            <a:pPr lvl="0"/>
            <a:r>
              <a:rPr lang="en-US" dirty="0">
                <a:solidFill>
                  <a:schemeClr val="tx2">
                    <a:lumMod val="75000"/>
                    <a:lumOff val="25000"/>
                  </a:schemeClr>
                </a:solidFill>
                <a:latin typeface="Arial Rounded MT Bold" pitchFamily="34" charset="0"/>
              </a:rPr>
              <a:t>There is hope that the special care home will bring in new families.  There is concern that if there is no middle school </a:t>
            </a:r>
            <a:r>
              <a:rPr lang="en-US" dirty="0" smtClean="0">
                <a:solidFill>
                  <a:schemeClr val="tx2">
                    <a:lumMod val="75000"/>
                    <a:lumOff val="25000"/>
                  </a:schemeClr>
                </a:solidFill>
                <a:latin typeface="Arial Rounded MT Bold" pitchFamily="34" charset="0"/>
              </a:rPr>
              <a:t>families will </a:t>
            </a:r>
            <a:r>
              <a:rPr lang="en-US" dirty="0">
                <a:solidFill>
                  <a:schemeClr val="tx2">
                    <a:lumMod val="75000"/>
                    <a:lumOff val="25000"/>
                  </a:schemeClr>
                </a:solidFill>
                <a:latin typeface="Arial Rounded MT Bold" pitchFamily="34" charset="0"/>
              </a:rPr>
              <a:t>choose to live </a:t>
            </a:r>
            <a:r>
              <a:rPr lang="en-US" dirty="0" smtClean="0">
                <a:solidFill>
                  <a:schemeClr val="tx2">
                    <a:lumMod val="75000"/>
                    <a:lumOff val="25000"/>
                  </a:schemeClr>
                </a:solidFill>
                <a:latin typeface="Arial Rounded MT Bold" pitchFamily="34" charset="0"/>
              </a:rPr>
              <a:t>in another </a:t>
            </a:r>
            <a:r>
              <a:rPr lang="en-US" dirty="0">
                <a:solidFill>
                  <a:schemeClr val="tx2">
                    <a:lumMod val="75000"/>
                    <a:lumOff val="25000"/>
                  </a:schemeClr>
                </a:solidFill>
                <a:latin typeface="Arial Rounded MT Bold" pitchFamily="34" charset="0"/>
              </a:rPr>
              <a:t>community. </a:t>
            </a:r>
            <a:endParaRPr lang="en-CA" dirty="0">
              <a:solidFill>
                <a:schemeClr val="tx2">
                  <a:lumMod val="75000"/>
                  <a:lumOff val="25000"/>
                </a:schemeClr>
              </a:solidFill>
              <a:latin typeface="Arial Rounded MT Bold" pitchFamily="34" charset="0"/>
            </a:endParaRPr>
          </a:p>
          <a:p>
            <a:pPr lvl="0"/>
            <a:r>
              <a:rPr lang="en-US" dirty="0">
                <a:solidFill>
                  <a:schemeClr val="tx2">
                    <a:lumMod val="75000"/>
                    <a:lumOff val="25000"/>
                  </a:schemeClr>
                </a:solidFill>
                <a:latin typeface="Arial Rounded MT Bold" pitchFamily="34" charset="0"/>
              </a:rPr>
              <a:t>The local schools, Bath Elementary and Bath Middle currently collaborate on a number of projects (Remembrance Day, Christmas dinner, ESST, transition, common FTE) and systematic concerns (school bus safety, administrative trouble shooting). The loss of BMS would result in the loss of opportunity for the two schools to </a:t>
            </a:r>
            <a:r>
              <a:rPr lang="en-US" dirty="0" smtClean="0">
                <a:solidFill>
                  <a:schemeClr val="tx2">
                    <a:lumMod val="75000"/>
                    <a:lumOff val="25000"/>
                  </a:schemeClr>
                </a:solidFill>
                <a:latin typeface="Arial Rounded MT Bold" pitchFamily="34" charset="0"/>
              </a:rPr>
              <a:t>partner, if the students went to FMS.</a:t>
            </a:r>
            <a:endParaRPr lang="en-CA" dirty="0">
              <a:solidFill>
                <a:schemeClr val="tx2">
                  <a:lumMod val="75000"/>
                  <a:lumOff val="25000"/>
                </a:schemeClr>
              </a:solidFill>
              <a:latin typeface="Arial Rounded MT Bold" pitchFamily="34" charset="0"/>
            </a:endParaRPr>
          </a:p>
          <a:p>
            <a:endParaRPr lang="en-CA" dirty="0"/>
          </a:p>
        </p:txBody>
      </p:sp>
      <p:sp>
        <p:nvSpPr>
          <p:cNvPr id="4" name="Footer Placeholder 3"/>
          <p:cNvSpPr>
            <a:spLocks noGrp="1"/>
          </p:cNvSpPr>
          <p:nvPr>
            <p:ph type="ftr" sz="quarter" idx="11"/>
          </p:nvPr>
        </p:nvSpPr>
        <p:spPr/>
        <p:txBody>
          <a:bodyPr/>
          <a:lstStyle/>
          <a:p>
            <a:r>
              <a:rPr lang="en-US" smtClean="0"/>
              <a:t>December 1, 2014</a:t>
            </a:r>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75</a:t>
            </a:fld>
            <a:endParaRPr lang="en-US" dirty="0"/>
          </a:p>
        </p:txBody>
      </p:sp>
    </p:spTree>
    <p:extLst>
      <p:ext uri="{BB962C8B-B14F-4D97-AF65-F5344CB8AC3E}">
        <p14:creationId xmlns:p14="http://schemas.microsoft.com/office/powerpoint/2010/main" val="2666445977"/>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lumMod val="75000"/>
                    <a:lumOff val="25000"/>
                  </a:schemeClr>
                </a:solidFill>
                <a:latin typeface="Arial Rounded MT Bold" pitchFamily="34" charset="0"/>
              </a:rPr>
              <a:t>Economic Development</a:t>
            </a:r>
            <a:endParaRPr lang="en-CA" b="1" dirty="0">
              <a:solidFill>
                <a:schemeClr val="tx2">
                  <a:lumMod val="75000"/>
                  <a:lumOff val="25000"/>
                </a:schemeClr>
              </a:solidFill>
              <a:latin typeface="Arial Rounded MT Bold" pitchFamily="34" charset="0"/>
            </a:endParaRPr>
          </a:p>
        </p:txBody>
      </p:sp>
      <p:sp>
        <p:nvSpPr>
          <p:cNvPr id="3" name="Content Placeholder 2"/>
          <p:cNvSpPr>
            <a:spLocks noGrp="1"/>
          </p:cNvSpPr>
          <p:nvPr>
            <p:ph idx="1"/>
          </p:nvPr>
        </p:nvSpPr>
        <p:spPr/>
        <p:txBody>
          <a:bodyPr>
            <a:normAutofit fontScale="92500" lnSpcReduction="10000"/>
          </a:bodyPr>
          <a:lstStyle/>
          <a:p>
            <a:pPr lvl="0"/>
            <a:r>
              <a:rPr lang="en-US" dirty="0" smtClean="0">
                <a:solidFill>
                  <a:schemeClr val="tx2">
                    <a:lumMod val="75000"/>
                    <a:lumOff val="25000"/>
                  </a:schemeClr>
                </a:solidFill>
                <a:latin typeface="Arial Rounded MT Bold" pitchFamily="34" charset="0"/>
              </a:rPr>
              <a:t>One business owner stated </a:t>
            </a:r>
            <a:r>
              <a:rPr lang="en-US" dirty="0">
                <a:solidFill>
                  <a:schemeClr val="tx2">
                    <a:lumMod val="75000"/>
                    <a:lumOff val="25000"/>
                  </a:schemeClr>
                </a:solidFill>
                <a:latin typeface="Arial Rounded MT Bold" pitchFamily="34" charset="0"/>
              </a:rPr>
              <a:t>that at one time his business employed 32 people. Currently he employs 17 people. He is concerned about the viability of his business if the school is closed.</a:t>
            </a:r>
            <a:endParaRPr lang="en-CA" dirty="0">
              <a:solidFill>
                <a:schemeClr val="tx2">
                  <a:lumMod val="75000"/>
                  <a:lumOff val="25000"/>
                </a:schemeClr>
              </a:solidFill>
              <a:latin typeface="Arial Rounded MT Bold" pitchFamily="34" charset="0"/>
            </a:endParaRPr>
          </a:p>
          <a:p>
            <a:r>
              <a:rPr lang="en-US" dirty="0" smtClean="0">
                <a:solidFill>
                  <a:schemeClr val="tx2">
                    <a:lumMod val="75000"/>
                    <a:lumOff val="25000"/>
                  </a:schemeClr>
                </a:solidFill>
                <a:latin typeface="Arial Rounded MT Bold" pitchFamily="34" charset="0"/>
              </a:rPr>
              <a:t>One individual has </a:t>
            </a:r>
            <a:r>
              <a:rPr lang="en-US" dirty="0">
                <a:solidFill>
                  <a:schemeClr val="tx2">
                    <a:lumMod val="75000"/>
                    <a:lumOff val="25000"/>
                  </a:schemeClr>
                </a:solidFill>
                <a:latin typeface="Arial Rounded MT Bold" pitchFamily="34" charset="0"/>
              </a:rPr>
              <a:t>spoken about the possibility of redeveloping the former hospital into a senior care facility ($7 million</a:t>
            </a:r>
            <a:r>
              <a:rPr lang="en-US" dirty="0" smtClean="0">
                <a:solidFill>
                  <a:schemeClr val="tx2">
                    <a:lumMod val="75000"/>
                    <a:lumOff val="25000"/>
                  </a:schemeClr>
                </a:solidFill>
                <a:latin typeface="Arial Rounded MT Bold" pitchFamily="34" charset="0"/>
              </a:rPr>
              <a:t>) with a </a:t>
            </a:r>
            <a:r>
              <a:rPr lang="en-US" dirty="0">
                <a:solidFill>
                  <a:schemeClr val="tx2">
                    <a:lumMod val="75000"/>
                    <a:lumOff val="25000"/>
                  </a:schemeClr>
                </a:solidFill>
                <a:latin typeface="Arial Rounded MT Bold" pitchFamily="34" charset="0"/>
              </a:rPr>
              <a:t>p</a:t>
            </a:r>
            <a:r>
              <a:rPr lang="en-US" dirty="0" smtClean="0">
                <a:solidFill>
                  <a:schemeClr val="tx2">
                    <a:lumMod val="75000"/>
                    <a:lumOff val="25000"/>
                  </a:schemeClr>
                </a:solidFill>
                <a:latin typeface="Arial Rounded MT Bold" pitchFamily="34" charset="0"/>
              </a:rPr>
              <a:t>otential employment of </a:t>
            </a:r>
            <a:r>
              <a:rPr lang="en-US" dirty="0">
                <a:solidFill>
                  <a:schemeClr val="tx2">
                    <a:lumMod val="75000"/>
                    <a:lumOff val="25000"/>
                  </a:schemeClr>
                </a:solidFill>
                <a:latin typeface="Arial Rounded MT Bold" pitchFamily="34" charset="0"/>
              </a:rPr>
              <a:t>40 – 50 people.  He has also suggested a possible subdivision on the existing hospital lot (25 acres), and the possibility of 3 other businesses to be announced by </a:t>
            </a:r>
            <a:r>
              <a:rPr lang="en-US" dirty="0" smtClean="0">
                <a:solidFill>
                  <a:schemeClr val="tx2">
                    <a:lumMod val="75000"/>
                    <a:lumOff val="25000"/>
                  </a:schemeClr>
                </a:solidFill>
                <a:latin typeface="Arial Rounded MT Bold" pitchFamily="34" charset="0"/>
              </a:rPr>
              <a:t>businessmen and partners</a:t>
            </a:r>
            <a:r>
              <a:rPr lang="en-US" dirty="0">
                <a:solidFill>
                  <a:schemeClr val="tx2">
                    <a:lumMod val="75000"/>
                    <a:lumOff val="25000"/>
                  </a:schemeClr>
                </a:solidFill>
                <a:latin typeface="Arial Rounded MT Bold" pitchFamily="34" charset="0"/>
              </a:rPr>
              <a:t>.  </a:t>
            </a:r>
            <a:r>
              <a:rPr lang="en-US" dirty="0" smtClean="0">
                <a:solidFill>
                  <a:schemeClr val="tx2">
                    <a:lumMod val="75000"/>
                    <a:lumOff val="25000"/>
                  </a:schemeClr>
                </a:solidFill>
                <a:latin typeface="Arial Rounded MT Bold" pitchFamily="34" charset="0"/>
              </a:rPr>
              <a:t>He </a:t>
            </a:r>
            <a:r>
              <a:rPr lang="en-US" dirty="0">
                <a:solidFill>
                  <a:schemeClr val="tx2">
                    <a:lumMod val="75000"/>
                    <a:lumOff val="25000"/>
                  </a:schemeClr>
                </a:solidFill>
                <a:latin typeface="Arial Rounded MT Bold" pitchFamily="34" charset="0"/>
              </a:rPr>
              <a:t>is concerned the school closure </a:t>
            </a:r>
            <a:r>
              <a:rPr lang="en-US" dirty="0" smtClean="0">
                <a:solidFill>
                  <a:schemeClr val="tx2">
                    <a:lumMod val="75000"/>
                    <a:lumOff val="25000"/>
                  </a:schemeClr>
                </a:solidFill>
                <a:latin typeface="Arial Rounded MT Bold" pitchFamily="34" charset="0"/>
              </a:rPr>
              <a:t>would </a:t>
            </a:r>
            <a:r>
              <a:rPr lang="en-US" dirty="0">
                <a:solidFill>
                  <a:schemeClr val="tx2">
                    <a:lumMod val="75000"/>
                    <a:lumOff val="25000"/>
                  </a:schemeClr>
                </a:solidFill>
                <a:latin typeface="Arial Rounded MT Bold" pitchFamily="34" charset="0"/>
              </a:rPr>
              <a:t>put these </a:t>
            </a:r>
            <a:r>
              <a:rPr lang="en-US" dirty="0" smtClean="0">
                <a:solidFill>
                  <a:schemeClr val="tx2">
                    <a:lumMod val="75000"/>
                    <a:lumOff val="25000"/>
                  </a:schemeClr>
                </a:solidFill>
                <a:latin typeface="Arial Rounded MT Bold" pitchFamily="34" charset="0"/>
              </a:rPr>
              <a:t>redevelopment plans in jeopardy.</a:t>
            </a:r>
            <a:endParaRPr lang="en-CA" dirty="0">
              <a:solidFill>
                <a:schemeClr val="tx2">
                  <a:lumMod val="75000"/>
                  <a:lumOff val="25000"/>
                </a:schemeClr>
              </a:solidFill>
              <a:latin typeface="Arial Rounded MT Bold" pitchFamily="34" charset="0"/>
            </a:endParaRPr>
          </a:p>
        </p:txBody>
      </p:sp>
      <p:sp>
        <p:nvSpPr>
          <p:cNvPr id="4" name="Footer Placeholder 3"/>
          <p:cNvSpPr>
            <a:spLocks noGrp="1"/>
          </p:cNvSpPr>
          <p:nvPr>
            <p:ph type="ftr" sz="quarter" idx="11"/>
          </p:nvPr>
        </p:nvSpPr>
        <p:spPr/>
        <p:txBody>
          <a:bodyPr/>
          <a:lstStyle/>
          <a:p>
            <a:r>
              <a:rPr lang="en-US" smtClean="0"/>
              <a:t>December 1, 2014</a:t>
            </a:r>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76</a:t>
            </a:fld>
            <a:endParaRPr lang="en-US" dirty="0"/>
          </a:p>
        </p:txBody>
      </p:sp>
    </p:spTree>
    <p:extLst>
      <p:ext uri="{BB962C8B-B14F-4D97-AF65-F5344CB8AC3E}">
        <p14:creationId xmlns:p14="http://schemas.microsoft.com/office/powerpoint/2010/main" val="1321559954"/>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chemeClr val="tx2">
                    <a:lumMod val="75000"/>
                    <a:lumOff val="25000"/>
                  </a:schemeClr>
                </a:solidFill>
                <a:latin typeface="Arial Rounded MT Bold" pitchFamily="34" charset="0"/>
              </a:rPr>
              <a:t>Bath Middle School In The Community</a:t>
            </a:r>
            <a:endParaRPr lang="en-CA" sz="3600" dirty="0">
              <a:solidFill>
                <a:schemeClr val="tx2">
                  <a:lumMod val="75000"/>
                  <a:lumOff val="25000"/>
                </a:schemeClr>
              </a:solidFill>
              <a:latin typeface="Arial Rounded MT Bold" pitchFamily="34" charset="0"/>
            </a:endParaRPr>
          </a:p>
        </p:txBody>
      </p:sp>
      <p:pic>
        <p:nvPicPr>
          <p:cNvPr id="4" name="Content Placeholder 3"/>
          <p:cNvPicPr>
            <a:picLocks noGrp="1" noChangeAspect="1"/>
          </p:cNvPicPr>
          <p:nvPr>
            <p:ph idx="1"/>
          </p:nvPr>
        </p:nvPicPr>
        <p:blipFill>
          <a:blip r:embed="rId2" cstate="email">
            <a:extLst>
              <a:ext uri="{28A0092B-C50C-407E-A947-70E740481C1C}">
                <a14:useLocalDpi xmlns:a14="http://schemas.microsoft.com/office/drawing/2010/main" val="0"/>
              </a:ext>
            </a:extLst>
          </a:blip>
          <a:stretch>
            <a:fillRect/>
          </a:stretch>
        </p:blipFill>
        <p:spPr>
          <a:xfrm>
            <a:off x="441960" y="1600200"/>
            <a:ext cx="8149591" cy="4675468"/>
          </a:xfrm>
          <a:prstGeom prst="rect">
            <a:avLst/>
          </a:prstGeom>
        </p:spPr>
      </p:pic>
      <p:sp>
        <p:nvSpPr>
          <p:cNvPr id="8" name="Footer Placeholder 7"/>
          <p:cNvSpPr>
            <a:spLocks noGrp="1"/>
          </p:cNvSpPr>
          <p:nvPr>
            <p:ph type="ftr" sz="quarter" idx="11"/>
          </p:nvPr>
        </p:nvSpPr>
        <p:spPr/>
        <p:txBody>
          <a:bodyPr/>
          <a:lstStyle/>
          <a:p>
            <a:r>
              <a:rPr lang="en-US" smtClean="0"/>
              <a:t>December 1, 2014</a:t>
            </a:r>
            <a:endParaRPr lang="en-US" dirty="0"/>
          </a:p>
        </p:txBody>
      </p:sp>
      <p:sp>
        <p:nvSpPr>
          <p:cNvPr id="9" name="Slide Number Placeholder 8"/>
          <p:cNvSpPr>
            <a:spLocks noGrp="1"/>
          </p:cNvSpPr>
          <p:nvPr>
            <p:ph type="sldNum" sz="quarter" idx="12"/>
          </p:nvPr>
        </p:nvSpPr>
        <p:spPr/>
        <p:txBody>
          <a:bodyPr/>
          <a:lstStyle/>
          <a:p>
            <a:fld id="{7F5CE407-6216-4202-80E4-A30DC2F709B2}" type="slidenum">
              <a:rPr lang="en-US" smtClean="0"/>
              <a:pPr/>
              <a:t>77</a:t>
            </a:fld>
            <a:endParaRPr lang="en-US" dirty="0"/>
          </a:p>
        </p:txBody>
      </p:sp>
    </p:spTree>
    <p:extLst>
      <p:ext uri="{BB962C8B-B14F-4D97-AF65-F5344CB8AC3E}">
        <p14:creationId xmlns:p14="http://schemas.microsoft.com/office/powerpoint/2010/main" val="71771471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z="4000" b="1" dirty="0">
                <a:solidFill>
                  <a:schemeClr val="tx2">
                    <a:lumMod val="75000"/>
                    <a:lumOff val="25000"/>
                  </a:schemeClr>
                </a:solidFill>
                <a:latin typeface="Arial Rounded MT Bold" pitchFamily="34" charset="0"/>
              </a:rPr>
              <a:t>Impact on the Community of Bath</a:t>
            </a:r>
          </a:p>
        </p:txBody>
      </p:sp>
      <p:sp>
        <p:nvSpPr>
          <p:cNvPr id="3" name="Content Placeholder 2"/>
          <p:cNvSpPr>
            <a:spLocks noGrp="1"/>
          </p:cNvSpPr>
          <p:nvPr>
            <p:ph idx="1"/>
          </p:nvPr>
        </p:nvSpPr>
        <p:spPr/>
        <p:txBody>
          <a:bodyPr>
            <a:noAutofit/>
          </a:bodyPr>
          <a:lstStyle/>
          <a:p>
            <a:r>
              <a:rPr lang="en-CA" sz="2000" dirty="0">
                <a:solidFill>
                  <a:schemeClr val="tx2">
                    <a:lumMod val="75000"/>
                    <a:lumOff val="25000"/>
                  </a:schemeClr>
                </a:solidFill>
                <a:latin typeface="Arial Rounded MT Bold" pitchFamily="34" charset="0"/>
              </a:rPr>
              <a:t>Bath Middle School has become a “COMMUNITY CENTRE”.</a:t>
            </a:r>
          </a:p>
          <a:p>
            <a:r>
              <a:rPr lang="en-CA" sz="2000" dirty="0">
                <a:solidFill>
                  <a:schemeClr val="tx2">
                    <a:lumMod val="75000"/>
                    <a:lumOff val="25000"/>
                  </a:schemeClr>
                </a:solidFill>
                <a:latin typeface="Arial Rounded MT Bold" pitchFamily="34" charset="0"/>
              </a:rPr>
              <a:t>Flag Ship of the McCain Early Years sites.</a:t>
            </a:r>
          </a:p>
          <a:p>
            <a:r>
              <a:rPr lang="en-CA" sz="2000" dirty="0">
                <a:solidFill>
                  <a:schemeClr val="tx2">
                    <a:lumMod val="75000"/>
                    <a:lumOff val="25000"/>
                  </a:schemeClr>
                </a:solidFill>
                <a:latin typeface="Arial Rounded MT Bold" pitchFamily="34" charset="0"/>
              </a:rPr>
              <a:t>$3000.00 start up funds from Province of New Brunswick</a:t>
            </a:r>
          </a:p>
          <a:p>
            <a:r>
              <a:rPr lang="en-CA" sz="2000" dirty="0">
                <a:solidFill>
                  <a:schemeClr val="tx2">
                    <a:lumMod val="75000"/>
                    <a:lumOff val="25000"/>
                  </a:schemeClr>
                </a:solidFill>
                <a:latin typeface="Arial Rounded MT Bold" pitchFamily="34" charset="0"/>
              </a:rPr>
              <a:t>42 families and 71 children registered at Step Ahead Early Learning Centre in Pre School, Child Care and After School programs</a:t>
            </a:r>
          </a:p>
          <a:p>
            <a:r>
              <a:rPr lang="en-CA" sz="2000" dirty="0">
                <a:solidFill>
                  <a:schemeClr val="tx2">
                    <a:lumMod val="75000"/>
                    <a:lumOff val="25000"/>
                  </a:schemeClr>
                </a:solidFill>
                <a:latin typeface="Arial Rounded MT Bold" pitchFamily="34" charset="0"/>
              </a:rPr>
              <a:t>11 different Community Partner programs.</a:t>
            </a:r>
          </a:p>
          <a:p>
            <a:r>
              <a:rPr lang="en-CA" sz="2000" dirty="0">
                <a:solidFill>
                  <a:schemeClr val="tx2">
                    <a:lumMod val="75000"/>
                    <a:lumOff val="25000"/>
                  </a:schemeClr>
                </a:solidFill>
                <a:latin typeface="Arial Rounded MT Bold" pitchFamily="34" charset="0"/>
              </a:rPr>
              <a:t>Me to We  with community support raised 18,000 to build school in Nicaragua.</a:t>
            </a:r>
          </a:p>
          <a:p>
            <a:endParaRPr lang="en-CA" sz="2000" dirty="0">
              <a:solidFill>
                <a:schemeClr val="tx2">
                  <a:lumMod val="75000"/>
                  <a:lumOff val="25000"/>
                </a:schemeClr>
              </a:solidFill>
            </a:endParaRPr>
          </a:p>
        </p:txBody>
      </p:sp>
      <p:sp>
        <p:nvSpPr>
          <p:cNvPr id="8" name="Footer Placeholder 7"/>
          <p:cNvSpPr>
            <a:spLocks noGrp="1"/>
          </p:cNvSpPr>
          <p:nvPr>
            <p:ph type="ftr" sz="quarter" idx="11"/>
          </p:nvPr>
        </p:nvSpPr>
        <p:spPr/>
        <p:txBody>
          <a:bodyPr/>
          <a:lstStyle/>
          <a:p>
            <a:r>
              <a:rPr lang="en-US" smtClean="0"/>
              <a:t>December 1, 2014</a:t>
            </a:r>
            <a:endParaRPr lang="en-US" dirty="0"/>
          </a:p>
        </p:txBody>
      </p:sp>
      <p:sp>
        <p:nvSpPr>
          <p:cNvPr id="9" name="Slide Number Placeholder 8"/>
          <p:cNvSpPr>
            <a:spLocks noGrp="1"/>
          </p:cNvSpPr>
          <p:nvPr>
            <p:ph type="sldNum" sz="quarter" idx="12"/>
          </p:nvPr>
        </p:nvSpPr>
        <p:spPr/>
        <p:txBody>
          <a:bodyPr/>
          <a:lstStyle/>
          <a:p>
            <a:fld id="{7F5CE407-6216-4202-80E4-A30DC2F709B2}" type="slidenum">
              <a:rPr lang="en-US" smtClean="0"/>
              <a:pPr/>
              <a:t>78</a:t>
            </a:fld>
            <a:endParaRPr lang="en-US" dirty="0"/>
          </a:p>
        </p:txBody>
      </p:sp>
    </p:spTree>
    <p:extLst>
      <p:ext uri="{BB962C8B-B14F-4D97-AF65-F5344CB8AC3E}">
        <p14:creationId xmlns:p14="http://schemas.microsoft.com/office/powerpoint/2010/main" val="3183986940"/>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381000"/>
            <a:ext cx="8042276" cy="1386840"/>
          </a:xfrm>
        </p:spPr>
        <p:txBody>
          <a:bodyPr/>
          <a:lstStyle/>
          <a:p>
            <a:r>
              <a:rPr lang="en-CA" sz="4800" b="1" dirty="0">
                <a:solidFill>
                  <a:schemeClr val="tx2">
                    <a:lumMod val="75000"/>
                    <a:lumOff val="25000"/>
                  </a:schemeClr>
                </a:solidFill>
                <a:latin typeface="Arial Rounded MT Bold" pitchFamily="34" charset="0"/>
              </a:rPr>
              <a:t>Impact on the Community of Bath</a:t>
            </a:r>
            <a:endParaRPr lang="en-CA" dirty="0">
              <a:solidFill>
                <a:schemeClr val="tx2">
                  <a:lumMod val="75000"/>
                  <a:lumOff val="25000"/>
                </a:schemeClr>
              </a:solidFill>
              <a:latin typeface="Arial Rounded MT Bold" pitchFamily="34" charset="0"/>
            </a:endParaRPr>
          </a:p>
        </p:txBody>
      </p:sp>
      <p:sp>
        <p:nvSpPr>
          <p:cNvPr id="3" name="Content Placeholder 2"/>
          <p:cNvSpPr>
            <a:spLocks noGrp="1"/>
          </p:cNvSpPr>
          <p:nvPr>
            <p:ph idx="1"/>
          </p:nvPr>
        </p:nvSpPr>
        <p:spPr>
          <a:xfrm>
            <a:off x="549275" y="2179319"/>
            <a:ext cx="8042276" cy="3764281"/>
          </a:xfrm>
        </p:spPr>
        <p:txBody>
          <a:bodyPr/>
          <a:lstStyle/>
          <a:p>
            <a:r>
              <a:rPr lang="en-CA" dirty="0">
                <a:solidFill>
                  <a:schemeClr val="tx2">
                    <a:lumMod val="75000"/>
                    <a:lumOff val="25000"/>
                  </a:schemeClr>
                </a:solidFill>
                <a:latin typeface="Arial Rounded MT Bold" pitchFamily="34" charset="0"/>
              </a:rPr>
              <a:t>Family and Early West have offices in school</a:t>
            </a:r>
          </a:p>
          <a:p>
            <a:r>
              <a:rPr lang="en-CA" dirty="0">
                <a:solidFill>
                  <a:schemeClr val="tx2">
                    <a:lumMod val="75000"/>
                    <a:lumOff val="25000"/>
                  </a:schemeClr>
                </a:solidFill>
                <a:latin typeface="Arial Rounded MT Bold" pitchFamily="34" charset="0"/>
              </a:rPr>
              <a:t>Community and School usage of the gymnasium and fitness centre</a:t>
            </a:r>
          </a:p>
          <a:p>
            <a:r>
              <a:rPr lang="en-CA" dirty="0">
                <a:solidFill>
                  <a:schemeClr val="tx2">
                    <a:lumMod val="75000"/>
                    <a:lumOff val="25000"/>
                  </a:schemeClr>
                </a:solidFill>
                <a:latin typeface="Arial Rounded MT Bold" pitchFamily="34" charset="0"/>
              </a:rPr>
              <a:t>Step Ahead provides a successful  universal breakfast program to BMS students</a:t>
            </a:r>
          </a:p>
          <a:p>
            <a:pPr marL="0" indent="0">
              <a:buNone/>
            </a:pPr>
            <a:endParaRPr lang="en-CA" dirty="0"/>
          </a:p>
        </p:txBody>
      </p:sp>
      <p:sp>
        <p:nvSpPr>
          <p:cNvPr id="8" name="Footer Placeholder 7"/>
          <p:cNvSpPr>
            <a:spLocks noGrp="1"/>
          </p:cNvSpPr>
          <p:nvPr>
            <p:ph type="ftr" sz="quarter" idx="11"/>
          </p:nvPr>
        </p:nvSpPr>
        <p:spPr/>
        <p:txBody>
          <a:bodyPr/>
          <a:lstStyle/>
          <a:p>
            <a:r>
              <a:rPr lang="en-US" smtClean="0"/>
              <a:t>December 1, 2014</a:t>
            </a:r>
            <a:endParaRPr lang="en-US" dirty="0"/>
          </a:p>
        </p:txBody>
      </p:sp>
      <p:sp>
        <p:nvSpPr>
          <p:cNvPr id="9" name="Slide Number Placeholder 8"/>
          <p:cNvSpPr>
            <a:spLocks noGrp="1"/>
          </p:cNvSpPr>
          <p:nvPr>
            <p:ph type="sldNum" sz="quarter" idx="12"/>
          </p:nvPr>
        </p:nvSpPr>
        <p:spPr/>
        <p:txBody>
          <a:bodyPr/>
          <a:lstStyle/>
          <a:p>
            <a:fld id="{7F5CE407-6216-4202-80E4-A30DC2F709B2}" type="slidenum">
              <a:rPr lang="en-US" smtClean="0"/>
              <a:pPr/>
              <a:t>79</a:t>
            </a:fld>
            <a:endParaRPr lang="en-US" dirty="0"/>
          </a:p>
        </p:txBody>
      </p:sp>
    </p:spTree>
    <p:extLst>
      <p:ext uri="{BB962C8B-B14F-4D97-AF65-F5344CB8AC3E}">
        <p14:creationId xmlns:p14="http://schemas.microsoft.com/office/powerpoint/2010/main" val="2660125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2">
                    <a:lumMod val="75000"/>
                    <a:lumOff val="25000"/>
                  </a:schemeClr>
                </a:solidFill>
                <a:latin typeface="Arial Rounded MT Bold" pitchFamily="34" charset="0"/>
              </a:rPr>
              <a:t>Functional Capacity</a:t>
            </a:r>
            <a:endParaRPr lang="en-CA" b="1" dirty="0">
              <a:solidFill>
                <a:schemeClr val="tx2">
                  <a:lumMod val="75000"/>
                  <a:lumOff val="25000"/>
                </a:schemeClr>
              </a:solidFill>
              <a:latin typeface="Arial Rounded MT Bold"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33966631"/>
              </p:ext>
            </p:extLst>
          </p:nvPr>
        </p:nvGraphicFramePr>
        <p:xfrm>
          <a:off x="264458" y="1600200"/>
          <a:ext cx="8624048" cy="3916680"/>
        </p:xfrm>
        <a:graphic>
          <a:graphicData uri="http://schemas.openxmlformats.org/drawingml/2006/table">
            <a:tbl>
              <a:tblPr firstRow="1" bandRow="1">
                <a:tableStyleId>{5C22544A-7EE6-4342-B048-85BDC9FD1C3A}</a:tableStyleId>
              </a:tblPr>
              <a:tblGrid>
                <a:gridCol w="2219662"/>
                <a:gridCol w="1356360"/>
                <a:gridCol w="1356360"/>
                <a:gridCol w="1402080"/>
                <a:gridCol w="1097280"/>
                <a:gridCol w="1192306"/>
              </a:tblGrid>
              <a:tr h="1958340">
                <a:tc>
                  <a:txBody>
                    <a:bodyPr/>
                    <a:lstStyle/>
                    <a:p>
                      <a:pPr algn="ctr"/>
                      <a:endParaRPr lang="en-US" sz="1600" dirty="0" smtClean="0">
                        <a:latin typeface="Arial Rounded MT Bold" pitchFamily="34" charset="0"/>
                      </a:endParaRPr>
                    </a:p>
                    <a:p>
                      <a:pPr algn="ctr"/>
                      <a:endParaRPr lang="en-US" sz="1600" dirty="0" smtClean="0">
                        <a:latin typeface="Arial Rounded MT Bold" pitchFamily="34" charset="0"/>
                      </a:endParaRPr>
                    </a:p>
                    <a:p>
                      <a:pPr algn="ctr"/>
                      <a:r>
                        <a:rPr lang="en-US" sz="1600" dirty="0" smtClean="0">
                          <a:latin typeface="Arial Rounded MT Bold" pitchFamily="34" charset="0"/>
                        </a:rPr>
                        <a:t>Functional Capacity Data</a:t>
                      </a:r>
                      <a:endParaRPr lang="en-CA" sz="1600" dirty="0">
                        <a:latin typeface="Arial Rounded MT Bold" pitchFamily="34" charset="0"/>
                      </a:endParaRPr>
                    </a:p>
                  </a:txBody>
                  <a:tcPr/>
                </a:tc>
                <a:tc>
                  <a:txBody>
                    <a:bodyPr/>
                    <a:lstStyle/>
                    <a:p>
                      <a:pPr algn="ctr"/>
                      <a:endParaRPr lang="en-US" sz="1600" dirty="0" smtClean="0">
                        <a:latin typeface="Arial Rounded MT Bold" pitchFamily="34" charset="0"/>
                      </a:endParaRPr>
                    </a:p>
                    <a:p>
                      <a:pPr algn="ctr"/>
                      <a:endParaRPr lang="en-US" sz="1600" dirty="0" smtClean="0">
                        <a:latin typeface="Arial Rounded MT Bold" pitchFamily="34" charset="0"/>
                      </a:endParaRPr>
                    </a:p>
                    <a:p>
                      <a:pPr algn="ctr"/>
                      <a:r>
                        <a:rPr lang="en-US" sz="1600" dirty="0" smtClean="0">
                          <a:latin typeface="Arial Rounded MT Bold" pitchFamily="34" charset="0"/>
                        </a:rPr>
                        <a:t>Student </a:t>
                      </a:r>
                    </a:p>
                    <a:p>
                      <a:pPr algn="ctr"/>
                      <a:r>
                        <a:rPr lang="en-US" sz="1600" dirty="0" smtClean="0">
                          <a:latin typeface="Arial Rounded MT Bold" pitchFamily="34" charset="0"/>
                        </a:rPr>
                        <a:t>Enrollment</a:t>
                      </a:r>
                      <a:endParaRPr lang="en-CA" sz="1600" dirty="0">
                        <a:latin typeface="Arial Rounded MT Bold" pitchFamily="34" charset="0"/>
                      </a:endParaRPr>
                    </a:p>
                  </a:txBody>
                  <a:tcPr/>
                </a:tc>
                <a:tc>
                  <a:txBody>
                    <a:bodyPr/>
                    <a:lstStyle/>
                    <a:p>
                      <a:pPr algn="ctr"/>
                      <a:endParaRPr lang="en-US" sz="1600" dirty="0" smtClean="0">
                        <a:latin typeface="Arial Rounded MT Bold" pitchFamily="34" charset="0"/>
                      </a:endParaRPr>
                    </a:p>
                    <a:p>
                      <a:pPr algn="ctr"/>
                      <a:endParaRPr lang="en-US" sz="1600" dirty="0" smtClean="0">
                        <a:latin typeface="Arial Rounded MT Bold" pitchFamily="34" charset="0"/>
                      </a:endParaRPr>
                    </a:p>
                    <a:p>
                      <a:pPr algn="ctr"/>
                      <a:r>
                        <a:rPr lang="en-US" sz="1600" dirty="0" smtClean="0">
                          <a:latin typeface="Arial Rounded MT Bold" pitchFamily="34" charset="0"/>
                        </a:rPr>
                        <a:t>Number of Classrooms</a:t>
                      </a:r>
                      <a:endParaRPr lang="en-CA" sz="1600" dirty="0">
                        <a:latin typeface="Arial Rounded MT Bold" pitchFamily="34" charset="0"/>
                      </a:endParaRPr>
                    </a:p>
                  </a:txBody>
                  <a:tcPr/>
                </a:tc>
                <a:tc>
                  <a:txBody>
                    <a:bodyPr/>
                    <a:lstStyle/>
                    <a:p>
                      <a:pPr algn="ctr"/>
                      <a:endParaRPr lang="en-US" sz="1600" dirty="0" smtClean="0">
                        <a:latin typeface="Arial Rounded MT Bold" pitchFamily="34" charset="0"/>
                      </a:endParaRPr>
                    </a:p>
                    <a:p>
                      <a:pPr algn="ctr"/>
                      <a:endParaRPr lang="en-US" sz="1600" dirty="0" smtClean="0">
                        <a:latin typeface="Arial Rounded MT Bold" pitchFamily="34" charset="0"/>
                      </a:endParaRPr>
                    </a:p>
                    <a:p>
                      <a:pPr algn="ctr"/>
                      <a:r>
                        <a:rPr lang="en-US" sz="1600" dirty="0" smtClean="0">
                          <a:latin typeface="Arial Rounded MT Bold" pitchFamily="34" charset="0"/>
                        </a:rPr>
                        <a:t>Classrooms in Use</a:t>
                      </a:r>
                      <a:endParaRPr lang="en-CA" sz="1600" dirty="0">
                        <a:latin typeface="Arial Rounded MT Bold" pitchFamily="34" charset="0"/>
                      </a:endParaRPr>
                    </a:p>
                  </a:txBody>
                  <a:tcPr/>
                </a:tc>
                <a:tc>
                  <a:txBody>
                    <a:bodyPr/>
                    <a:lstStyle/>
                    <a:p>
                      <a:pPr algn="ctr"/>
                      <a:endParaRPr lang="en-US" sz="1600" dirty="0" smtClean="0">
                        <a:latin typeface="Arial Rounded MT Bold" pitchFamily="34" charset="0"/>
                      </a:endParaRPr>
                    </a:p>
                    <a:p>
                      <a:pPr algn="ctr"/>
                      <a:endParaRPr lang="en-US" sz="1600" dirty="0" smtClean="0">
                        <a:latin typeface="Arial Rounded MT Bold" pitchFamily="34" charset="0"/>
                      </a:endParaRPr>
                    </a:p>
                    <a:p>
                      <a:pPr algn="ctr"/>
                      <a:r>
                        <a:rPr lang="en-US" sz="1600" dirty="0" smtClean="0">
                          <a:latin typeface="Arial Rounded MT Bold" pitchFamily="34" charset="0"/>
                        </a:rPr>
                        <a:t>School Capacity</a:t>
                      </a:r>
                      <a:endParaRPr lang="en-CA" sz="1600" dirty="0">
                        <a:latin typeface="Arial Rounded MT Bold" pitchFamily="34" charset="0"/>
                      </a:endParaRPr>
                    </a:p>
                  </a:txBody>
                  <a:tcPr/>
                </a:tc>
                <a:tc>
                  <a:txBody>
                    <a:bodyPr/>
                    <a:lstStyle/>
                    <a:p>
                      <a:pPr algn="ctr"/>
                      <a:endParaRPr lang="en-US" sz="1600" dirty="0" smtClean="0">
                        <a:latin typeface="Arial Rounded MT Bold" pitchFamily="34" charset="0"/>
                      </a:endParaRPr>
                    </a:p>
                    <a:p>
                      <a:pPr algn="ctr"/>
                      <a:endParaRPr lang="en-US" sz="1600" dirty="0" smtClean="0">
                        <a:latin typeface="Arial Rounded MT Bold" pitchFamily="34" charset="0"/>
                      </a:endParaRPr>
                    </a:p>
                    <a:p>
                      <a:pPr algn="ctr"/>
                      <a:r>
                        <a:rPr lang="en-US" sz="1600" dirty="0" smtClean="0">
                          <a:latin typeface="Arial Rounded MT Bold" pitchFamily="34" charset="0"/>
                        </a:rPr>
                        <a:t>Capacity Rating</a:t>
                      </a:r>
                      <a:endParaRPr lang="en-CA" sz="1600" dirty="0">
                        <a:latin typeface="Arial Rounded MT Bold" pitchFamily="34" charset="0"/>
                      </a:endParaRPr>
                    </a:p>
                  </a:txBody>
                  <a:tcPr/>
                </a:tc>
              </a:tr>
              <a:tr h="1958340">
                <a:tc>
                  <a:txBody>
                    <a:bodyPr/>
                    <a:lstStyle/>
                    <a:p>
                      <a:pPr algn="ctr"/>
                      <a:endParaRPr lang="en-US" b="1" dirty="0" smtClean="0">
                        <a:solidFill>
                          <a:schemeClr val="tx2">
                            <a:lumMod val="75000"/>
                            <a:lumOff val="25000"/>
                          </a:schemeClr>
                        </a:solidFill>
                        <a:latin typeface="Arial Rounded MT Bold" pitchFamily="34" charset="0"/>
                      </a:endParaRPr>
                    </a:p>
                    <a:p>
                      <a:pPr algn="ctr"/>
                      <a:endParaRPr lang="en-US" b="1" dirty="0" smtClean="0">
                        <a:solidFill>
                          <a:schemeClr val="tx2">
                            <a:lumMod val="75000"/>
                            <a:lumOff val="25000"/>
                          </a:schemeClr>
                        </a:solidFill>
                        <a:latin typeface="Arial Rounded MT Bold" pitchFamily="34" charset="0"/>
                      </a:endParaRPr>
                    </a:p>
                    <a:p>
                      <a:pPr algn="ctr"/>
                      <a:r>
                        <a:rPr lang="en-US" b="1" dirty="0" smtClean="0">
                          <a:solidFill>
                            <a:schemeClr val="tx2">
                              <a:lumMod val="75000"/>
                              <a:lumOff val="25000"/>
                            </a:schemeClr>
                          </a:solidFill>
                          <a:latin typeface="Arial Rounded MT Bold" pitchFamily="34" charset="0"/>
                        </a:rPr>
                        <a:t>Based on 28 Students per class</a:t>
                      </a:r>
                      <a:endParaRPr lang="en-CA" b="1" dirty="0">
                        <a:solidFill>
                          <a:schemeClr val="tx2">
                            <a:lumMod val="75000"/>
                            <a:lumOff val="25000"/>
                          </a:schemeClr>
                        </a:solidFill>
                        <a:latin typeface="Arial Rounded MT Bold" pitchFamily="34" charset="0"/>
                      </a:endParaRPr>
                    </a:p>
                  </a:txBody>
                  <a:tcPr/>
                </a:tc>
                <a:tc>
                  <a:txBody>
                    <a:bodyPr/>
                    <a:lstStyle/>
                    <a:p>
                      <a:pPr algn="ctr"/>
                      <a:endParaRPr lang="en-US" b="1" dirty="0" smtClean="0">
                        <a:solidFill>
                          <a:schemeClr val="tx2">
                            <a:lumMod val="75000"/>
                            <a:lumOff val="25000"/>
                          </a:schemeClr>
                        </a:solidFill>
                        <a:latin typeface="Arial Rounded MT Bold" pitchFamily="34" charset="0"/>
                      </a:endParaRPr>
                    </a:p>
                    <a:p>
                      <a:pPr algn="ctr"/>
                      <a:endParaRPr lang="en-US" b="1" dirty="0" smtClean="0">
                        <a:solidFill>
                          <a:schemeClr val="tx2">
                            <a:lumMod val="75000"/>
                            <a:lumOff val="25000"/>
                          </a:schemeClr>
                        </a:solidFill>
                        <a:latin typeface="Arial Rounded MT Bold" pitchFamily="34" charset="0"/>
                      </a:endParaRPr>
                    </a:p>
                    <a:p>
                      <a:pPr algn="ctr"/>
                      <a:r>
                        <a:rPr lang="en-US" b="1" dirty="0" smtClean="0">
                          <a:solidFill>
                            <a:schemeClr val="tx2">
                              <a:lumMod val="75000"/>
                              <a:lumOff val="25000"/>
                            </a:schemeClr>
                          </a:solidFill>
                          <a:latin typeface="Arial Rounded MT Bold" pitchFamily="34" charset="0"/>
                        </a:rPr>
                        <a:t>44</a:t>
                      </a:r>
                      <a:endParaRPr lang="en-CA" b="1" dirty="0">
                        <a:solidFill>
                          <a:schemeClr val="tx2">
                            <a:lumMod val="75000"/>
                            <a:lumOff val="25000"/>
                          </a:schemeClr>
                        </a:solidFill>
                        <a:latin typeface="Arial Rounded MT Bold" pitchFamily="34" charset="0"/>
                      </a:endParaRPr>
                    </a:p>
                  </a:txBody>
                  <a:tcPr/>
                </a:tc>
                <a:tc>
                  <a:txBody>
                    <a:bodyPr/>
                    <a:lstStyle/>
                    <a:p>
                      <a:pPr algn="ctr"/>
                      <a:endParaRPr lang="en-US" b="1" dirty="0" smtClean="0">
                        <a:solidFill>
                          <a:schemeClr val="tx2">
                            <a:lumMod val="75000"/>
                            <a:lumOff val="25000"/>
                          </a:schemeClr>
                        </a:solidFill>
                        <a:latin typeface="Arial Rounded MT Bold" pitchFamily="34" charset="0"/>
                      </a:endParaRPr>
                    </a:p>
                    <a:p>
                      <a:pPr algn="ctr"/>
                      <a:endParaRPr lang="en-US" b="1" dirty="0" smtClean="0">
                        <a:solidFill>
                          <a:schemeClr val="tx2">
                            <a:lumMod val="75000"/>
                            <a:lumOff val="25000"/>
                          </a:schemeClr>
                        </a:solidFill>
                        <a:latin typeface="Arial Rounded MT Bold" pitchFamily="34" charset="0"/>
                      </a:endParaRPr>
                    </a:p>
                    <a:p>
                      <a:pPr algn="ctr"/>
                      <a:r>
                        <a:rPr lang="en-US" b="1" dirty="0" smtClean="0">
                          <a:solidFill>
                            <a:schemeClr val="tx2">
                              <a:lumMod val="75000"/>
                              <a:lumOff val="25000"/>
                            </a:schemeClr>
                          </a:solidFill>
                          <a:latin typeface="Arial Rounded MT Bold" pitchFamily="34" charset="0"/>
                        </a:rPr>
                        <a:t>7</a:t>
                      </a:r>
                      <a:endParaRPr lang="en-CA" b="1" dirty="0">
                        <a:solidFill>
                          <a:schemeClr val="tx2">
                            <a:lumMod val="75000"/>
                            <a:lumOff val="25000"/>
                          </a:schemeClr>
                        </a:solidFill>
                        <a:latin typeface="Arial Rounded MT Bold" pitchFamily="34" charset="0"/>
                      </a:endParaRPr>
                    </a:p>
                  </a:txBody>
                  <a:tcPr/>
                </a:tc>
                <a:tc>
                  <a:txBody>
                    <a:bodyPr/>
                    <a:lstStyle/>
                    <a:p>
                      <a:pPr algn="ctr"/>
                      <a:endParaRPr lang="en-US" b="1" dirty="0" smtClean="0">
                        <a:solidFill>
                          <a:schemeClr val="tx2">
                            <a:lumMod val="75000"/>
                            <a:lumOff val="25000"/>
                          </a:schemeClr>
                        </a:solidFill>
                        <a:latin typeface="Arial Rounded MT Bold" pitchFamily="34" charset="0"/>
                      </a:endParaRPr>
                    </a:p>
                    <a:p>
                      <a:pPr algn="ctr"/>
                      <a:endParaRPr lang="en-US" b="1" dirty="0" smtClean="0">
                        <a:solidFill>
                          <a:schemeClr val="tx2">
                            <a:lumMod val="75000"/>
                            <a:lumOff val="25000"/>
                          </a:schemeClr>
                        </a:solidFill>
                        <a:latin typeface="Arial Rounded MT Bold" pitchFamily="34" charset="0"/>
                      </a:endParaRPr>
                    </a:p>
                    <a:p>
                      <a:pPr algn="ctr"/>
                      <a:r>
                        <a:rPr lang="en-US" b="1" dirty="0" smtClean="0">
                          <a:solidFill>
                            <a:schemeClr val="tx2">
                              <a:lumMod val="75000"/>
                              <a:lumOff val="25000"/>
                            </a:schemeClr>
                          </a:solidFill>
                          <a:latin typeface="Arial Rounded MT Bold" pitchFamily="34" charset="0"/>
                        </a:rPr>
                        <a:t>3*</a:t>
                      </a:r>
                      <a:endParaRPr lang="en-CA" b="1" dirty="0">
                        <a:solidFill>
                          <a:schemeClr val="tx2">
                            <a:lumMod val="75000"/>
                            <a:lumOff val="25000"/>
                          </a:schemeClr>
                        </a:solidFill>
                        <a:latin typeface="Arial Rounded MT Bold" pitchFamily="34" charset="0"/>
                      </a:endParaRPr>
                    </a:p>
                  </a:txBody>
                  <a:tcPr/>
                </a:tc>
                <a:tc>
                  <a:txBody>
                    <a:bodyPr/>
                    <a:lstStyle/>
                    <a:p>
                      <a:pPr algn="ctr"/>
                      <a:endParaRPr lang="en-US" b="1" dirty="0" smtClean="0">
                        <a:solidFill>
                          <a:schemeClr val="tx2">
                            <a:lumMod val="75000"/>
                            <a:lumOff val="25000"/>
                          </a:schemeClr>
                        </a:solidFill>
                        <a:latin typeface="Arial Rounded MT Bold" pitchFamily="34" charset="0"/>
                      </a:endParaRPr>
                    </a:p>
                    <a:p>
                      <a:pPr algn="ctr"/>
                      <a:endParaRPr lang="en-US" b="1" dirty="0" smtClean="0">
                        <a:solidFill>
                          <a:schemeClr val="tx2">
                            <a:lumMod val="75000"/>
                            <a:lumOff val="25000"/>
                          </a:schemeClr>
                        </a:solidFill>
                        <a:latin typeface="Arial Rounded MT Bold" pitchFamily="34" charset="0"/>
                      </a:endParaRPr>
                    </a:p>
                    <a:p>
                      <a:pPr algn="ctr"/>
                      <a:r>
                        <a:rPr lang="en-US" b="1" dirty="0" smtClean="0">
                          <a:solidFill>
                            <a:schemeClr val="tx2">
                              <a:lumMod val="75000"/>
                              <a:lumOff val="25000"/>
                            </a:schemeClr>
                          </a:solidFill>
                          <a:latin typeface="Arial Rounded MT Bold" pitchFamily="34" charset="0"/>
                        </a:rPr>
                        <a:t>196</a:t>
                      </a:r>
                      <a:endParaRPr lang="en-CA" b="1" dirty="0">
                        <a:solidFill>
                          <a:schemeClr val="tx2">
                            <a:lumMod val="75000"/>
                            <a:lumOff val="25000"/>
                          </a:schemeClr>
                        </a:solidFill>
                        <a:latin typeface="Arial Rounded MT Bold" pitchFamily="34" charset="0"/>
                      </a:endParaRPr>
                    </a:p>
                  </a:txBody>
                  <a:tcPr/>
                </a:tc>
                <a:tc>
                  <a:txBody>
                    <a:bodyPr/>
                    <a:lstStyle/>
                    <a:p>
                      <a:pPr algn="ctr"/>
                      <a:endParaRPr lang="en-US" b="1" dirty="0" smtClean="0">
                        <a:solidFill>
                          <a:schemeClr val="tx2">
                            <a:lumMod val="75000"/>
                            <a:lumOff val="25000"/>
                          </a:schemeClr>
                        </a:solidFill>
                        <a:latin typeface="Arial Rounded MT Bold" pitchFamily="34" charset="0"/>
                      </a:endParaRPr>
                    </a:p>
                    <a:p>
                      <a:pPr algn="ctr"/>
                      <a:endParaRPr lang="en-US" b="1" dirty="0" smtClean="0">
                        <a:solidFill>
                          <a:schemeClr val="tx2">
                            <a:lumMod val="75000"/>
                            <a:lumOff val="25000"/>
                          </a:schemeClr>
                        </a:solidFill>
                        <a:latin typeface="Arial Rounded MT Bold" pitchFamily="34" charset="0"/>
                      </a:endParaRPr>
                    </a:p>
                    <a:p>
                      <a:pPr algn="ctr"/>
                      <a:r>
                        <a:rPr lang="en-US" b="1" dirty="0" smtClean="0">
                          <a:solidFill>
                            <a:schemeClr val="tx2">
                              <a:lumMod val="75000"/>
                              <a:lumOff val="25000"/>
                            </a:schemeClr>
                          </a:solidFill>
                          <a:latin typeface="Arial Rounded MT Bold" pitchFamily="34" charset="0"/>
                        </a:rPr>
                        <a:t>22.4%</a:t>
                      </a:r>
                      <a:endParaRPr lang="en-CA" b="1" dirty="0">
                        <a:solidFill>
                          <a:schemeClr val="tx2">
                            <a:lumMod val="75000"/>
                            <a:lumOff val="25000"/>
                          </a:schemeClr>
                        </a:solidFill>
                        <a:latin typeface="Arial Rounded MT Bold" pitchFamily="34" charset="0"/>
                      </a:endParaRPr>
                    </a:p>
                  </a:txBody>
                  <a:tcPr/>
                </a:tc>
              </a:tr>
            </a:tbl>
          </a:graphicData>
        </a:graphic>
      </p:graphicFrame>
      <p:sp>
        <p:nvSpPr>
          <p:cNvPr id="4" name="Footer Placeholder 3"/>
          <p:cNvSpPr>
            <a:spLocks noGrp="1"/>
          </p:cNvSpPr>
          <p:nvPr>
            <p:ph type="ftr" sz="quarter" idx="11"/>
          </p:nvPr>
        </p:nvSpPr>
        <p:spPr/>
        <p:txBody>
          <a:bodyPr/>
          <a:lstStyle/>
          <a:p>
            <a:r>
              <a:rPr lang="en-US" smtClean="0"/>
              <a:t>December 1, 2014</a:t>
            </a:r>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8</a:t>
            </a:fld>
            <a:endParaRPr lang="en-US" dirty="0"/>
          </a:p>
        </p:txBody>
      </p:sp>
    </p:spTree>
    <p:extLst>
      <p:ext uri="{BB962C8B-B14F-4D97-AF65-F5344CB8AC3E}">
        <p14:creationId xmlns:p14="http://schemas.microsoft.com/office/powerpoint/2010/main" val="2812914840"/>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2240491"/>
            <a:ext cx="8042276" cy="1336956"/>
          </a:xfrm>
        </p:spPr>
        <p:txBody>
          <a:bodyPr/>
          <a:lstStyle/>
          <a:p>
            <a:r>
              <a:rPr lang="en-US" dirty="0" smtClean="0"/>
              <a:t/>
            </a:r>
            <a:br>
              <a:rPr lang="en-US" dirty="0" smtClean="0"/>
            </a:br>
            <a:r>
              <a:rPr lang="en-US" b="1" dirty="0" smtClean="0">
                <a:solidFill>
                  <a:schemeClr val="tx2">
                    <a:lumMod val="75000"/>
                    <a:lumOff val="25000"/>
                  </a:schemeClr>
                </a:solidFill>
                <a:latin typeface="Arial Rounded MT Bold" pitchFamily="34" charset="0"/>
              </a:rPr>
              <a:t>Questions and Answers</a:t>
            </a:r>
            <a:endParaRPr lang="en-US" b="1" dirty="0">
              <a:solidFill>
                <a:schemeClr val="tx2">
                  <a:lumMod val="75000"/>
                  <a:lumOff val="25000"/>
                </a:schemeClr>
              </a:solidFill>
              <a:latin typeface="Arial Rounded MT Bold" pitchFamily="34" charset="0"/>
            </a:endParaRPr>
          </a:p>
        </p:txBody>
      </p:sp>
      <p:sp>
        <p:nvSpPr>
          <p:cNvPr id="7" name="Footer Placeholder 6"/>
          <p:cNvSpPr>
            <a:spLocks noGrp="1"/>
          </p:cNvSpPr>
          <p:nvPr>
            <p:ph type="ftr" sz="quarter" idx="11"/>
          </p:nvPr>
        </p:nvSpPr>
        <p:spPr/>
        <p:txBody>
          <a:bodyPr/>
          <a:lstStyle/>
          <a:p>
            <a:r>
              <a:rPr lang="en-US" smtClean="0"/>
              <a:t>December 1, 2014</a:t>
            </a:r>
            <a:endParaRPr lang="en-US" dirty="0"/>
          </a:p>
        </p:txBody>
      </p:sp>
      <p:sp>
        <p:nvSpPr>
          <p:cNvPr id="8" name="Slide Number Placeholder 7"/>
          <p:cNvSpPr>
            <a:spLocks noGrp="1"/>
          </p:cNvSpPr>
          <p:nvPr>
            <p:ph type="sldNum" sz="quarter" idx="12"/>
          </p:nvPr>
        </p:nvSpPr>
        <p:spPr/>
        <p:txBody>
          <a:bodyPr/>
          <a:lstStyle/>
          <a:p>
            <a:fld id="{7F5CE407-6216-4202-80E4-A30DC2F709B2}" type="slidenum">
              <a:rPr lang="en-US" smtClean="0"/>
              <a:pPr/>
              <a:t>80</a:t>
            </a:fld>
            <a:endParaRPr lang="en-US" dirty="0"/>
          </a:p>
        </p:txBody>
      </p:sp>
      <p:pic>
        <p:nvPicPr>
          <p:cNvPr id="5" name="Picture 4" descr="C:\Users\Andrea.Penney\Desktop\ASDW HD LOGO (2).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80765" y="746760"/>
            <a:ext cx="8031637" cy="149373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14175096"/>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000" b="1" dirty="0" smtClean="0">
                <a:latin typeface="Arial Rounded MT Bold" pitchFamily="34" charset="0"/>
              </a:rPr>
              <a:t>Bath Middle School Sustainability Study – Visit our Website for Details!</a:t>
            </a:r>
            <a:endParaRPr lang="en-US" sz="3000" b="1" dirty="0">
              <a:latin typeface="Arial Rounded MT Bold" pitchFamily="34" charset="0"/>
            </a:endParaRPr>
          </a:p>
        </p:txBody>
      </p:sp>
      <p:sp>
        <p:nvSpPr>
          <p:cNvPr id="3" name="Content Placeholder 2"/>
          <p:cNvSpPr>
            <a:spLocks noGrp="1"/>
          </p:cNvSpPr>
          <p:nvPr>
            <p:ph idx="1"/>
          </p:nvPr>
        </p:nvSpPr>
        <p:spPr>
          <a:xfrm>
            <a:off x="687681" y="1995055"/>
            <a:ext cx="8042276" cy="4245347"/>
          </a:xfrm>
        </p:spPr>
        <p:txBody>
          <a:bodyPr>
            <a:normAutofit fontScale="77500" lnSpcReduction="20000"/>
          </a:bodyPr>
          <a:lstStyle/>
          <a:p>
            <a:pPr lvl="1"/>
            <a:r>
              <a:rPr lang="en-US" dirty="0" smtClean="0">
                <a:solidFill>
                  <a:srgbClr val="0070C0"/>
                </a:solidFill>
                <a:latin typeface="Arial Rounded MT Bold" pitchFamily="34" charset="0"/>
              </a:rPr>
              <a:t>Sustainability Study Timeline</a:t>
            </a:r>
          </a:p>
          <a:p>
            <a:pPr lvl="1"/>
            <a:r>
              <a:rPr lang="en-US" dirty="0" smtClean="0">
                <a:solidFill>
                  <a:srgbClr val="0070C0"/>
                </a:solidFill>
                <a:latin typeface="Arial Rounded MT Bold" pitchFamily="34" charset="0"/>
              </a:rPr>
              <a:t>Minister Letters</a:t>
            </a:r>
          </a:p>
          <a:p>
            <a:pPr lvl="1"/>
            <a:r>
              <a:rPr lang="en-US" dirty="0" smtClean="0">
                <a:solidFill>
                  <a:srgbClr val="0070C0"/>
                </a:solidFill>
                <a:latin typeface="Arial Rounded MT Bold" pitchFamily="34" charset="0"/>
              </a:rPr>
              <a:t>Parent Letters</a:t>
            </a:r>
          </a:p>
          <a:p>
            <a:pPr lvl="1"/>
            <a:r>
              <a:rPr lang="en-US" dirty="0" smtClean="0">
                <a:solidFill>
                  <a:srgbClr val="0070C0"/>
                </a:solidFill>
                <a:latin typeface="Arial Rounded MT Bold" pitchFamily="34" charset="0"/>
              </a:rPr>
              <a:t>Bath Middle School at a Glance</a:t>
            </a:r>
          </a:p>
          <a:p>
            <a:pPr lvl="1"/>
            <a:r>
              <a:rPr lang="en-US" dirty="0" smtClean="0">
                <a:solidFill>
                  <a:srgbClr val="0070C0"/>
                </a:solidFill>
                <a:latin typeface="Arial Rounded MT Bold" pitchFamily="34" charset="0"/>
              </a:rPr>
              <a:t>Link to Policy 409</a:t>
            </a:r>
          </a:p>
          <a:p>
            <a:pPr lvl="1"/>
            <a:r>
              <a:rPr lang="en-US" dirty="0" smtClean="0">
                <a:solidFill>
                  <a:srgbClr val="0070C0"/>
                </a:solidFill>
                <a:latin typeface="Arial Rounded MT Bold" pitchFamily="34" charset="0"/>
              </a:rPr>
              <a:t>Public Meeting #1 – Presentation</a:t>
            </a:r>
          </a:p>
          <a:p>
            <a:pPr lvl="1"/>
            <a:r>
              <a:rPr lang="en-US" dirty="0" smtClean="0">
                <a:solidFill>
                  <a:srgbClr val="0070C0"/>
                </a:solidFill>
                <a:latin typeface="Arial Rounded MT Bold" pitchFamily="34" charset="0"/>
              </a:rPr>
              <a:t>www.asd-w.nbed.nb.ca</a:t>
            </a:r>
          </a:p>
          <a:p>
            <a:pPr marL="12700" indent="0">
              <a:buNone/>
            </a:pPr>
            <a:r>
              <a:rPr lang="en-US" dirty="0" smtClean="0">
                <a:solidFill>
                  <a:srgbClr val="0070C0"/>
                </a:solidFill>
                <a:latin typeface="Arial Rounded MT Bold" pitchFamily="34" charset="0"/>
              </a:rPr>
              <a:t>Feedback can be given</a:t>
            </a:r>
          </a:p>
          <a:p>
            <a:pPr lvl="1"/>
            <a:r>
              <a:rPr lang="en-US" dirty="0" smtClean="0">
                <a:solidFill>
                  <a:srgbClr val="0070C0"/>
                </a:solidFill>
                <a:latin typeface="Arial Rounded MT Bold" pitchFamily="34" charset="0"/>
              </a:rPr>
              <a:t>via email at asdwsustainability@nbed.nb.ca </a:t>
            </a:r>
          </a:p>
          <a:p>
            <a:pPr lvl="1"/>
            <a:r>
              <a:rPr lang="en-US" dirty="0" smtClean="0">
                <a:solidFill>
                  <a:srgbClr val="0070C0"/>
                </a:solidFill>
                <a:latin typeface="Arial Rounded MT Bold" pitchFamily="34" charset="0"/>
              </a:rPr>
              <a:t>through our discussion board at the Bath Middle School Sustainability Study site on our webpage</a:t>
            </a:r>
          </a:p>
          <a:p>
            <a:pPr lvl="1"/>
            <a:r>
              <a:rPr lang="en-US" dirty="0" smtClean="0">
                <a:solidFill>
                  <a:srgbClr val="0070C0"/>
                </a:solidFill>
                <a:latin typeface="Arial Rounded MT Bold" pitchFamily="34" charset="0"/>
              </a:rPr>
              <a:t>mail to Carol Clark-</a:t>
            </a:r>
            <a:r>
              <a:rPr lang="en-US" dirty="0" err="1" smtClean="0">
                <a:solidFill>
                  <a:srgbClr val="0070C0"/>
                </a:solidFill>
                <a:latin typeface="Arial Rounded MT Bold" pitchFamily="34" charset="0"/>
              </a:rPr>
              <a:t>Caterini</a:t>
            </a:r>
            <a:r>
              <a:rPr lang="en-US" dirty="0" smtClean="0">
                <a:solidFill>
                  <a:srgbClr val="0070C0"/>
                </a:solidFill>
                <a:latin typeface="Arial Rounded MT Bold" pitchFamily="34" charset="0"/>
              </a:rPr>
              <a:t>, Anglophone West School District, 1135 Prospect Street, Fredericton, NB  E3B-3B9</a:t>
            </a:r>
          </a:p>
          <a:p>
            <a:pPr marL="349250" lvl="1" indent="0">
              <a:buNone/>
            </a:pPr>
            <a:r>
              <a:rPr lang="en-US" dirty="0" smtClean="0">
                <a:solidFill>
                  <a:srgbClr val="0070C0"/>
                </a:solidFill>
                <a:latin typeface="Arial Rounded MT Bold" pitchFamily="34" charset="0"/>
              </a:rPr>
              <a:t>  </a:t>
            </a:r>
          </a:p>
        </p:txBody>
      </p:sp>
      <p:sp>
        <p:nvSpPr>
          <p:cNvPr id="6" name="Left-Up Arrow 5"/>
          <p:cNvSpPr/>
          <p:nvPr/>
        </p:nvSpPr>
        <p:spPr>
          <a:xfrm rot="5400000">
            <a:off x="628822" y="1503391"/>
            <a:ext cx="394530" cy="276813"/>
          </a:xfrm>
          <a:prstGeom prst="lef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Footer Placeholder 8"/>
          <p:cNvSpPr>
            <a:spLocks noGrp="1"/>
          </p:cNvSpPr>
          <p:nvPr>
            <p:ph type="ftr" sz="quarter" idx="11"/>
          </p:nvPr>
        </p:nvSpPr>
        <p:spPr/>
        <p:txBody>
          <a:bodyPr/>
          <a:lstStyle/>
          <a:p>
            <a:r>
              <a:rPr lang="en-US" smtClean="0"/>
              <a:t>December 1, 2014</a:t>
            </a:r>
            <a:endParaRPr lang="en-US" dirty="0"/>
          </a:p>
        </p:txBody>
      </p:sp>
      <p:sp>
        <p:nvSpPr>
          <p:cNvPr id="10" name="Slide Number Placeholder 9"/>
          <p:cNvSpPr>
            <a:spLocks noGrp="1"/>
          </p:cNvSpPr>
          <p:nvPr>
            <p:ph type="sldNum" sz="quarter" idx="12"/>
          </p:nvPr>
        </p:nvSpPr>
        <p:spPr/>
        <p:txBody>
          <a:bodyPr/>
          <a:lstStyle/>
          <a:p>
            <a:fld id="{7F5CE407-6216-4202-80E4-A30DC2F709B2}" type="slidenum">
              <a:rPr lang="en-US" smtClean="0"/>
              <a:pPr/>
              <a:t>81</a:t>
            </a:fld>
            <a:endParaRPr lang="en-US" dirty="0"/>
          </a:p>
        </p:txBody>
      </p:sp>
    </p:spTree>
    <p:extLst>
      <p:ext uri="{BB962C8B-B14F-4D97-AF65-F5344CB8AC3E}">
        <p14:creationId xmlns:p14="http://schemas.microsoft.com/office/powerpoint/2010/main" val="100546350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185969"/>
            <a:ext cx="8042276" cy="1336956"/>
          </a:xfrm>
        </p:spPr>
        <p:txBody>
          <a:bodyPr/>
          <a:lstStyle/>
          <a:p>
            <a:r>
              <a:rPr lang="en-US" sz="4800" b="1" dirty="0" smtClean="0">
                <a:latin typeface="Baskerville"/>
                <a:cs typeface="Baskerville"/>
              </a:rPr>
              <a:t/>
            </a:r>
            <a:br>
              <a:rPr lang="en-US" sz="4800" b="1" dirty="0" smtClean="0">
                <a:latin typeface="Baskerville"/>
                <a:cs typeface="Baskerville"/>
              </a:rPr>
            </a:br>
            <a:r>
              <a:rPr lang="en-US" sz="4800" b="1" dirty="0">
                <a:latin typeface="Baskerville"/>
                <a:cs typeface="Baskerville"/>
              </a:rPr>
              <a:t/>
            </a:r>
            <a:br>
              <a:rPr lang="en-US" sz="4800" b="1" dirty="0">
                <a:latin typeface="Baskerville"/>
                <a:cs typeface="Baskerville"/>
              </a:rPr>
            </a:br>
            <a:r>
              <a:rPr lang="en-US" sz="4800" b="1" dirty="0" smtClean="0">
                <a:latin typeface="Baskerville"/>
                <a:cs typeface="Baskerville"/>
              </a:rPr>
              <a:t/>
            </a:r>
            <a:br>
              <a:rPr lang="en-US" sz="4800" b="1" dirty="0" smtClean="0">
                <a:latin typeface="Baskerville"/>
                <a:cs typeface="Baskerville"/>
              </a:rPr>
            </a:br>
            <a:r>
              <a:rPr lang="en-US" sz="4800" b="1" dirty="0">
                <a:latin typeface="Baskerville"/>
                <a:cs typeface="Baskerville"/>
              </a:rPr>
              <a:t/>
            </a:r>
            <a:br>
              <a:rPr lang="en-US" sz="4800" b="1" dirty="0">
                <a:latin typeface="Baskerville"/>
                <a:cs typeface="Baskerville"/>
              </a:rPr>
            </a:br>
            <a:r>
              <a:rPr lang="en-US" sz="4800" b="1" dirty="0" smtClean="0">
                <a:solidFill>
                  <a:schemeClr val="tx2">
                    <a:lumMod val="75000"/>
                    <a:lumOff val="25000"/>
                  </a:schemeClr>
                </a:solidFill>
                <a:latin typeface="Arial Rounded MT Bold" pitchFamily="34" charset="0"/>
                <a:cs typeface="Baskerville"/>
              </a:rPr>
              <a:t>Thank you for coming!</a:t>
            </a:r>
            <a:endParaRPr lang="en-US" b="1" dirty="0">
              <a:solidFill>
                <a:schemeClr val="tx2">
                  <a:lumMod val="75000"/>
                  <a:lumOff val="25000"/>
                </a:schemeClr>
              </a:solidFill>
              <a:latin typeface="Arial Rounded MT Bold" pitchFamily="34" charset="0"/>
              <a:cs typeface="Baskerville"/>
            </a:endParaRPr>
          </a:p>
        </p:txBody>
      </p:sp>
      <p:pic>
        <p:nvPicPr>
          <p:cNvPr id="3" name="Picture 2" descr="C:\Users\Andrea.Penney\Desktop\ASDW HD LOGO (2).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80765" y="2686639"/>
            <a:ext cx="8031637" cy="1659118"/>
          </a:xfrm>
          <a:prstGeom prst="rect">
            <a:avLst/>
          </a:prstGeom>
          <a:noFill/>
          <a:extLst>
            <a:ext uri="{909E8E84-426E-40DD-AFC4-6F175D3DCCD1}">
              <a14:hiddenFill xmlns:a14="http://schemas.microsoft.com/office/drawing/2010/main">
                <a:solidFill>
                  <a:srgbClr val="FFFFFF"/>
                </a:solidFill>
              </a14:hiddenFill>
            </a:ext>
          </a:extLst>
        </p:spPr>
      </p:pic>
      <p:sp>
        <p:nvSpPr>
          <p:cNvPr id="9" name="Footer Placeholder 8"/>
          <p:cNvSpPr>
            <a:spLocks noGrp="1"/>
          </p:cNvSpPr>
          <p:nvPr>
            <p:ph type="ftr" sz="quarter" idx="11"/>
          </p:nvPr>
        </p:nvSpPr>
        <p:spPr/>
        <p:txBody>
          <a:bodyPr/>
          <a:lstStyle/>
          <a:p>
            <a:r>
              <a:rPr lang="en-US" smtClean="0"/>
              <a:t>December 1, 2014</a:t>
            </a:r>
            <a:endParaRPr lang="en-US" dirty="0"/>
          </a:p>
        </p:txBody>
      </p:sp>
      <p:sp>
        <p:nvSpPr>
          <p:cNvPr id="10" name="Slide Number Placeholder 9"/>
          <p:cNvSpPr>
            <a:spLocks noGrp="1"/>
          </p:cNvSpPr>
          <p:nvPr>
            <p:ph type="sldNum" sz="quarter" idx="12"/>
          </p:nvPr>
        </p:nvSpPr>
        <p:spPr/>
        <p:txBody>
          <a:bodyPr/>
          <a:lstStyle/>
          <a:p>
            <a:fld id="{7F5CE407-6216-4202-80E4-A30DC2F709B2}" type="slidenum">
              <a:rPr lang="en-US" smtClean="0"/>
              <a:pPr/>
              <a:t>82</a:t>
            </a:fld>
            <a:endParaRPr lang="en-US" dirty="0"/>
          </a:p>
        </p:txBody>
      </p:sp>
      <p:pic>
        <p:nvPicPr>
          <p:cNvPr id="12" name="Picture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67000" y="3876680"/>
            <a:ext cx="5318759" cy="2066920"/>
          </a:xfrm>
          <a:prstGeom prst="rect">
            <a:avLst/>
          </a:prstGeom>
        </p:spPr>
      </p:pic>
    </p:spTree>
    <p:extLst>
      <p:ext uri="{BB962C8B-B14F-4D97-AF65-F5344CB8AC3E}">
        <p14:creationId xmlns:p14="http://schemas.microsoft.com/office/powerpoint/2010/main" val="15212882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82701" y="2407920"/>
            <a:ext cx="6748780" cy="2057400"/>
          </a:xfrm>
        </p:spPr>
        <p:txBody>
          <a:bodyPr/>
          <a:lstStyle/>
          <a:p>
            <a:r>
              <a:rPr lang="en-US" b="1" dirty="0">
                <a:solidFill>
                  <a:schemeClr val="tx2">
                    <a:lumMod val="75000"/>
                    <a:lumOff val="25000"/>
                  </a:schemeClr>
                </a:solidFill>
                <a:latin typeface="Arial Rounded MT Bold" pitchFamily="34" charset="0"/>
              </a:rPr>
              <a:t>Quality of Education Programs and Services</a:t>
            </a:r>
            <a:endParaRPr lang="en-CA" dirty="0">
              <a:solidFill>
                <a:schemeClr val="tx2">
                  <a:lumMod val="75000"/>
                  <a:lumOff val="25000"/>
                </a:schemeClr>
              </a:solidFill>
            </a:endParaRPr>
          </a:p>
        </p:txBody>
      </p:sp>
      <p:sp>
        <p:nvSpPr>
          <p:cNvPr id="5" name="AutoShape 2" descr="Image result for pictures of Bath Middle school, Bath NB"/>
          <p:cNvSpPr>
            <a:spLocks noChangeAspect="1" noChangeArrowheads="1"/>
          </p:cNvSpPr>
          <p:nvPr/>
        </p:nvSpPr>
        <p:spPr bwMode="auto">
          <a:xfrm>
            <a:off x="63500" y="-136525"/>
            <a:ext cx="1219200" cy="9144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pic>
        <p:nvPicPr>
          <p:cNvPr id="6" name="Picture 5" descr="C:\Users\Andrea.Penney\Desktop\ASDW HD LOGO (2).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417320" y="1295400"/>
            <a:ext cx="6187440" cy="1112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82270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0AA50F3F562EE4D8B0CBCE13A346711" ma:contentTypeVersion="0" ma:contentTypeDescription="Create a new document." ma:contentTypeScope="" ma:versionID="034d576016f0445251b80e6e0a5b987d">
  <xsd:schema xmlns:xsd="http://www.w3.org/2001/XMLSchema" xmlns:xs="http://www.w3.org/2001/XMLSchema" xmlns:p="http://schemas.microsoft.com/office/2006/metadata/properties" targetNamespace="http://schemas.microsoft.com/office/2006/metadata/properties" ma:root="true" ma:fieldsID="061de604b58866ed5c882cabc6f488b6">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F57A079-FC3E-43BF-8FDC-DDFBD9A18C47}"/>
</file>

<file path=customXml/itemProps2.xml><?xml version="1.0" encoding="utf-8"?>
<ds:datastoreItem xmlns:ds="http://schemas.openxmlformats.org/officeDocument/2006/customXml" ds:itemID="{1A0807BB-1726-4CB4-9606-3B8DBAAF6D16}"/>
</file>

<file path=customXml/itemProps3.xml><?xml version="1.0" encoding="utf-8"?>
<ds:datastoreItem xmlns:ds="http://schemas.openxmlformats.org/officeDocument/2006/customXml" ds:itemID="{BFE28606-5D47-402D-82A8-A9396A4F4226}"/>
</file>

<file path=docProps/app.xml><?xml version="1.0" encoding="utf-8"?>
<Properties xmlns="http://schemas.openxmlformats.org/officeDocument/2006/extended-properties" xmlns:vt="http://schemas.openxmlformats.org/officeDocument/2006/docPropsVTypes">
  <Template>Breeze.thmx</Template>
  <TotalTime>3736</TotalTime>
  <Words>4094</Words>
  <Application>Microsoft Office PowerPoint</Application>
  <PresentationFormat>On-screen Show (4:3)</PresentationFormat>
  <Paragraphs>1109</Paragraphs>
  <Slides>82</Slides>
  <Notes>5</Notes>
  <HiddenSlides>0</HiddenSlides>
  <MMClips>0</MMClips>
  <ScaleCrop>false</ScaleCrop>
  <HeadingPairs>
    <vt:vector size="4" baseType="variant">
      <vt:variant>
        <vt:lpstr>Theme</vt:lpstr>
      </vt:variant>
      <vt:variant>
        <vt:i4>1</vt:i4>
      </vt:variant>
      <vt:variant>
        <vt:lpstr>Slide Titles</vt:lpstr>
      </vt:variant>
      <vt:variant>
        <vt:i4>82</vt:i4>
      </vt:variant>
    </vt:vector>
  </HeadingPairs>
  <TitlesOfParts>
    <vt:vector size="83" baseType="lpstr">
      <vt:lpstr>Breeze</vt:lpstr>
      <vt:lpstr>    Sustainability Study of Bath Middle School</vt:lpstr>
      <vt:lpstr>Public Meeting #1 Agenda</vt:lpstr>
      <vt:lpstr>Provincial Policy 409:  Multi-year School Infrastructure Planning</vt:lpstr>
      <vt:lpstr>Enrolment </vt:lpstr>
      <vt:lpstr>Enrolment</vt:lpstr>
      <vt:lpstr>PowerPoint Presentation</vt:lpstr>
      <vt:lpstr>Projected Enrolment</vt:lpstr>
      <vt:lpstr>Functional Capacity</vt:lpstr>
      <vt:lpstr>Quality of Education Programs and Services</vt:lpstr>
      <vt:lpstr>Quality of Education Programs and Services</vt:lpstr>
      <vt:lpstr>Quality of Education Programs and Services</vt:lpstr>
      <vt:lpstr>Quality of Education Programs and Service</vt:lpstr>
      <vt:lpstr>BMS Student:  Teacher Ratio</vt:lpstr>
      <vt:lpstr>Maximum class sizes</vt:lpstr>
      <vt:lpstr>Bath Middle School Actual Class Sizes 2014-2015</vt:lpstr>
      <vt:lpstr>Florenceville Middle School Comparable Class Sizes 2014-2015</vt:lpstr>
      <vt:lpstr>Centreville Community School Comparable Class Sizes 2014-2015</vt:lpstr>
      <vt:lpstr>Woodstock Middle School Comparable Class Sizes 2014-2015</vt:lpstr>
      <vt:lpstr>Other Staff</vt:lpstr>
      <vt:lpstr>Delivery of Programs</vt:lpstr>
      <vt:lpstr>Delivery of Programs</vt:lpstr>
      <vt:lpstr>Delivery of Programs</vt:lpstr>
      <vt:lpstr>Impact on Other Schools</vt:lpstr>
      <vt:lpstr>Special Events That Encourage Community School Partnerships</vt:lpstr>
      <vt:lpstr>Special Events That Encourage Community School Partnerships</vt:lpstr>
      <vt:lpstr>Special Events That Encourage Collegiality/Student Spirit</vt:lpstr>
      <vt:lpstr>Student Voice</vt:lpstr>
      <vt:lpstr>Provincial Assessments</vt:lpstr>
      <vt:lpstr>Provincial Assessment Results</vt:lpstr>
      <vt:lpstr>Provincial Assessment Results</vt:lpstr>
      <vt:lpstr>Provincial Assessment Results</vt:lpstr>
      <vt:lpstr>Student Perception Data</vt:lpstr>
      <vt:lpstr>School Benefits</vt:lpstr>
      <vt:lpstr>School Challenges</vt:lpstr>
      <vt:lpstr>Health and Safety Building Assessment</vt:lpstr>
      <vt:lpstr>Building Summary</vt:lpstr>
      <vt:lpstr>PowerPoint Presentation</vt:lpstr>
      <vt:lpstr>PowerPoint Presentation</vt:lpstr>
      <vt:lpstr>PowerPoint Presentation</vt:lpstr>
      <vt:lpstr>Classrooms</vt:lpstr>
      <vt:lpstr>Stairwells and Corridors</vt:lpstr>
      <vt:lpstr>Fire Protection</vt:lpstr>
      <vt:lpstr>Domestic &amp; Waste Water</vt:lpstr>
      <vt:lpstr>Heating &amp; Ventilation</vt:lpstr>
      <vt:lpstr>Controls &amp; Communications</vt:lpstr>
      <vt:lpstr>Electrical &amp; Lighting</vt:lpstr>
      <vt:lpstr>Interior</vt:lpstr>
      <vt:lpstr>Interior continued </vt:lpstr>
      <vt:lpstr>Exterior</vt:lpstr>
      <vt:lpstr>Property</vt:lpstr>
      <vt:lpstr>Capital Investments </vt:lpstr>
      <vt:lpstr>School Physical Plant Status</vt:lpstr>
      <vt:lpstr>School Physical Plant Status (continued)</vt:lpstr>
      <vt:lpstr>School Physical Plant Status (continued)</vt:lpstr>
      <vt:lpstr>Transportation</vt:lpstr>
      <vt:lpstr>Bath Transportation Study</vt:lpstr>
      <vt:lpstr>Bus Transportation Study</vt:lpstr>
      <vt:lpstr>Bath Transportation Study</vt:lpstr>
      <vt:lpstr>Current Student Address Distances</vt:lpstr>
      <vt:lpstr>    Current Student Address Distances</vt:lpstr>
      <vt:lpstr>     Current Student Address Distances</vt:lpstr>
      <vt:lpstr>Bus Transportation Study</vt:lpstr>
      <vt:lpstr>Finances</vt:lpstr>
      <vt:lpstr>Salaries</vt:lpstr>
      <vt:lpstr>Assigned Budgets</vt:lpstr>
      <vt:lpstr>Facilities Costs</vt:lpstr>
      <vt:lpstr>Total Costs</vt:lpstr>
      <vt:lpstr>Economic Development</vt:lpstr>
      <vt:lpstr>Economic Development</vt:lpstr>
      <vt:lpstr>  Economic Development </vt:lpstr>
      <vt:lpstr>Economic Development </vt:lpstr>
      <vt:lpstr>Economic Development</vt:lpstr>
      <vt:lpstr>  Economic Development </vt:lpstr>
      <vt:lpstr>Economic Development</vt:lpstr>
      <vt:lpstr>Economic Development</vt:lpstr>
      <vt:lpstr>Economic Development</vt:lpstr>
      <vt:lpstr>Bath Middle School In The Community</vt:lpstr>
      <vt:lpstr>Impact on the Community of Bath</vt:lpstr>
      <vt:lpstr>Impact on the Community of Bath</vt:lpstr>
      <vt:lpstr> Questions and Answers</vt:lpstr>
      <vt:lpstr>Bath Middle School Sustainability Study – Visit our Website for Details!</vt:lpstr>
      <vt:lpstr>    Thank you for coming!</vt:lpstr>
    </vt:vector>
  </TitlesOfParts>
  <Company>School District 17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Sustainability Study of Coles Island School – Provincial Policy 409</dc:title>
  <dc:creator>Andrea Penney</dc:creator>
  <cp:lastModifiedBy>McTimoney, David     (ASD-W)</cp:lastModifiedBy>
  <cp:revision>220</cp:revision>
  <cp:lastPrinted>2014-12-01T20:40:16Z</cp:lastPrinted>
  <dcterms:created xsi:type="dcterms:W3CDTF">2011-05-17T20:33:20Z</dcterms:created>
  <dcterms:modified xsi:type="dcterms:W3CDTF">2014-12-12T18:57:42Z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0x01010090AA50F3F562EE4D8B0CBCE13A346711</vt:lpwstr>
  </property>
</Properties>
</file>