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4.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56" r:id="rId1"/>
  </p:sldMasterIdLst>
  <p:handoutMasterIdLst>
    <p:handoutMasterId r:id="rId23"/>
  </p:handoutMasterIdLst>
  <p:sldIdLst>
    <p:sldId id="256" r:id="rId2"/>
    <p:sldId id="275" r:id="rId3"/>
    <p:sldId id="276" r:id="rId4"/>
    <p:sldId id="277" r:id="rId5"/>
    <p:sldId id="257" r:id="rId6"/>
    <p:sldId id="278" r:id="rId7"/>
    <p:sldId id="260" r:id="rId8"/>
    <p:sldId id="262" r:id="rId9"/>
    <p:sldId id="285" r:id="rId10"/>
    <p:sldId id="279" r:id="rId11"/>
    <p:sldId id="280" r:id="rId12"/>
    <p:sldId id="286" r:id="rId13"/>
    <p:sldId id="281" r:id="rId14"/>
    <p:sldId id="287" r:id="rId15"/>
    <p:sldId id="282" r:id="rId16"/>
    <p:sldId id="284" r:id="rId17"/>
    <p:sldId id="263" r:id="rId18"/>
    <p:sldId id="283" r:id="rId19"/>
    <p:sldId id="270" r:id="rId20"/>
    <p:sldId id="269" r:id="rId21"/>
    <p:sldId id="272" r:id="rId2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110"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EBF04EE-1578-4A3A-A188-22FF24F515CD}" type="datetimeFigureOut">
              <a:rPr lang="en-US" smtClean="0"/>
              <a:t>1/29/2016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83240C3-DB0A-4E12-982F-7A5222D14858}" type="slidenum">
              <a:rPr lang="en-US" smtClean="0"/>
              <a:t>‹#›</a:t>
            </a:fld>
            <a:endParaRPr lang="en-US"/>
          </a:p>
        </p:txBody>
      </p:sp>
    </p:spTree>
    <p:extLst>
      <p:ext uri="{BB962C8B-B14F-4D97-AF65-F5344CB8AC3E}">
        <p14:creationId xmlns:p14="http://schemas.microsoft.com/office/powerpoint/2010/main" val="337007222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4689FA36-7BD8-2B41-9756-904B9F42413F}" type="datetimeFigureOut">
              <a:rPr lang="en-US" smtClean="0"/>
              <a:pPr/>
              <a:t>1/29/2016</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D2E57653-3E58-4892-A7ED-712530ACC680}" type="slidenum">
              <a:rPr kumimoji="0" lang="en-US" smtClean="0"/>
              <a:pPr/>
              <a:t>‹#›</a:t>
            </a:fld>
            <a:endParaRPr kumimoji="0"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53733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89FA36-7BD8-2B41-9756-904B9F42413F}"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398533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9FA36-7BD8-2B41-9756-904B9F42413F}"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8225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9FA36-7BD8-2B41-9756-904B9F42413F}"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06334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9FA36-7BD8-2B41-9756-904B9F42413F}"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26524730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9FA36-7BD8-2B41-9756-904B9F42413F}"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808988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9FA36-7BD8-2B41-9756-904B9F42413F}"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55218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89FA36-7BD8-2B41-9756-904B9F42413F}"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47153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89FA36-7BD8-2B41-9756-904B9F42413F}"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5291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89FA36-7BD8-2B41-9756-904B9F42413F}"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254679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CBEAF9-9E58-4CC8-A6FF-6DD8A58DEEA4}"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93523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89FA36-7BD8-2B41-9756-904B9F42413F}"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3244581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89FA36-7BD8-2B41-9756-904B9F42413F}" type="datetimeFigureOut">
              <a:rPr lang="en-US" smtClean="0"/>
              <a:pPr/>
              <a:t>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C42EC5-AE72-1648-8C67-5244E3905409}" type="slidenum">
              <a:rPr lang="en-US" smtClean="0"/>
              <a:pPr/>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7677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89FA36-7BD8-2B41-9756-904B9F42413F}" type="datetimeFigureOut">
              <a:rPr lang="en-US" smtClean="0"/>
              <a:pPr/>
              <a:t>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C42EC5-AE72-1648-8C67-5244E3905409}" type="slidenum">
              <a:rPr lang="en-US" smtClean="0"/>
              <a:pPr/>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7317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89FA36-7BD8-2B41-9756-904B9F42413F}" type="datetimeFigureOut">
              <a:rPr lang="en-US" smtClean="0"/>
              <a:pPr/>
              <a:t>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280026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89FA36-7BD8-2B41-9756-904B9F42413F}"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B93A9-DE17-42E8-A366-46C30944BF19}" type="slidenum">
              <a:rPr lang="en-US" smtClean="0"/>
              <a:pPr/>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67501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89FA36-7BD8-2B41-9756-904B9F42413F}"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3210381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689FA36-7BD8-2B41-9756-904B9F42413F}" type="datetimeFigureOut">
              <a:rPr lang="en-US" smtClean="0"/>
              <a:pPr/>
              <a:t>1/29/2016</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9C42EC5-AE72-1648-8C67-5244E3905409}" type="slidenum">
              <a:rPr lang="en-US" smtClean="0"/>
              <a:pPr/>
              <a:t>‹#›</a:t>
            </a:fld>
            <a:endParaRPr lang="en-US"/>
          </a:p>
        </p:txBody>
      </p:sp>
    </p:spTree>
    <p:extLst>
      <p:ext uri="{BB962C8B-B14F-4D97-AF65-F5344CB8AC3E}">
        <p14:creationId xmlns:p14="http://schemas.microsoft.com/office/powerpoint/2010/main" val="3835374713"/>
      </p:ext>
    </p:extLst>
  </p:cSld>
  <p:clrMap bg1="lt1" tx1="dk1" bg2="lt2" tx2="dk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61" r:id="rId5"/>
    <p:sldLayoutId id="2147484162" r:id="rId6"/>
    <p:sldLayoutId id="2147484163" r:id="rId7"/>
    <p:sldLayoutId id="2147484164" r:id="rId8"/>
    <p:sldLayoutId id="2147484165" r:id="rId9"/>
    <p:sldLayoutId id="2147484166" r:id="rId10"/>
    <p:sldLayoutId id="2147484167" r:id="rId11"/>
    <p:sldLayoutId id="2147484168" r:id="rId12"/>
    <p:sldLayoutId id="2147484169" r:id="rId13"/>
    <p:sldLayoutId id="2147484170" r:id="rId14"/>
    <p:sldLayoutId id="2147484171" r:id="rId15"/>
    <p:sldLayoutId id="2147484172" r:id="rId16"/>
    <p:sldLayoutId id="2147484173"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Anglophone West School District</a:t>
            </a:r>
            <a:r>
              <a:rPr lang="en-US" dirty="0"/>
              <a:t> </a:t>
            </a:r>
            <a:r>
              <a:rPr lang="en-US" dirty="0" smtClean="0"/>
              <a:t>Education Council</a:t>
            </a: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Sustainability Study – Burton Elementary School</a:t>
            </a:r>
          </a:p>
          <a:p>
            <a:endParaRPr lang="en-US" dirty="0" smtClean="0"/>
          </a:p>
          <a:p>
            <a:r>
              <a:rPr lang="en-US" dirty="0" smtClean="0"/>
              <a:t>Executive Summary and Appendix to </a:t>
            </a:r>
          </a:p>
          <a:p>
            <a:r>
              <a:rPr lang="en-US" dirty="0" smtClean="0"/>
              <a:t>Superintendent Monitoring Report ASD-W-EL7</a:t>
            </a:r>
          </a:p>
          <a:p>
            <a:r>
              <a:rPr lang="en-US" dirty="0" smtClean="0"/>
              <a:t>January 28,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lnSpcReduction="10000"/>
          </a:bodyPr>
          <a:lstStyle/>
          <a:p>
            <a:pPr lvl="1"/>
            <a:r>
              <a:rPr lang="en-US" dirty="0"/>
              <a:t>Health and Safety and Building </a:t>
            </a:r>
            <a:r>
              <a:rPr lang="en-US" dirty="0" smtClean="0"/>
              <a:t>Assessment</a:t>
            </a:r>
          </a:p>
          <a:p>
            <a:pPr lvl="2"/>
            <a:r>
              <a:rPr lang="en-US" dirty="0" smtClean="0"/>
              <a:t>Built in 1961.</a:t>
            </a:r>
          </a:p>
          <a:p>
            <a:pPr lvl="2"/>
            <a:r>
              <a:rPr lang="en-US" dirty="0" smtClean="0"/>
              <a:t>Building is safe and in acceptable condition, with varying levels of conditions for specific parts of the building. </a:t>
            </a:r>
          </a:p>
          <a:p>
            <a:pPr lvl="2"/>
            <a:r>
              <a:rPr lang="en-US" dirty="0" smtClean="0"/>
              <a:t>$573 000 estimated for capital improvement projects, including big-ticket items such as a ventilation system and an elevator.</a:t>
            </a:r>
          </a:p>
          <a:p>
            <a:pPr lvl="2"/>
            <a:r>
              <a:rPr lang="en-US" dirty="0" smtClean="0"/>
              <a:t>There are 6 capital improvement projects listed, with one being a priority-1, three being a priority-2 and two being a priority-3.  Priority-1 is considered most urgent.  </a:t>
            </a:r>
            <a:endParaRPr lang="en-US" dirty="0"/>
          </a:p>
          <a:p>
            <a:endParaRPr lang="en-US" dirty="0"/>
          </a:p>
        </p:txBody>
      </p:sp>
    </p:spTree>
    <p:extLst>
      <p:ext uri="{BB962C8B-B14F-4D97-AF65-F5344CB8AC3E}">
        <p14:creationId xmlns:p14="http://schemas.microsoft.com/office/powerpoint/2010/main" val="4133761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a:bodyPr>
          <a:lstStyle/>
          <a:p>
            <a:pPr lvl="1"/>
            <a:r>
              <a:rPr lang="en-US" dirty="0"/>
              <a:t>Educational Programs and </a:t>
            </a:r>
            <a:r>
              <a:rPr lang="en-US" dirty="0" smtClean="0"/>
              <a:t>Services</a:t>
            </a:r>
          </a:p>
          <a:p>
            <a:pPr lvl="2"/>
            <a:r>
              <a:rPr lang="en-US" dirty="0" smtClean="0"/>
              <a:t>Burton Elementary School had been below district and provincial averages in the Provincial Grade 2 Reading Assessment since 2010-11</a:t>
            </a:r>
            <a:r>
              <a:rPr lang="en-US" dirty="0"/>
              <a:t> </a:t>
            </a:r>
            <a:r>
              <a:rPr lang="en-US" dirty="0" smtClean="0"/>
              <a:t>and until 2013-14, where they met target with 91.7% attaining acceptable or  above.  Currently, BES is sitting at 78.9% appropriate level or above in 2015, which is slightly above district and provincial averages.</a:t>
            </a:r>
          </a:p>
          <a:p>
            <a:pPr lvl="2"/>
            <a:r>
              <a:rPr lang="en-US" dirty="0" smtClean="0"/>
              <a:t>There is a professional and quality staff and administration at BES that serves student learning very well.</a:t>
            </a:r>
          </a:p>
          <a:p>
            <a:endParaRPr lang="en-US" dirty="0"/>
          </a:p>
        </p:txBody>
      </p:sp>
    </p:spTree>
    <p:extLst>
      <p:ext uri="{BB962C8B-B14F-4D97-AF65-F5344CB8AC3E}">
        <p14:creationId xmlns:p14="http://schemas.microsoft.com/office/powerpoint/2010/main" val="2128479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a:bodyPr>
          <a:lstStyle/>
          <a:p>
            <a:r>
              <a:rPr lang="en-US" dirty="0" smtClean="0"/>
              <a:t>Educational Programs and Services</a:t>
            </a:r>
          </a:p>
          <a:p>
            <a:pPr lvl="2"/>
            <a:r>
              <a:rPr lang="en-US" dirty="0"/>
              <a:t>The class sizes are </a:t>
            </a:r>
            <a:r>
              <a:rPr lang="en-US" dirty="0" smtClean="0"/>
              <a:t>at 11 for Kindergarten, 19 for Grade 1 (now 21) and 18 for Grade 2.</a:t>
            </a:r>
            <a:endParaRPr lang="en-US" dirty="0"/>
          </a:p>
          <a:p>
            <a:pPr lvl="2"/>
            <a:r>
              <a:rPr lang="en-US" dirty="0"/>
              <a:t>There is not a full-sized </a:t>
            </a:r>
            <a:r>
              <a:rPr lang="en-US" dirty="0" smtClean="0"/>
              <a:t>gymnasium.</a:t>
            </a:r>
            <a:endParaRPr lang="en-US" dirty="0"/>
          </a:p>
          <a:p>
            <a:pPr lvl="2"/>
            <a:r>
              <a:rPr lang="en-US" dirty="0"/>
              <a:t>Many extra opportunities are available to the students with thanks to innovative staff and support from the community.</a:t>
            </a:r>
          </a:p>
          <a:p>
            <a:pPr lvl="2"/>
            <a:r>
              <a:rPr lang="en-US" dirty="0" smtClean="0"/>
              <a:t>Students have an opportunity to provide quality feedback through good relationships with their teachers.</a:t>
            </a:r>
            <a:endParaRPr lang="en-US" dirty="0"/>
          </a:p>
          <a:p>
            <a:endParaRPr lang="en-US" dirty="0"/>
          </a:p>
        </p:txBody>
      </p:sp>
    </p:spTree>
    <p:extLst>
      <p:ext uri="{BB962C8B-B14F-4D97-AF65-F5344CB8AC3E}">
        <p14:creationId xmlns:p14="http://schemas.microsoft.com/office/powerpoint/2010/main" val="3742554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a:bodyPr>
          <a:lstStyle/>
          <a:p>
            <a:pPr lvl="1"/>
            <a:r>
              <a:rPr lang="en-US" dirty="0" smtClean="0"/>
              <a:t>Transportation</a:t>
            </a:r>
          </a:p>
          <a:p>
            <a:pPr lvl="2"/>
            <a:r>
              <a:rPr lang="en-US" dirty="0" smtClean="0"/>
              <a:t>A move to Assiniboine would result in a revamping of the entire K-12 bus runs from Burton to </a:t>
            </a:r>
            <a:r>
              <a:rPr lang="en-US" dirty="0" err="1" smtClean="0"/>
              <a:t>Oromocto</a:t>
            </a:r>
            <a:r>
              <a:rPr lang="en-US" dirty="0" smtClean="0"/>
              <a:t>.  There would be some overall efficiencies found.</a:t>
            </a:r>
          </a:p>
          <a:p>
            <a:pPr lvl="2"/>
            <a:r>
              <a:rPr lang="en-US" dirty="0" smtClean="0"/>
              <a:t>The longest drive would be approximately 50-60 minutes; the current longest ride is approximately 55 minutes. With a newly revamped busing schedule, it is hard to predict more precise times.  The distance from BES to AAES is 11.3 km.</a:t>
            </a:r>
            <a:endParaRPr lang="en-US" dirty="0"/>
          </a:p>
          <a:p>
            <a:endParaRPr lang="en-US" dirty="0"/>
          </a:p>
        </p:txBody>
      </p:sp>
    </p:spTree>
    <p:extLst>
      <p:ext uri="{BB962C8B-B14F-4D97-AF65-F5344CB8AC3E}">
        <p14:creationId xmlns:p14="http://schemas.microsoft.com/office/powerpoint/2010/main" val="2012028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a:bodyPr>
          <a:lstStyle/>
          <a:p>
            <a:pPr lvl="1"/>
            <a:r>
              <a:rPr lang="en-US" dirty="0"/>
              <a:t>Finances</a:t>
            </a:r>
          </a:p>
          <a:p>
            <a:pPr lvl="2"/>
            <a:r>
              <a:rPr lang="en-US" dirty="0"/>
              <a:t>B</a:t>
            </a:r>
            <a:r>
              <a:rPr lang="en-US" dirty="0" smtClean="0"/>
              <a:t>ES </a:t>
            </a:r>
            <a:r>
              <a:rPr lang="en-US" dirty="0"/>
              <a:t>utility costs are estimated at </a:t>
            </a:r>
            <a:r>
              <a:rPr lang="en-US" dirty="0" smtClean="0"/>
              <a:t>$28.26 </a:t>
            </a:r>
            <a:r>
              <a:rPr lang="en-US" dirty="0"/>
              <a:t>per square meter (average is $29.20 for elementary </a:t>
            </a:r>
            <a:r>
              <a:rPr lang="en-US" dirty="0" smtClean="0"/>
              <a:t>schools</a:t>
            </a:r>
            <a:r>
              <a:rPr lang="en-US" dirty="0"/>
              <a:t>) and </a:t>
            </a:r>
            <a:r>
              <a:rPr lang="en-US" dirty="0" smtClean="0"/>
              <a:t>$387.17 </a:t>
            </a:r>
            <a:r>
              <a:rPr lang="en-US" dirty="0"/>
              <a:t>per student (average is $480.35 per student).</a:t>
            </a:r>
          </a:p>
          <a:p>
            <a:pPr lvl="2"/>
            <a:r>
              <a:rPr lang="en-US" dirty="0"/>
              <a:t>Projected savings should </a:t>
            </a:r>
            <a:r>
              <a:rPr lang="en-US" dirty="0" smtClean="0"/>
              <a:t>BES </a:t>
            </a:r>
            <a:r>
              <a:rPr lang="en-US" dirty="0"/>
              <a:t>move to </a:t>
            </a:r>
            <a:r>
              <a:rPr lang="en-US" dirty="0" smtClean="0"/>
              <a:t>AAES </a:t>
            </a:r>
            <a:r>
              <a:rPr lang="en-US" dirty="0"/>
              <a:t>would </a:t>
            </a:r>
            <a:r>
              <a:rPr lang="en-US"/>
              <a:t>be </a:t>
            </a:r>
            <a:r>
              <a:rPr lang="en-US" smtClean="0"/>
              <a:t>$162 780 annually</a:t>
            </a:r>
            <a:r>
              <a:rPr lang="en-US" dirty="0"/>
              <a:t>, with a one time capital avoidance of </a:t>
            </a:r>
            <a:r>
              <a:rPr lang="en-US" dirty="0" smtClean="0"/>
              <a:t>$573 000 and a </a:t>
            </a:r>
            <a:r>
              <a:rPr lang="en-US" dirty="0"/>
              <a:t>one time cost </a:t>
            </a:r>
            <a:r>
              <a:rPr lang="en-US" dirty="0" smtClean="0"/>
              <a:t>of about $6 500.  </a:t>
            </a:r>
          </a:p>
          <a:p>
            <a:pPr lvl="2"/>
            <a:r>
              <a:rPr lang="en-US" dirty="0"/>
              <a:t>It is noted that these projections </a:t>
            </a:r>
            <a:r>
              <a:rPr lang="en-US" dirty="0" smtClean="0"/>
              <a:t>include priority </a:t>
            </a:r>
            <a:r>
              <a:rPr lang="en-US" dirty="0"/>
              <a:t>1, 2 and 3 capital projects.</a:t>
            </a:r>
          </a:p>
          <a:p>
            <a:pPr lvl="2"/>
            <a:endParaRPr lang="en-US" dirty="0"/>
          </a:p>
        </p:txBody>
      </p:sp>
    </p:spTree>
    <p:extLst>
      <p:ext uri="{BB962C8B-B14F-4D97-AF65-F5344CB8AC3E}">
        <p14:creationId xmlns:p14="http://schemas.microsoft.com/office/powerpoint/2010/main" val="2375376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a:t>
            </a:r>
            <a:r>
              <a:rPr lang="en-US" sz="2800" dirty="0" smtClean="0"/>
              <a:t>Fairness – Public Meeting #1</a:t>
            </a:r>
            <a:endParaRPr lang="en-US" sz="2800" dirty="0"/>
          </a:p>
        </p:txBody>
      </p:sp>
      <p:sp>
        <p:nvSpPr>
          <p:cNvPr id="3" name="Content Placeholder 2"/>
          <p:cNvSpPr>
            <a:spLocks noGrp="1"/>
          </p:cNvSpPr>
          <p:nvPr>
            <p:ph idx="1"/>
          </p:nvPr>
        </p:nvSpPr>
        <p:spPr/>
        <p:txBody>
          <a:bodyPr>
            <a:normAutofit lnSpcReduction="10000"/>
          </a:bodyPr>
          <a:lstStyle/>
          <a:p>
            <a:pPr lvl="1"/>
            <a:r>
              <a:rPr lang="en-US" dirty="0" smtClean="0"/>
              <a:t>Impact on the Local Community</a:t>
            </a:r>
          </a:p>
          <a:p>
            <a:pPr lvl="2"/>
            <a:r>
              <a:rPr lang="en-US" dirty="0" smtClean="0"/>
              <a:t>A move to </a:t>
            </a:r>
            <a:r>
              <a:rPr lang="en-US" dirty="0" err="1" smtClean="0"/>
              <a:t>Oromocto</a:t>
            </a:r>
            <a:r>
              <a:rPr lang="en-US" dirty="0" smtClean="0"/>
              <a:t> would require further travel for parents with respect to their involvement in the school; some parents may travel to </a:t>
            </a:r>
            <a:r>
              <a:rPr lang="en-US" dirty="0" err="1" smtClean="0"/>
              <a:t>Oromocto</a:t>
            </a:r>
            <a:r>
              <a:rPr lang="en-US" dirty="0" smtClean="0"/>
              <a:t> or Fredericton for work.</a:t>
            </a:r>
          </a:p>
          <a:p>
            <a:pPr lvl="2"/>
            <a:r>
              <a:rPr lang="en-US" dirty="0" smtClean="0"/>
              <a:t>School is said to be the heart of the community</a:t>
            </a:r>
            <a:r>
              <a:rPr lang="en-US" dirty="0"/>
              <a:t> </a:t>
            </a:r>
            <a:r>
              <a:rPr lang="en-US" dirty="0" smtClean="0"/>
              <a:t>and it is the only school in the Burton side of the local service district.</a:t>
            </a:r>
          </a:p>
          <a:p>
            <a:pPr lvl="2"/>
            <a:r>
              <a:rPr lang="en-US" dirty="0" smtClean="0"/>
              <a:t>A strong sense of community in relation to the school is evident.</a:t>
            </a:r>
          </a:p>
          <a:p>
            <a:pPr lvl="2"/>
            <a:r>
              <a:rPr lang="en-US" dirty="0" smtClean="0"/>
              <a:t>School families enjoy the small school setting for these younger children.</a:t>
            </a:r>
            <a:endParaRPr lang="en-US" dirty="0"/>
          </a:p>
          <a:p>
            <a:pPr lvl="1"/>
            <a:endParaRPr lang="en-US" dirty="0"/>
          </a:p>
          <a:p>
            <a:endParaRPr lang="en-US" dirty="0"/>
          </a:p>
        </p:txBody>
      </p:sp>
    </p:spTree>
    <p:extLst>
      <p:ext uri="{BB962C8B-B14F-4D97-AF65-F5344CB8AC3E}">
        <p14:creationId xmlns:p14="http://schemas.microsoft.com/office/powerpoint/2010/main" val="568536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fontScale="85000" lnSpcReduction="20000"/>
          </a:bodyPr>
          <a:lstStyle/>
          <a:p>
            <a:pPr lvl="1"/>
            <a:r>
              <a:rPr lang="en-US" dirty="0"/>
              <a:t>Impact on Other Schools</a:t>
            </a:r>
          </a:p>
          <a:p>
            <a:pPr lvl="2"/>
            <a:r>
              <a:rPr lang="en-US" dirty="0" smtClean="0"/>
              <a:t>Assiniboine Avenue </a:t>
            </a:r>
            <a:r>
              <a:rPr lang="en-US" dirty="0"/>
              <a:t>Elementary School could welcome </a:t>
            </a:r>
            <a:r>
              <a:rPr lang="en-US" dirty="0" smtClean="0"/>
              <a:t>Burton </a:t>
            </a:r>
            <a:r>
              <a:rPr lang="en-US" dirty="0"/>
              <a:t>Elementary School students seamlessly and with open arms; </a:t>
            </a:r>
            <a:r>
              <a:rPr lang="en-US" dirty="0" smtClean="0"/>
              <a:t>Burton Elementary School catchment students in grades 3 to 5 already attend school in </a:t>
            </a:r>
            <a:r>
              <a:rPr lang="en-US" dirty="0" err="1" smtClean="0"/>
              <a:t>Oromocto</a:t>
            </a:r>
            <a:r>
              <a:rPr lang="en-US" dirty="0" smtClean="0"/>
              <a:t> at Hubbard Avenue Elementary School.</a:t>
            </a:r>
            <a:endParaRPr lang="en-US" dirty="0"/>
          </a:p>
          <a:p>
            <a:pPr lvl="2"/>
            <a:r>
              <a:rPr lang="en-US" dirty="0" smtClean="0"/>
              <a:t>In both schools</a:t>
            </a:r>
            <a:r>
              <a:rPr lang="en-US" dirty="0"/>
              <a:t>, there are professional and caring staff who would help ease any transition that may occur.</a:t>
            </a:r>
          </a:p>
          <a:p>
            <a:pPr lvl="1"/>
            <a:r>
              <a:rPr lang="en-US" dirty="0"/>
              <a:t>Economic Development</a:t>
            </a:r>
          </a:p>
          <a:p>
            <a:pPr lvl="2"/>
            <a:r>
              <a:rPr lang="en-US" dirty="0" smtClean="0"/>
              <a:t>Burton is a part of a local service district that includes the Community of Geary.</a:t>
            </a:r>
            <a:endParaRPr lang="en-US" dirty="0"/>
          </a:p>
          <a:p>
            <a:pPr lvl="2"/>
            <a:r>
              <a:rPr lang="en-US" dirty="0"/>
              <a:t>There are a variety of small </a:t>
            </a:r>
            <a:r>
              <a:rPr lang="en-US" dirty="0" smtClean="0"/>
              <a:t>business and </a:t>
            </a:r>
            <a:r>
              <a:rPr lang="en-US" dirty="0"/>
              <a:t>service groups </a:t>
            </a:r>
            <a:r>
              <a:rPr lang="en-US" dirty="0" smtClean="0"/>
              <a:t>in </a:t>
            </a:r>
            <a:r>
              <a:rPr lang="en-US" dirty="0"/>
              <a:t>the community.</a:t>
            </a:r>
          </a:p>
          <a:p>
            <a:pPr lvl="2"/>
            <a:r>
              <a:rPr lang="en-US" dirty="0"/>
              <a:t>The potential of new families moving to </a:t>
            </a:r>
            <a:r>
              <a:rPr lang="en-US" dirty="0" smtClean="0"/>
              <a:t>Burton </a:t>
            </a:r>
            <a:r>
              <a:rPr lang="en-US" dirty="0"/>
              <a:t>as a result of </a:t>
            </a:r>
            <a:r>
              <a:rPr lang="en-US" dirty="0" smtClean="0"/>
              <a:t>being near the Canadian Forces Base </a:t>
            </a:r>
            <a:r>
              <a:rPr lang="en-US" dirty="0"/>
              <a:t>was presented.</a:t>
            </a:r>
          </a:p>
        </p:txBody>
      </p:sp>
    </p:spTree>
    <p:extLst>
      <p:ext uri="{BB962C8B-B14F-4D97-AF65-F5344CB8AC3E}">
        <p14:creationId xmlns:p14="http://schemas.microsoft.com/office/powerpoint/2010/main" val="25908925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2091" y="781987"/>
            <a:ext cx="6798734" cy="1303867"/>
          </a:xfrm>
        </p:spPr>
        <p:txBody>
          <a:bodyPr>
            <a:normAutofit/>
          </a:bodyPr>
          <a:lstStyle/>
          <a:p>
            <a:r>
              <a:rPr lang="en-US" sz="2800" dirty="0"/>
              <a:t>Public Consultation and Application of Procedural Fairness – Public Meeting </a:t>
            </a:r>
            <a:r>
              <a:rPr lang="en-US" sz="2800" dirty="0" smtClean="0"/>
              <a:t>#2</a:t>
            </a:r>
            <a:endParaRPr lang="en-US" sz="2800" dirty="0"/>
          </a:p>
        </p:txBody>
      </p:sp>
      <p:sp>
        <p:nvSpPr>
          <p:cNvPr id="3" name="Content Placeholder 2"/>
          <p:cNvSpPr>
            <a:spLocks noGrp="1"/>
          </p:cNvSpPr>
          <p:nvPr>
            <p:ph idx="1"/>
          </p:nvPr>
        </p:nvSpPr>
        <p:spPr/>
        <p:txBody>
          <a:bodyPr>
            <a:normAutofit fontScale="62500" lnSpcReduction="20000"/>
          </a:bodyPr>
          <a:lstStyle/>
          <a:p>
            <a:r>
              <a:rPr lang="en-US" dirty="0"/>
              <a:t>The </a:t>
            </a:r>
            <a:r>
              <a:rPr lang="en-US" dirty="0" smtClean="0"/>
              <a:t>second </a:t>
            </a:r>
            <a:r>
              <a:rPr lang="en-US" dirty="0"/>
              <a:t>public meeting in this study was held at </a:t>
            </a:r>
            <a:r>
              <a:rPr lang="en-US" dirty="0" smtClean="0"/>
              <a:t>the Burton Lions Club on December 8, </a:t>
            </a:r>
            <a:r>
              <a:rPr lang="en-US" dirty="0"/>
              <a:t>2015.  Approximately </a:t>
            </a:r>
            <a:r>
              <a:rPr lang="en-US" dirty="0" smtClean="0"/>
              <a:t>60 </a:t>
            </a:r>
            <a:r>
              <a:rPr lang="en-US" dirty="0"/>
              <a:t>members of the community attended</a:t>
            </a:r>
            <a:r>
              <a:rPr lang="en-US" dirty="0" smtClean="0"/>
              <a:t>.</a:t>
            </a:r>
          </a:p>
          <a:p>
            <a:r>
              <a:rPr lang="en-US" dirty="0" smtClean="0"/>
              <a:t>Leadership from the PSSC and the community presented to the public, district staff and the DEC.  These presentations touched on the eight criteria outlined in Policy 409.  Letters of support for status quo were also shared.  In fact, the overall theme of the evening was to encourage a vote for status quo.  Major concerns centered around loss of the school as the heart of the community, loss of small class sizes and loss of the opportunity to learn in their own community elementary school.  The presentations also focused on the many successes at the school, including strong academic results, good community relationships and a building that was in satisfactory condition.  The community expressed a concern for decreased economic viability should the school close.  Two presentations challenged the numbers presented by the Superintendent throughout the study, presenting an alternate view.</a:t>
            </a:r>
            <a:endParaRPr lang="en-US" dirty="0"/>
          </a:p>
          <a:p>
            <a:r>
              <a:rPr lang="en-US" dirty="0" smtClean="0"/>
              <a:t>These presentations, </a:t>
            </a:r>
            <a:r>
              <a:rPr lang="en-US" dirty="0"/>
              <a:t>an agenda, notes for the meeting and an audio file of the meeting were made public through a district website section dedicated to the study</a:t>
            </a:r>
            <a:r>
              <a:rPr lang="en-US" dirty="0" smtClean="0"/>
              <a:t>.  They are all included in the final report.</a:t>
            </a:r>
            <a:endParaRPr lang="en-US" dirty="0"/>
          </a:p>
          <a:p>
            <a:endParaRPr lang="en-US" dirty="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a:t>
            </a:r>
            <a:r>
              <a:rPr lang="en-US" sz="2800" dirty="0" smtClean="0"/>
              <a:t>Opportunities to Engage</a:t>
            </a:r>
            <a:endParaRPr lang="en-US" sz="2800" dirty="0"/>
          </a:p>
        </p:txBody>
      </p:sp>
      <p:sp>
        <p:nvSpPr>
          <p:cNvPr id="3" name="Content Placeholder 2"/>
          <p:cNvSpPr>
            <a:spLocks noGrp="1"/>
          </p:cNvSpPr>
          <p:nvPr>
            <p:ph idx="1"/>
          </p:nvPr>
        </p:nvSpPr>
        <p:spPr/>
        <p:txBody>
          <a:bodyPr>
            <a:normAutofit fontScale="55000" lnSpcReduction="20000"/>
          </a:bodyPr>
          <a:lstStyle/>
          <a:p>
            <a:r>
              <a:rPr lang="en-US" dirty="0" smtClean="0"/>
              <a:t>Stakeholders within the community were engaged in a variety of ways.</a:t>
            </a:r>
          </a:p>
          <a:p>
            <a:r>
              <a:rPr lang="en-US" dirty="0" smtClean="0"/>
              <a:t>PSSC leadership played an active role in communication with the district and organization of relevant feedback to district staff and the Council.</a:t>
            </a:r>
          </a:p>
          <a:p>
            <a:r>
              <a:rPr lang="en-US" dirty="0" smtClean="0"/>
              <a:t>An online discussion board was active and regularly monitored; a transcript of the conversation is included in the final report.  The discussion board was located on an active website specific to the study and home to the relevant documentation now taking shape in the form of a final report.  This report will remain public.</a:t>
            </a:r>
          </a:p>
          <a:p>
            <a:r>
              <a:rPr lang="en-US" dirty="0" smtClean="0"/>
              <a:t>Letters, emails and phone calls were also suitable means of communication outside the public meetings.</a:t>
            </a:r>
          </a:p>
          <a:p>
            <a:r>
              <a:rPr lang="en-US" dirty="0" smtClean="0"/>
              <a:t>The superintendent met with the PSSC as a part of engagement in the study.</a:t>
            </a:r>
          </a:p>
          <a:p>
            <a:r>
              <a:rPr lang="en-US" dirty="0"/>
              <a:t>Advertisements </a:t>
            </a:r>
            <a:r>
              <a:rPr lang="en-US" dirty="0" smtClean="0"/>
              <a:t>regarding the study and meetings were </a:t>
            </a:r>
            <a:r>
              <a:rPr lang="en-US" dirty="0"/>
              <a:t>placed in the local newspapers.</a:t>
            </a:r>
          </a:p>
          <a:p>
            <a:r>
              <a:rPr lang="en-US" dirty="0"/>
              <a:t>Posters </a:t>
            </a:r>
            <a:r>
              <a:rPr lang="en-US" dirty="0" smtClean="0"/>
              <a:t>regarding the study and meetings were </a:t>
            </a:r>
            <a:r>
              <a:rPr lang="en-US" dirty="0"/>
              <a:t>placed in strategic locations in the </a:t>
            </a:r>
            <a:r>
              <a:rPr lang="en-US" dirty="0" smtClean="0"/>
              <a:t>Community </a:t>
            </a:r>
            <a:r>
              <a:rPr lang="en-US" dirty="0"/>
              <a:t>of </a:t>
            </a:r>
            <a:r>
              <a:rPr lang="en-US" dirty="0" smtClean="0"/>
              <a:t>Burton.</a:t>
            </a:r>
            <a:endParaRPr lang="en-US" dirty="0"/>
          </a:p>
          <a:p>
            <a:endParaRPr lang="en-US" dirty="0"/>
          </a:p>
        </p:txBody>
      </p:sp>
    </p:spTree>
    <p:extLst>
      <p:ext uri="{BB962C8B-B14F-4D97-AF65-F5344CB8AC3E}">
        <p14:creationId xmlns:p14="http://schemas.microsoft.com/office/powerpoint/2010/main" val="770347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Public Consultation and Application of Procedural Fairness – </a:t>
            </a:r>
            <a:r>
              <a:rPr lang="en-US" sz="2800" dirty="0" smtClean="0"/>
              <a:t>Public Meeting #3</a:t>
            </a:r>
            <a:endParaRPr lang="en-US" sz="2800" dirty="0"/>
          </a:p>
        </p:txBody>
      </p:sp>
      <p:sp>
        <p:nvSpPr>
          <p:cNvPr id="3" name="Content Placeholder 2"/>
          <p:cNvSpPr>
            <a:spLocks noGrp="1"/>
          </p:cNvSpPr>
          <p:nvPr>
            <p:ph idx="1"/>
          </p:nvPr>
        </p:nvSpPr>
        <p:spPr/>
        <p:txBody>
          <a:bodyPr>
            <a:normAutofit fontScale="55000" lnSpcReduction="20000"/>
          </a:bodyPr>
          <a:lstStyle/>
          <a:p>
            <a:r>
              <a:rPr lang="en-US" dirty="0"/>
              <a:t>The </a:t>
            </a:r>
            <a:r>
              <a:rPr lang="en-US" dirty="0" smtClean="0"/>
              <a:t>third </a:t>
            </a:r>
            <a:r>
              <a:rPr lang="en-US" dirty="0"/>
              <a:t>public meeting in this study </a:t>
            </a:r>
            <a:r>
              <a:rPr lang="en-US" dirty="0" smtClean="0"/>
              <a:t>is being </a:t>
            </a:r>
            <a:r>
              <a:rPr lang="en-US" dirty="0"/>
              <a:t>held at </a:t>
            </a:r>
            <a:r>
              <a:rPr lang="en-US" dirty="0" smtClean="0"/>
              <a:t>Fredericton High School tonight (January 28, 2016).  </a:t>
            </a:r>
            <a:r>
              <a:rPr lang="en-US" dirty="0"/>
              <a:t>Approximately </a:t>
            </a:r>
            <a:r>
              <a:rPr lang="en-US" dirty="0" smtClean="0"/>
              <a:t>___ </a:t>
            </a:r>
            <a:r>
              <a:rPr lang="en-US" dirty="0"/>
              <a:t>members of the </a:t>
            </a:r>
            <a:r>
              <a:rPr lang="en-US" dirty="0" smtClean="0"/>
              <a:t>public are present, representing communities related to four sustainability studies.</a:t>
            </a:r>
            <a:endParaRPr lang="en-US" dirty="0"/>
          </a:p>
          <a:p>
            <a:r>
              <a:rPr lang="en-US" dirty="0" smtClean="0"/>
              <a:t>This presentation serves as an executive summary and closing comments leading up to discussion by Council and a subsequent motion and vote on the study.</a:t>
            </a:r>
            <a:endParaRPr lang="en-US" dirty="0"/>
          </a:p>
          <a:p>
            <a:r>
              <a:rPr lang="en-US" dirty="0" smtClean="0"/>
              <a:t>This presentation, </a:t>
            </a:r>
            <a:r>
              <a:rPr lang="en-US" dirty="0"/>
              <a:t>an agenda, </a:t>
            </a:r>
            <a:r>
              <a:rPr lang="en-US" dirty="0" smtClean="0"/>
              <a:t>and the superintendent monitoring report will be included on our </a:t>
            </a:r>
            <a:r>
              <a:rPr lang="en-US" dirty="0"/>
              <a:t>district website section dedicated to the study.  They </a:t>
            </a:r>
            <a:r>
              <a:rPr lang="en-US" dirty="0" smtClean="0"/>
              <a:t>will all be </a:t>
            </a:r>
            <a:r>
              <a:rPr lang="en-US" dirty="0"/>
              <a:t>included in the final </a:t>
            </a:r>
            <a:r>
              <a:rPr lang="en-US" dirty="0" smtClean="0"/>
              <a:t>report.  The official </a:t>
            </a:r>
            <a:r>
              <a:rPr lang="en-US" dirty="0"/>
              <a:t>minutes for the meeting and an audio file of the meeting will be made </a:t>
            </a:r>
            <a:r>
              <a:rPr lang="en-US" dirty="0" smtClean="0"/>
              <a:t>public, as per the monthly routine.  The minutes will be sent to the Minister, as required and once approved.</a:t>
            </a:r>
            <a:endParaRPr lang="en-US" dirty="0"/>
          </a:p>
          <a:p>
            <a:r>
              <a:rPr lang="en-US" dirty="0" smtClean="0"/>
              <a:t>The Chair will write to Minister Serge </a:t>
            </a:r>
            <a:r>
              <a:rPr lang="en-US" dirty="0" err="1" smtClean="0"/>
              <a:t>Rousselle</a:t>
            </a:r>
            <a:r>
              <a:rPr lang="en-US" dirty="0" smtClean="0"/>
              <a:t> with the motion and indicating status quo if voting for option 1, or</a:t>
            </a:r>
          </a:p>
          <a:p>
            <a:r>
              <a:rPr lang="en-US" dirty="0" smtClean="0"/>
              <a:t>The Chair will write to Minister </a:t>
            </a:r>
            <a:r>
              <a:rPr lang="en-US" dirty="0" err="1" smtClean="0"/>
              <a:t>Rousselle</a:t>
            </a:r>
            <a:r>
              <a:rPr lang="en-US" dirty="0" smtClean="0"/>
              <a:t> with the motion, the recommendation and the accompanying information package if voting for Option 2 (Requesting Investment for Repairs) or Option 3 (Requesting Approval for Closure).</a:t>
            </a:r>
          </a:p>
          <a:p>
            <a:r>
              <a:rPr lang="en-US" dirty="0" smtClean="0"/>
              <a:t>The Superintendent will write to the Parents/Guardians of the students at Burton Elementary School with the conclusion of the study.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Sustainability </a:t>
            </a:r>
            <a:r>
              <a:rPr lang="en-US" dirty="0"/>
              <a:t>S</a:t>
            </a:r>
            <a:r>
              <a:rPr lang="en-US" dirty="0" smtClean="0"/>
              <a:t>tudy for Burton Elementary School was initiated by a motion of the District Education Council (DEC) on June 11, 2015, at the regularly scheduled public DEC meeting.  This direction replaced an earlier request for an exemption of study for Burton Elementary School.</a:t>
            </a:r>
          </a:p>
          <a:p>
            <a:r>
              <a:rPr lang="en-US" dirty="0" smtClean="0"/>
              <a:t>The Council, Superintendent and relevant staff coordinated the study that followed the process as outlined in Provincial Policy 409:  Multi-year School Infrastructure Planning, Sections 6.4 and 6.5.</a:t>
            </a:r>
          </a:p>
          <a:p>
            <a:r>
              <a:rPr lang="en-US" dirty="0" smtClean="0"/>
              <a:t>Burton Elementary School is considered a “triggered school” due to its enrolment of less than 100 students.  Burton Elementary is a K-2 school.</a:t>
            </a:r>
            <a:endParaRPr lang="en-US" dirty="0"/>
          </a:p>
        </p:txBody>
      </p:sp>
    </p:spTree>
    <p:extLst>
      <p:ext uri="{BB962C8B-B14F-4D97-AF65-F5344CB8AC3E}">
        <p14:creationId xmlns:p14="http://schemas.microsoft.com/office/powerpoint/2010/main" val="14639968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DEC Reflections and Considerations</a:t>
            </a:r>
            <a:endParaRPr lang="en-US" sz="3200" dirty="0"/>
          </a:p>
        </p:txBody>
      </p:sp>
      <p:sp>
        <p:nvSpPr>
          <p:cNvPr id="3" name="Content Placeholder 2"/>
          <p:cNvSpPr>
            <a:spLocks noGrp="1"/>
          </p:cNvSpPr>
          <p:nvPr>
            <p:ph idx="1"/>
          </p:nvPr>
        </p:nvSpPr>
        <p:spPr/>
        <p:txBody>
          <a:bodyPr>
            <a:normAutofit/>
          </a:bodyPr>
          <a:lstStyle/>
          <a:p>
            <a:r>
              <a:rPr lang="en-US" dirty="0" smtClean="0"/>
              <a:t>DEC Members took time to review documents and ask many questions of the Superintendent.</a:t>
            </a:r>
          </a:p>
          <a:p>
            <a:r>
              <a:rPr lang="en-US" dirty="0" smtClean="0"/>
              <a:t>DEC met in a number of working sessions to continue the conversations and reflect on the information.</a:t>
            </a:r>
          </a:p>
          <a:p>
            <a:r>
              <a:rPr lang="en-US" dirty="0" smtClean="0"/>
              <a:t>DEC Members would, on occasion, contact the Superintendent with questions related to the sustainability study.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Minister’s Responsibilities</a:t>
            </a:r>
            <a:endParaRPr lang="en-US" dirty="0"/>
          </a:p>
        </p:txBody>
      </p:sp>
      <p:sp>
        <p:nvSpPr>
          <p:cNvPr id="3" name="Content Placeholder 2"/>
          <p:cNvSpPr>
            <a:spLocks noGrp="1"/>
          </p:cNvSpPr>
          <p:nvPr>
            <p:ph idx="1"/>
          </p:nvPr>
        </p:nvSpPr>
        <p:spPr/>
        <p:txBody>
          <a:bodyPr>
            <a:normAutofit fontScale="92500"/>
          </a:bodyPr>
          <a:lstStyle/>
          <a:p>
            <a:r>
              <a:rPr lang="en-US" dirty="0" smtClean="0"/>
              <a:t>If a closure is recommended by the DEC, Minister </a:t>
            </a:r>
            <a:r>
              <a:rPr lang="en-US" dirty="0" err="1" smtClean="0"/>
              <a:t>Rousselle</a:t>
            </a:r>
            <a:r>
              <a:rPr lang="en-US" dirty="0" smtClean="0"/>
              <a:t> will review the report and assess it for procedural fairness.</a:t>
            </a:r>
          </a:p>
          <a:p>
            <a:r>
              <a:rPr lang="en-US" dirty="0" smtClean="0"/>
              <a:t>The Minister will need to reach a conclusion on the recommendation in a time frame of no less than 30 days and no longer than 60 days, as per Policy 409.</a:t>
            </a:r>
          </a:p>
          <a:p>
            <a:r>
              <a:rPr lang="en-US" dirty="0" smtClean="0"/>
              <a:t>Upon confirmation of the conclusion from the Minister, the Superintendent will write to the parents/guardians and staff </a:t>
            </a:r>
            <a:r>
              <a:rPr lang="en-US" smtClean="0"/>
              <a:t>at Burton </a:t>
            </a:r>
            <a:r>
              <a:rPr lang="en-US" dirty="0" smtClean="0"/>
              <a:t>Elementary School.</a:t>
            </a:r>
            <a:endParaRPr lang="en-US" dirty="0"/>
          </a:p>
        </p:txBody>
      </p:sp>
    </p:spTree>
    <p:extLst>
      <p:ext uri="{BB962C8B-B14F-4D97-AF65-F5344CB8AC3E}">
        <p14:creationId xmlns:p14="http://schemas.microsoft.com/office/powerpoint/2010/main" val="2263812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This process included three public meetings, formal correspondence with parents, communications with district staff, opportunities to meet with stakeholders, electronic communication, and an overall willingness to share information publically throughout the study.  The public meetings were well attended by DEC and the Councilors also spent time in working sessions with staff to learn more about the school scenario.  The DEC had access to relevant documentation.</a:t>
            </a:r>
          </a:p>
          <a:p>
            <a:r>
              <a:rPr lang="en-US" dirty="0" smtClean="0"/>
              <a:t>The public consultation and communications were mostly respectful throughout the study and stakeholders from the community were engaged in the process.</a:t>
            </a:r>
            <a:endParaRPr lang="en-US" dirty="0"/>
          </a:p>
        </p:txBody>
      </p:sp>
    </p:spTree>
    <p:extLst>
      <p:ext uri="{BB962C8B-B14F-4D97-AF65-F5344CB8AC3E}">
        <p14:creationId xmlns:p14="http://schemas.microsoft.com/office/powerpoint/2010/main" val="3306524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three possible outcomes were described to those who participated in the study, including the possibility of:</a:t>
            </a:r>
          </a:p>
          <a:p>
            <a:pPr lvl="1"/>
            <a:r>
              <a:rPr lang="en-US" dirty="0" smtClean="0"/>
              <a:t>A DEC vote for Status Quo</a:t>
            </a:r>
          </a:p>
          <a:p>
            <a:pPr lvl="1"/>
            <a:r>
              <a:rPr lang="en-US" dirty="0" smtClean="0"/>
              <a:t>A DEC vote to recommend investment in the school to repair it</a:t>
            </a:r>
          </a:p>
          <a:p>
            <a:pPr lvl="1"/>
            <a:r>
              <a:rPr lang="en-US" dirty="0" smtClean="0"/>
              <a:t>A DEC vote to recommend closing the school and moving the students to another location for their schooling</a:t>
            </a:r>
          </a:p>
          <a:p>
            <a:r>
              <a:rPr lang="en-US" dirty="0" smtClean="0"/>
              <a:t>Recommendations from above would go to the Minister of Education and Early Childhood Development.</a:t>
            </a:r>
          </a:p>
          <a:p>
            <a:r>
              <a:rPr lang="en-US" dirty="0" smtClean="0"/>
              <a:t>If there was a vote to recommend closure of Burton Elementary School, it was understood that the option would be to move the students to Assiniboine Avenue Elementary School for their K-2 studies.</a:t>
            </a:r>
          </a:p>
        </p:txBody>
      </p:sp>
    </p:spTree>
    <p:extLst>
      <p:ext uri="{BB962C8B-B14F-4D97-AF65-F5344CB8AC3E}">
        <p14:creationId xmlns:p14="http://schemas.microsoft.com/office/powerpoint/2010/main" val="2691188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Consultation and Application of Procedural Fairness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Minister of Education and Early Childhood Development was informed of the intention to study Burton Elementary School, in writing on June 12, 2015.</a:t>
            </a:r>
          </a:p>
          <a:p>
            <a:r>
              <a:rPr lang="en-US" dirty="0" smtClean="0"/>
              <a:t>The Superintendent wrote formally to parents of Burton Elementary School six times between June, 2015 and January, 2016, the duration of the study.  These letters kept the parent population and others stakeholders apprised of the study process.</a:t>
            </a:r>
          </a:p>
          <a:p>
            <a:r>
              <a:rPr lang="en-US" dirty="0" smtClean="0"/>
              <a:t>A formal timeline was also provided to the parent population and stakeholders.</a:t>
            </a:r>
          </a:p>
          <a:p>
            <a:r>
              <a:rPr lang="en-US" dirty="0" smtClean="0"/>
              <a:t>Each of these documents are available publically and are a part of the final report (submitted to the Minister if Status Quo is not the outcome).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Public Consultation and Application of Procedural Fairness</a:t>
            </a:r>
          </a:p>
        </p:txBody>
      </p:sp>
      <p:sp>
        <p:nvSpPr>
          <p:cNvPr id="3" name="Content Placeholder 2"/>
          <p:cNvSpPr>
            <a:spLocks noGrp="1"/>
          </p:cNvSpPr>
          <p:nvPr>
            <p:ph idx="1"/>
          </p:nvPr>
        </p:nvSpPr>
        <p:spPr/>
        <p:txBody>
          <a:bodyPr/>
          <a:lstStyle/>
          <a:p>
            <a:r>
              <a:rPr lang="en-US" dirty="0" smtClean="0"/>
              <a:t>Documentation (requested and otherwise developed) that provided relevant information about Burton Elementary School (and some neighboring schools) was shared publically.  A number of these documents are a part of the final report.</a:t>
            </a:r>
          </a:p>
          <a:p>
            <a:r>
              <a:rPr lang="en-US" dirty="0"/>
              <a:t>These documents were used as a basis for study by DEC members and as a catalyst for </a:t>
            </a:r>
            <a:r>
              <a:rPr lang="en-US" dirty="0" smtClean="0"/>
              <a:t>conversation.</a:t>
            </a:r>
            <a:endParaRPr lang="en-US" dirty="0"/>
          </a:p>
          <a:p>
            <a:pPr marL="0" indent="0">
              <a:buNone/>
            </a:pPr>
            <a:endParaRPr lang="en-US" dirty="0"/>
          </a:p>
        </p:txBody>
      </p:sp>
    </p:spTree>
    <p:extLst>
      <p:ext uri="{BB962C8B-B14F-4D97-AF65-F5344CB8AC3E}">
        <p14:creationId xmlns:p14="http://schemas.microsoft.com/office/powerpoint/2010/main" val="1544315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fontScale="92500"/>
          </a:bodyPr>
          <a:lstStyle/>
          <a:p>
            <a:r>
              <a:rPr lang="en-US" dirty="0" smtClean="0"/>
              <a:t>The first public meeting in this study was held at the Burton Lions Club on October 13, 2015.  Approximately 32 members of the community attended.</a:t>
            </a:r>
          </a:p>
          <a:p>
            <a:r>
              <a:rPr lang="en-US" dirty="0" smtClean="0"/>
              <a:t>The Superintendent presented the sustainability study process as well as pertinent information as outlined in Section 6.4.4 of Policy 409.</a:t>
            </a:r>
          </a:p>
          <a:p>
            <a:r>
              <a:rPr lang="en-US" dirty="0" smtClean="0"/>
              <a:t>This presentation, an agenda, notes for the meeting and an audio file of the meeting were made public through a district website section dedicated to the study.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fontScale="92500" lnSpcReduction="20000"/>
          </a:bodyPr>
          <a:lstStyle/>
          <a:p>
            <a:pPr lvl="1"/>
            <a:r>
              <a:rPr lang="en-US" dirty="0" smtClean="0"/>
              <a:t>Enrolment and Functional Capacity</a:t>
            </a:r>
          </a:p>
          <a:p>
            <a:pPr lvl="2"/>
            <a:r>
              <a:rPr lang="en-US" dirty="0" smtClean="0"/>
              <a:t>September 30, 2015, enrolment of Burton Elementary School (BES) is listed at 48 students.  These students make up 3 classes (K, Gr1 and Gr2).  Assiniboine Avenue Elementary School (AAES) has 244 students and 13 classes (K=4, Gr1=4 and Gr2=5).  Enrolment at BES is projected to decline slightly.  It is noted that being adjacent to a Canadian Forces Base makes it more difficult to project enrolment for the future due to military postings and where new families choose to live.</a:t>
            </a:r>
          </a:p>
          <a:p>
            <a:pPr lvl="2"/>
            <a:r>
              <a:rPr lang="en-US" dirty="0" smtClean="0"/>
              <a:t>Projected enrolment of the presented scenario, should Burton close,  would be 270 students for 2016-17.</a:t>
            </a:r>
          </a:p>
          <a:p>
            <a:pPr lvl="2"/>
            <a:r>
              <a:rPr lang="en-US" dirty="0" smtClean="0"/>
              <a:t>AAES could accommodate the students from BES without changing the main structure of the building.  </a:t>
            </a:r>
          </a:p>
          <a:p>
            <a:pPr lvl="1"/>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a:bodyPr>
          <a:lstStyle/>
          <a:p>
            <a:r>
              <a:rPr lang="en-US" dirty="0" smtClean="0"/>
              <a:t>Enrolment and Functional Capacity</a:t>
            </a:r>
          </a:p>
          <a:p>
            <a:pPr lvl="2"/>
            <a:r>
              <a:rPr lang="en-US" dirty="0"/>
              <a:t>Current f</a:t>
            </a:r>
            <a:r>
              <a:rPr lang="en-US" dirty="0" smtClean="0"/>
              <a:t>unctional </a:t>
            </a:r>
            <a:r>
              <a:rPr lang="en-US" dirty="0"/>
              <a:t>c</a:t>
            </a:r>
            <a:r>
              <a:rPr lang="en-US" dirty="0" smtClean="0"/>
              <a:t>apacity at Burton Elementary is 57.1% and at Assiniboine Elementary it is 64.8%.  Together, the functional capacity would </a:t>
            </a:r>
            <a:r>
              <a:rPr lang="en-US" dirty="0"/>
              <a:t>become </a:t>
            </a:r>
            <a:r>
              <a:rPr lang="en-US" dirty="0" smtClean="0"/>
              <a:t>71.4% next year, </a:t>
            </a:r>
            <a:r>
              <a:rPr lang="en-US" dirty="0"/>
              <a:t>based on enrolment projections.</a:t>
            </a:r>
          </a:p>
          <a:p>
            <a:pPr lvl="2"/>
            <a:r>
              <a:rPr lang="en-US" dirty="0"/>
              <a:t>NOTE:  Some numbers used throughout the study were from September, 2014 enrolment where other numbers used were from September, 2015; this was due to the timing of the presentation and document creation.</a:t>
            </a:r>
          </a:p>
          <a:p>
            <a:endParaRPr lang="en-US" dirty="0"/>
          </a:p>
        </p:txBody>
      </p:sp>
    </p:spTree>
    <p:extLst>
      <p:ext uri="{BB962C8B-B14F-4D97-AF65-F5344CB8AC3E}">
        <p14:creationId xmlns:p14="http://schemas.microsoft.com/office/powerpoint/2010/main" val="129271659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50BD4017610B344B758042F773CB230" ma:contentTypeVersion="0" ma:contentTypeDescription="Create a new document." ma:contentTypeScope="" ma:versionID="1d1bcb42a5ec45b0a7eb74843b3fd294">
  <xsd:schema xmlns:xsd="http://www.w3.org/2001/XMLSchema" xmlns:xs="http://www.w3.org/2001/XMLSchema" xmlns:p="http://schemas.microsoft.com/office/2006/metadata/properties" targetNamespace="http://schemas.microsoft.com/office/2006/metadata/properties" ma:root="true" ma:fieldsID="aa1222beb234debe96d12a98d24ff8a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AE050C7-2E03-4D71-A236-05647743EAF8}"/>
</file>

<file path=customXml/itemProps2.xml><?xml version="1.0" encoding="utf-8"?>
<ds:datastoreItem xmlns:ds="http://schemas.openxmlformats.org/officeDocument/2006/customXml" ds:itemID="{2A6AA69E-D791-4DF8-8C32-62A8E5F7E3FF}"/>
</file>

<file path=customXml/itemProps3.xml><?xml version="1.0" encoding="utf-8"?>
<ds:datastoreItem xmlns:ds="http://schemas.openxmlformats.org/officeDocument/2006/customXml" ds:itemID="{6515E8E4-78C0-4E07-BD7B-512E27F53DF9}"/>
</file>

<file path=docProps/app.xml><?xml version="1.0" encoding="utf-8"?>
<Properties xmlns="http://schemas.openxmlformats.org/officeDocument/2006/extended-properties" xmlns:vt="http://schemas.openxmlformats.org/officeDocument/2006/docPropsVTypes">
  <Template>Organic</Template>
  <TotalTime>662</TotalTime>
  <Words>2277</Words>
  <Application>Microsoft Office PowerPoint</Application>
  <PresentationFormat>On-screen Show (4:3)</PresentationFormat>
  <Paragraphs>107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Garamond</vt:lpstr>
      <vt:lpstr>Organic</vt:lpstr>
      <vt:lpstr>Anglophone West School District Education Council</vt:lpstr>
      <vt:lpstr>Executive Summary</vt:lpstr>
      <vt:lpstr>Executive Summary</vt:lpstr>
      <vt:lpstr>Executive Summary</vt:lpstr>
      <vt:lpstr>Public Consultation and Application of Procedural Fairness</vt:lpstr>
      <vt:lpstr>Public Consultation and Application of Procedural Fairness</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#2</vt:lpstr>
      <vt:lpstr>Public Consultation and Application of Procedural Fairness – Opportunities to Engage</vt:lpstr>
      <vt:lpstr>Public Consultation and Application of Procedural Fairness – Public Meeting #3</vt:lpstr>
      <vt:lpstr>DEC Reflections and Considerations</vt:lpstr>
      <vt:lpstr>Minister’s Responsibilities</vt:lpstr>
    </vt:vector>
  </TitlesOfParts>
  <Company>District 17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District 17 Education Council</dc:title>
  <dc:creator>David McTimoney</dc:creator>
  <cp:lastModifiedBy>Clark-Caterini , Carol    (ASD-W)</cp:lastModifiedBy>
  <cp:revision>59</cp:revision>
  <cp:lastPrinted>2016-01-27T16:28:13Z</cp:lastPrinted>
  <dcterms:created xsi:type="dcterms:W3CDTF">2011-11-22T20:24:10Z</dcterms:created>
  <dcterms:modified xsi:type="dcterms:W3CDTF">2016-01-29T17:03:12Z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0x010100850BD4017610B344B758042F773CB230</vt:lpwstr>
  </property>
</Properties>
</file>