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xlsx" ContentType="application/vnd.openxmlformats-officedocument.spreadsheetml.sheet"/>
  <Override PartName="/ppt/charts/chart3.xml" ContentType="application/vnd.openxmlformats-officedocument.drawingml.chart+xml"/>
  <Default Extension="jpg" ContentType="image/jpe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handoutMasterIdLst>
    <p:handoutMasterId r:id="rId24"/>
  </p:handoutMasterIdLst>
  <p:sldIdLst>
    <p:sldId id="256" r:id="rId2"/>
    <p:sldId id="259" r:id="rId3"/>
    <p:sldId id="258" r:id="rId4"/>
    <p:sldId id="266" r:id="rId5"/>
    <p:sldId id="262" r:id="rId6"/>
    <p:sldId id="260" r:id="rId7"/>
    <p:sldId id="263" r:id="rId8"/>
    <p:sldId id="264" r:id="rId9"/>
    <p:sldId id="275" r:id="rId10"/>
    <p:sldId id="267" r:id="rId11"/>
    <p:sldId id="268" r:id="rId12"/>
    <p:sldId id="269" r:id="rId13"/>
    <p:sldId id="281" r:id="rId14"/>
    <p:sldId id="279" r:id="rId15"/>
    <p:sldId id="276" r:id="rId16"/>
    <p:sldId id="271" r:id="rId17"/>
    <p:sldId id="270" r:id="rId18"/>
    <p:sldId id="272" r:id="rId19"/>
    <p:sldId id="273" r:id="rId20"/>
    <p:sldId id="274" r:id="rId21"/>
    <p:sldId id="277" r:id="rId22"/>
    <p:sldId id="278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that feel safe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Cambridge</c:v>
                </c:pt>
                <c:pt idx="1">
                  <c:v>Canterbury</c:v>
                </c:pt>
                <c:pt idx="2">
                  <c:v>Hartland</c:v>
                </c:pt>
                <c:pt idx="3">
                  <c:v>John Caldwell</c:v>
                </c:pt>
                <c:pt idx="4">
                  <c:v>Saint Mary's</c:v>
                </c:pt>
                <c:pt idx="5">
                  <c:v>Stanley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82</c:v>
                </c:pt>
                <c:pt idx="1">
                  <c:v>90</c:v>
                </c:pt>
                <c:pt idx="2">
                  <c:v>84</c:v>
                </c:pt>
                <c:pt idx="3">
                  <c:v>82</c:v>
                </c:pt>
                <c:pt idx="4">
                  <c:v>85</c:v>
                </c:pt>
                <c:pt idx="5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37312"/>
        <c:axId val="105838848"/>
      </c:barChart>
      <c:catAx>
        <c:axId val="105837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5838848"/>
        <c:crosses val="autoZero"/>
        <c:auto val="1"/>
        <c:lblAlgn val="ctr"/>
        <c:lblOffset val="100"/>
        <c:noMultiLvlLbl val="0"/>
      </c:catAx>
      <c:valAx>
        <c:axId val="10583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837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Bullying Rate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Cambridge</c:v>
                </c:pt>
                <c:pt idx="1">
                  <c:v>Canturbury</c:v>
                </c:pt>
                <c:pt idx="2">
                  <c:v>Hartland</c:v>
                </c:pt>
                <c:pt idx="3">
                  <c:v>John Caldwell</c:v>
                </c:pt>
                <c:pt idx="4">
                  <c:v>Saint Mary's</c:v>
                </c:pt>
                <c:pt idx="5">
                  <c:v>Stanley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0.27</c:v>
                </c:pt>
                <c:pt idx="1">
                  <c:v>0.17</c:v>
                </c:pt>
                <c:pt idx="2">
                  <c:v>0.27</c:v>
                </c:pt>
                <c:pt idx="3">
                  <c:v>0.27</c:v>
                </c:pt>
                <c:pt idx="4">
                  <c:v>0.19</c:v>
                </c:pt>
                <c:pt idx="5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42816"/>
        <c:axId val="106685568"/>
      </c:barChart>
      <c:catAx>
        <c:axId val="106642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6685568"/>
        <c:crosses val="autoZero"/>
        <c:auto val="1"/>
        <c:lblAlgn val="ctr"/>
        <c:lblOffset val="100"/>
        <c:noMultiLvlLbl val="0"/>
      </c:catAx>
      <c:valAx>
        <c:axId val="1066855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6642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Percentage </a:t>
            </a:r>
            <a:r>
              <a:rPr lang="en-US" dirty="0" smtClean="0"/>
              <a:t>that feel </a:t>
            </a:r>
            <a:r>
              <a:rPr lang="en-US" dirty="0"/>
              <a:t>safe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feeling safe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Cambridge</c:v>
                </c:pt>
                <c:pt idx="1">
                  <c:v>Canterbury</c:v>
                </c:pt>
                <c:pt idx="2">
                  <c:v>Hartland</c:v>
                </c:pt>
                <c:pt idx="3">
                  <c:v>John Caldwell</c:v>
                </c:pt>
                <c:pt idx="4">
                  <c:v>Saint Mary's</c:v>
                </c:pt>
                <c:pt idx="5">
                  <c:v>Stanley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80</c:v>
                </c:pt>
                <c:pt idx="1">
                  <c:v>67</c:v>
                </c:pt>
                <c:pt idx="2">
                  <c:v>78</c:v>
                </c:pt>
                <c:pt idx="3">
                  <c:v>79</c:v>
                </c:pt>
                <c:pt idx="4">
                  <c:v>87</c:v>
                </c:pt>
                <c:pt idx="5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919808"/>
        <c:axId val="106921344"/>
      </c:barChart>
      <c:catAx>
        <c:axId val="106919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6921344"/>
        <c:crosses val="autoZero"/>
        <c:auto val="1"/>
        <c:lblAlgn val="ctr"/>
        <c:lblOffset val="100"/>
        <c:noMultiLvlLbl val="0"/>
      </c:catAx>
      <c:valAx>
        <c:axId val="10692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919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Bullying Rate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Cambridge</c:v>
                </c:pt>
                <c:pt idx="1">
                  <c:v>Canterbury</c:v>
                </c:pt>
                <c:pt idx="2">
                  <c:v>Hartland</c:v>
                </c:pt>
                <c:pt idx="3">
                  <c:v>John Caldwell</c:v>
                </c:pt>
                <c:pt idx="4">
                  <c:v>Saint Mary's</c:v>
                </c:pt>
                <c:pt idx="5">
                  <c:v>Stanley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33</c:v>
                </c:pt>
                <c:pt idx="1">
                  <c:v>25</c:v>
                </c:pt>
                <c:pt idx="2">
                  <c:v>27</c:v>
                </c:pt>
                <c:pt idx="3">
                  <c:v>28</c:v>
                </c:pt>
                <c:pt idx="4">
                  <c:v>17</c:v>
                </c:pt>
                <c:pt idx="5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246336"/>
        <c:axId val="107247872"/>
      </c:barChart>
      <c:catAx>
        <c:axId val="107246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07247872"/>
        <c:crosses val="autoZero"/>
        <c:auto val="1"/>
        <c:lblAlgn val="ctr"/>
        <c:lblOffset val="100"/>
        <c:noMultiLvlLbl val="0"/>
      </c:catAx>
      <c:valAx>
        <c:axId val="107247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246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0.09259</cdr:x>
      <cdr:y>0.22834</cdr:y>
    </cdr:from>
    <cdr:to>
      <cdr:x>0.99074</cdr:x>
      <cdr:y>0.22834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762000" y="1033462"/>
          <a:ext cx="7391400" cy="0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8B85D2-8EBB-460F-9FEF-4A8AD5724A13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4E488D-CE6E-4CBB-8B7D-E4A5760C4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28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89F0C1-F380-4161-BCAD-1FD271492AA7}" type="datetimeFigureOut">
              <a:rPr lang="en-CA" smtClean="0"/>
              <a:t>04/03/2015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9892B7-D53D-4C9D-B7C5-19E597E77C2B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PSSC - Stanley High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Sustainability Study Presentation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7181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Education &amp; Services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 on Secondary School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026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19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 substantial or substantive savings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Less than 1%</a:t>
            </a:r>
          </a:p>
          <a:p>
            <a:endParaRPr lang="en-US" dirty="0" smtClean="0"/>
          </a:p>
          <a:p>
            <a:r>
              <a:rPr lang="en-US" dirty="0" smtClean="0"/>
              <a:t>No indication savings would be reinvested in Quality Education or Services</a:t>
            </a:r>
          </a:p>
          <a:p>
            <a:endParaRPr lang="en-US" dirty="0" smtClean="0"/>
          </a:p>
          <a:p>
            <a:r>
              <a:rPr lang="en-US" dirty="0" smtClean="0"/>
              <a:t>Trying to achieve these savings will have other negative impacts</a:t>
            </a:r>
          </a:p>
          <a:p>
            <a:pPr lvl="1"/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Savings </a:t>
            </a: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343845"/>
              </p:ext>
            </p:extLst>
          </p:nvPr>
        </p:nvGraphicFramePr>
        <p:xfrm>
          <a:off x="1295400" y="1600200"/>
          <a:ext cx="6629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Costs Elementary 2013/14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   817,014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Costs High</a:t>
                      </a:r>
                      <a:r>
                        <a:rPr lang="en-US" baseline="0" dirty="0" smtClean="0"/>
                        <a:t> School 2013/14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$ 1,365,444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Combined</a:t>
                      </a:r>
                      <a:r>
                        <a:rPr lang="en-US" baseline="0" dirty="0" smtClean="0"/>
                        <a:t> Costs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$ 2,182,458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Annual</a:t>
                      </a:r>
                      <a:r>
                        <a:rPr lang="en-US" baseline="0" dirty="0" smtClean="0"/>
                        <a:t> Savings (after year 3)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$ 18,705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 a</a:t>
                      </a:r>
                      <a:r>
                        <a:rPr lang="en-US" baseline="0" dirty="0" smtClean="0"/>
                        <a:t> percentage of combined costs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0.85%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66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Currently schedule one set of teachers around middle school programming and high school programming.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Combining the schools would mean scheduling one set of teachers around three distinct programming needs: elementary, middle and high.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Already challenging, more factors to consider will not improve delivery.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Delivery of Education &amp; Services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88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the PSSC is to review the school improvement plan.</a:t>
            </a:r>
          </a:p>
          <a:p>
            <a:endParaRPr lang="en-US" dirty="0" smtClean="0"/>
          </a:p>
          <a:p>
            <a:r>
              <a:rPr lang="en-US" dirty="0" smtClean="0"/>
              <a:t>Elementary and High School plans are different – different focus, different priorities.</a:t>
            </a:r>
          </a:p>
          <a:p>
            <a:endParaRPr lang="en-US" dirty="0" smtClean="0"/>
          </a:p>
          <a:p>
            <a:r>
              <a:rPr lang="en-US" dirty="0" smtClean="0"/>
              <a:t>Combining the schools is going to either water down these plans or make them so large and complex as to be unmanageable.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Improvement Plans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103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Lunch hours, shared spaces, bussing</a:t>
            </a:r>
            <a:r>
              <a:rPr lang="en-CA" dirty="0" smtClean="0"/>
              <a:t>, supervision of students, bell schedules, prep time, field trips, parent-teacher meetings, professional development conferences, detention halls, tutoring, school activities, sports activities, community use of the schools, etc. etc. etc.</a:t>
            </a:r>
          </a:p>
          <a:p>
            <a:endParaRPr lang="en-CA" dirty="0" smtClean="0"/>
          </a:p>
          <a:p>
            <a:r>
              <a:rPr lang="en-US" dirty="0" smtClean="0"/>
              <a:t>All sorted between two schools and two administrations.</a:t>
            </a:r>
          </a:p>
          <a:p>
            <a:endParaRPr lang="en-US" dirty="0" smtClean="0"/>
          </a:p>
          <a:p>
            <a:r>
              <a:rPr lang="en-US" dirty="0" smtClean="0"/>
              <a:t>Time and resources to reconfigure is wasted.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12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PSSC we have seen the challenges of finding teachers that can teach across subjects as is required in a small school.</a:t>
            </a:r>
          </a:p>
          <a:p>
            <a:endParaRPr lang="en-US" dirty="0"/>
          </a:p>
          <a:p>
            <a:r>
              <a:rPr lang="en-US" dirty="0" smtClean="0"/>
              <a:t>Combing schools will further require teachers that can teach across age groups/maturity levels.</a:t>
            </a:r>
          </a:p>
          <a:p>
            <a:pPr lvl="1"/>
            <a:r>
              <a:rPr lang="en-US" dirty="0" smtClean="0"/>
              <a:t>The skills called upon to manage a group of 6 year olds and a group of 16 year olds vary greatly.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 matter and age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57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Impact on Staff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Students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21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2           1</a:t>
            </a:r>
            <a:endParaRPr lang="en-US" sz="4000" dirty="0"/>
          </a:p>
          <a:p>
            <a:pPr lvl="1"/>
            <a:r>
              <a:rPr lang="en-US" dirty="0" smtClean="0"/>
              <a:t>Elementary 1 for 104 students</a:t>
            </a:r>
          </a:p>
          <a:p>
            <a:pPr lvl="1"/>
            <a:r>
              <a:rPr lang="en-US" dirty="0" smtClean="0"/>
              <a:t>High School 1 for 148 students</a:t>
            </a:r>
          </a:p>
          <a:p>
            <a:pPr lvl="1"/>
            <a:r>
              <a:rPr lang="en-US" dirty="0" smtClean="0"/>
              <a:t>Combined 1 for 252 students</a:t>
            </a:r>
          </a:p>
          <a:p>
            <a:endParaRPr lang="en-US" dirty="0" smtClean="0"/>
          </a:p>
          <a:p>
            <a:r>
              <a:rPr lang="en-US" dirty="0" smtClean="0"/>
              <a:t>Increase in responsibility for 70 % more students based on high school numbers</a:t>
            </a:r>
          </a:p>
          <a:p>
            <a:r>
              <a:rPr lang="en-US" dirty="0" smtClean="0"/>
              <a:t>Responsibility for more than twice as many students based on elementary numbers</a:t>
            </a:r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Principal Positions</a:t>
            </a:r>
            <a:endParaRPr lang="en-CA" dirty="0"/>
          </a:p>
        </p:txBody>
      </p:sp>
      <p:sp>
        <p:nvSpPr>
          <p:cNvPr id="4" name="Right Arrow 3"/>
          <p:cNvSpPr/>
          <p:nvPr/>
        </p:nvSpPr>
        <p:spPr>
          <a:xfrm>
            <a:off x="1828800" y="1676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2`1		`		`11		Q	QNBBBB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80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School Concerns – drug use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52" b="16152"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Report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74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Policy Update – use of electronics</a:t>
            </a:r>
          </a:p>
          <a:p>
            <a:r>
              <a:rPr lang="en-US" dirty="0" smtClean="0"/>
              <a:t>(Cyber bullying)</a:t>
            </a:r>
            <a:endParaRPr lang="en-CA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47" b="12047"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Report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458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33089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Stanley High School PSSC is in favor of maintaining 2 schools within one complex.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of </a:t>
            </a:r>
            <a:r>
              <a:rPr lang="en-US" dirty="0"/>
              <a:t>the PSSC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30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 that the Principals need to deal with between Elementary and High School are </a:t>
            </a:r>
            <a:r>
              <a:rPr lang="en-US" u="sng" dirty="0" smtClean="0">
                <a:solidFill>
                  <a:srgbClr val="FF0000"/>
                </a:solidFill>
              </a:rPr>
              <a:t>vastly</a:t>
            </a:r>
            <a:r>
              <a:rPr lang="en-US" dirty="0" smtClean="0"/>
              <a:t> different.</a:t>
            </a:r>
          </a:p>
          <a:p>
            <a:r>
              <a:rPr lang="en-US" dirty="0" smtClean="0"/>
              <a:t>Not only double the students the principals are responsible for.</a:t>
            </a:r>
          </a:p>
          <a:p>
            <a:r>
              <a:rPr lang="en-US" dirty="0" smtClean="0"/>
              <a:t>Also doubles the issues that they are responsible for.</a:t>
            </a:r>
          </a:p>
          <a:p>
            <a:r>
              <a:rPr lang="en-US" dirty="0" smtClean="0"/>
              <a:t>Added stressors for the sole Principal of a combined school.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Worlds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86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Insufficient Information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unanswered questions about the reality of what a combines school will be.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099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Location and related renovation costs</a:t>
            </a:r>
          </a:p>
          <a:p>
            <a:pPr lvl="1"/>
            <a:r>
              <a:rPr lang="en-US" dirty="0" smtClean="0"/>
              <a:t>Won’t take much to eat up 18,000 in savings</a:t>
            </a:r>
          </a:p>
          <a:p>
            <a:pPr lvl="1"/>
            <a:endParaRPr lang="en-US" dirty="0"/>
          </a:p>
          <a:p>
            <a:r>
              <a:rPr lang="en-US" dirty="0" smtClean="0"/>
              <a:t>FTE positions &amp; top-ups</a:t>
            </a:r>
          </a:p>
          <a:p>
            <a:pPr lvl="1"/>
            <a:r>
              <a:rPr lang="en-US" dirty="0" smtClean="0"/>
              <a:t>Difficult to assess the impact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Remain about…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39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Negative impact on the Health &amp; Safety of students</a:t>
            </a:r>
          </a:p>
          <a:p>
            <a:endParaRPr lang="en-US" dirty="0" smtClean="0"/>
          </a:p>
          <a:p>
            <a:r>
              <a:rPr lang="en-US" dirty="0" smtClean="0"/>
              <a:t>Negative impact on Quality Education and Services to students</a:t>
            </a:r>
          </a:p>
          <a:p>
            <a:endParaRPr lang="en-US" dirty="0" smtClean="0"/>
          </a:p>
          <a:p>
            <a:r>
              <a:rPr lang="en-US" dirty="0" smtClean="0"/>
              <a:t>Negative impact on staff</a:t>
            </a:r>
          </a:p>
          <a:p>
            <a:endParaRPr lang="en-US" dirty="0" smtClean="0"/>
          </a:p>
          <a:p>
            <a:r>
              <a:rPr lang="en-US" dirty="0" smtClean="0"/>
              <a:t>Insufficient information on actual outcome of consolidating the two schools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REASONS: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62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&amp; Safety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Elementary and Secondary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86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13175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Feel safe attending this school - Elementary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600" dirty="0"/>
              <a:t>Report on Student Outcomes and School </a:t>
            </a:r>
            <a:r>
              <a:rPr lang="en-US" sz="1600" dirty="0" smtClean="0"/>
              <a:t>Climate, Nov 2013</a:t>
            </a:r>
            <a:br>
              <a:rPr lang="en-US" sz="1600" dirty="0" smtClean="0"/>
            </a:br>
            <a:endParaRPr lang="en-CA" sz="16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219200" y="2715491"/>
            <a:ext cx="7239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6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10336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Bullying - Elementary</a:t>
            </a:r>
            <a:br>
              <a:rPr lang="en-US" sz="3100" dirty="0" smtClean="0"/>
            </a:br>
            <a:r>
              <a:rPr lang="en-US" sz="2000" b="0" i="1" dirty="0"/>
              <a:t>“Tell Them From Me" </a:t>
            </a:r>
            <a:r>
              <a:rPr lang="en-US" sz="2000" b="0" i="1" dirty="0" smtClean="0"/>
              <a:t>about Bullying </a:t>
            </a:r>
            <a:r>
              <a:rPr lang="en-US" sz="2000" b="0" i="1" dirty="0"/>
              <a:t>and School Safety </a:t>
            </a:r>
            <a:r>
              <a:rPr lang="en-US" sz="2000" b="0" i="1" dirty="0" smtClean="0"/>
              <a:t/>
            </a:r>
            <a:br>
              <a:rPr lang="en-US" sz="2000" b="0" i="1" dirty="0" smtClean="0"/>
            </a:br>
            <a:r>
              <a:rPr lang="en-US" sz="2000" b="0" i="1" dirty="0" smtClean="0"/>
              <a:t>Elementary </a:t>
            </a:r>
            <a:r>
              <a:rPr lang="en-US" sz="2000" b="0" i="1" dirty="0"/>
              <a:t>(2013-14)</a:t>
            </a:r>
            <a:endParaRPr lang="en-CA" sz="20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295400" y="3429000"/>
            <a:ext cx="7239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01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85153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Feel safe attending this school </a:t>
            </a:r>
            <a:r>
              <a:rPr lang="en-US" sz="3100" dirty="0" smtClean="0"/>
              <a:t>– Secondary </a:t>
            </a:r>
            <a:r>
              <a:rPr lang="en-US" sz="2000" dirty="0" smtClean="0"/>
              <a:t>Report </a:t>
            </a:r>
            <a:r>
              <a:rPr lang="en-US" sz="2000" dirty="0"/>
              <a:t>on Student Outcomes and School Climate, Nov 2013</a:t>
            </a:r>
            <a:br>
              <a:rPr lang="en-US" sz="2000" dirty="0"/>
            </a:b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10077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09772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Bullying </a:t>
            </a:r>
            <a:r>
              <a:rPr lang="en-US" sz="2800" dirty="0" smtClean="0"/>
              <a:t>– Secondary</a:t>
            </a:r>
            <a:br>
              <a:rPr lang="en-US" sz="2800" dirty="0" smtClean="0"/>
            </a:br>
            <a:r>
              <a:rPr lang="en-US" sz="2000" dirty="0"/>
              <a:t>Report on Student Outcomes and School Climate, Nov 2013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066800" y="2971800"/>
            <a:ext cx="7467600" cy="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8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of both Stanley Elementary and Stanley High feel secure.</a:t>
            </a:r>
          </a:p>
          <a:p>
            <a:endParaRPr lang="en-US" dirty="0"/>
          </a:p>
          <a:p>
            <a:r>
              <a:rPr lang="en-US" dirty="0" smtClean="0"/>
              <a:t>Why would we make a change that could jeopardize this?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now is working!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88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BA4E8FAE99A4438D25E35FB3E92FC5" ma:contentTypeVersion="1" ma:contentTypeDescription="Create a new document." ma:contentTypeScope="" ma:versionID="1328c22d32a57d5dfdfd6e5c4150e7f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bbcc038a352e976c9549455d98c8e0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7B3FAD-31A2-41F3-8A31-9EE7382F7969}"/>
</file>

<file path=customXml/itemProps2.xml><?xml version="1.0" encoding="utf-8"?>
<ds:datastoreItem xmlns:ds="http://schemas.openxmlformats.org/officeDocument/2006/customXml" ds:itemID="{270123E5-63BD-4C8D-8A15-9376DCBC3087}"/>
</file>

<file path=customXml/itemProps3.xml><?xml version="1.0" encoding="utf-8"?>
<ds:datastoreItem xmlns:ds="http://schemas.openxmlformats.org/officeDocument/2006/customXml" ds:itemID="{658F273D-031E-4221-ABB3-25EF7D77759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3153</TotalTime>
  <Words>617</Words>
  <Application>Microsoft Office PowerPoint</Application>
  <PresentationFormat>On-screen Show (4:3)</PresentationFormat>
  <Paragraphs>104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PSSC - Stanley High </vt:lpstr>
      <vt:lpstr>Position of the PSSC</vt:lpstr>
      <vt:lpstr>REASONS:</vt:lpstr>
      <vt:lpstr>Health &amp; Safety</vt:lpstr>
      <vt:lpstr>Feel safe attending this school - Elementary Report on Student Outcomes and School Climate, Nov 2013 </vt:lpstr>
      <vt:lpstr>Bullying - Elementary “Tell Them From Me" about Bullying and School Safety  Elementary (2013-14)</vt:lpstr>
      <vt:lpstr>Feel safe attending this school – Secondary Report on Student Outcomes and School Climate, Nov 2013 </vt:lpstr>
      <vt:lpstr>Bullying – Secondary Report on Student Outcomes and School Climate, Nov 2013 </vt:lpstr>
      <vt:lpstr>What we have now is working!</vt:lpstr>
      <vt:lpstr>Quality Education &amp; Services</vt:lpstr>
      <vt:lpstr>Savings </vt:lpstr>
      <vt:lpstr>Delivery of Education &amp; Services</vt:lpstr>
      <vt:lpstr>School Improvement Plans</vt:lpstr>
      <vt:lpstr>Logistics</vt:lpstr>
      <vt:lpstr>Subject matter and age</vt:lpstr>
      <vt:lpstr>Negative Impact on Staff</vt:lpstr>
      <vt:lpstr>Principal Positions</vt:lpstr>
      <vt:lpstr>Principal Report</vt:lpstr>
      <vt:lpstr>Principal Report</vt:lpstr>
      <vt:lpstr>Different Worlds</vt:lpstr>
      <vt:lpstr>Insufficient Information</vt:lpstr>
      <vt:lpstr>Questions Remain about…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PSSC - Stanley High</dc:title>
  <dc:creator>Nola</dc:creator>
  <cp:lastModifiedBy>Clark-Caterini , Carol    (ASD-W)</cp:lastModifiedBy>
  <cp:revision>46</cp:revision>
  <cp:lastPrinted>2015-03-03T16:18:54Z</cp:lastPrinted>
  <dcterms:created xsi:type="dcterms:W3CDTF">2015-01-22T00:47:29Z</dcterms:created>
  <dcterms:modified xsi:type="dcterms:W3CDTF">2015-03-04T17:25:24Z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0x01010079BA4E8FAE99A4438D25E35FB3E92FC5</vt:lpwstr>
  </property>
</Properties>
</file>