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4" autoAdjust="0"/>
    <p:restoredTop sz="95652" autoAdjust="0"/>
  </p:normalViewPr>
  <p:slideViewPr>
    <p:cSldViewPr snapToGrid="0">
      <p:cViewPr varScale="1">
        <p:scale>
          <a:sx n="110" d="100"/>
          <a:sy n="110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956141-707F-460A-B77D-4B1895782C94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61070-85FB-4567-BFD1-BDC7793CB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97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B61070-85FB-4567-BFD1-BDC7793CBC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246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9D65-0D13-447B-BAF3-CB6EE681F2C1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D3E0-9D79-4A21-AF47-BFE6C262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291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9D65-0D13-447B-BAF3-CB6EE681F2C1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D3E0-9D79-4A21-AF47-BFE6C262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6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9D65-0D13-447B-BAF3-CB6EE681F2C1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D3E0-9D79-4A21-AF47-BFE6C262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62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9D65-0D13-447B-BAF3-CB6EE681F2C1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D3E0-9D79-4A21-AF47-BFE6C262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416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9D65-0D13-447B-BAF3-CB6EE681F2C1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D3E0-9D79-4A21-AF47-BFE6C262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9D65-0D13-447B-BAF3-CB6EE681F2C1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D3E0-9D79-4A21-AF47-BFE6C262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60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9D65-0D13-447B-BAF3-CB6EE681F2C1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D3E0-9D79-4A21-AF47-BFE6C262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7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9D65-0D13-447B-BAF3-CB6EE681F2C1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D3E0-9D79-4A21-AF47-BFE6C262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416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9D65-0D13-447B-BAF3-CB6EE681F2C1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D3E0-9D79-4A21-AF47-BFE6C262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999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9D65-0D13-447B-BAF3-CB6EE681F2C1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D3E0-9D79-4A21-AF47-BFE6C262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60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9D65-0D13-447B-BAF3-CB6EE681F2C1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D3E0-9D79-4A21-AF47-BFE6C262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76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19D65-0D13-447B-BAF3-CB6EE681F2C1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4D3E0-9D79-4A21-AF47-BFE6C262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6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">
              <a:srgbClr val="FF0000">
                <a:tint val="66000"/>
                <a:satMod val="160000"/>
              </a:srgbClr>
            </a:gs>
            <a:gs pos="50000">
              <a:srgbClr val="FF0000">
                <a:tint val="44500"/>
                <a:satMod val="160000"/>
              </a:srgbClr>
            </a:gs>
            <a:gs pos="100000">
              <a:srgbClr val="FF0000">
                <a:tint val="23500"/>
                <a:satMod val="16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969"/>
          <a:stretch/>
        </p:blipFill>
        <p:spPr>
          <a:xfrm>
            <a:off x="37097" y="34792"/>
            <a:ext cx="9143681" cy="1825606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566695"/>
              </p:ext>
            </p:extLst>
          </p:nvPr>
        </p:nvGraphicFramePr>
        <p:xfrm>
          <a:off x="37098" y="1913384"/>
          <a:ext cx="7349059" cy="4929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896">
                  <a:extLst>
                    <a:ext uri="{9D8B030D-6E8A-4147-A177-3AD203B41FA5}">
                      <a16:colId xmlns:a16="http://schemas.microsoft.com/office/drawing/2014/main" val="2707379349"/>
                    </a:ext>
                  </a:extLst>
                </a:gridCol>
                <a:gridCol w="1247588">
                  <a:extLst>
                    <a:ext uri="{9D8B030D-6E8A-4147-A177-3AD203B41FA5}">
                      <a16:colId xmlns:a16="http://schemas.microsoft.com/office/drawing/2014/main" val="4121654371"/>
                    </a:ext>
                  </a:extLst>
                </a:gridCol>
                <a:gridCol w="1044057">
                  <a:extLst>
                    <a:ext uri="{9D8B030D-6E8A-4147-A177-3AD203B41FA5}">
                      <a16:colId xmlns:a16="http://schemas.microsoft.com/office/drawing/2014/main" val="3339073419"/>
                    </a:ext>
                  </a:extLst>
                </a:gridCol>
                <a:gridCol w="1410788">
                  <a:extLst>
                    <a:ext uri="{9D8B030D-6E8A-4147-A177-3AD203B41FA5}">
                      <a16:colId xmlns:a16="http://schemas.microsoft.com/office/drawing/2014/main" val="3372248291"/>
                    </a:ext>
                  </a:extLst>
                </a:gridCol>
                <a:gridCol w="1135319">
                  <a:extLst>
                    <a:ext uri="{9D8B030D-6E8A-4147-A177-3AD203B41FA5}">
                      <a16:colId xmlns:a16="http://schemas.microsoft.com/office/drawing/2014/main" val="3319247664"/>
                    </a:ext>
                  </a:extLst>
                </a:gridCol>
                <a:gridCol w="1233411">
                  <a:extLst>
                    <a:ext uri="{9D8B030D-6E8A-4147-A177-3AD203B41FA5}">
                      <a16:colId xmlns:a16="http://schemas.microsoft.com/office/drawing/2014/main" val="1216479468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ysClr val="windowText" lastClr="000000"/>
                          </a:solidFill>
                        </a:rPr>
                        <a:t>Monday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>
                          <a:solidFill>
                            <a:sysClr val="windowText" lastClr="000000"/>
                          </a:solidFill>
                        </a:rPr>
                        <a:t>Tuesday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ysClr val="windowText" lastClr="000000"/>
                          </a:solidFill>
                        </a:rPr>
                        <a:t>Wednesday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>
                          <a:solidFill>
                            <a:sysClr val="windowText" lastClr="000000"/>
                          </a:solidFill>
                        </a:rPr>
                        <a:t>Thursday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>
                          <a:solidFill>
                            <a:sysClr val="windowText" lastClr="000000"/>
                          </a:solidFill>
                        </a:rPr>
                        <a:t>Friday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828027"/>
                  </a:ext>
                </a:extLst>
              </a:tr>
              <a:tr h="1289677">
                <a:tc rowSpan="2">
                  <a:txBody>
                    <a:bodyPr/>
                    <a:lstStyle/>
                    <a:p>
                      <a:r>
                        <a:rPr lang="en-US" sz="1050" dirty="0"/>
                        <a:t>Week 1</a:t>
                      </a:r>
                    </a:p>
                    <a:p>
                      <a:r>
                        <a:rPr lang="en-CA" sz="105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Sept 14- 18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05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Sept 28-Oct 2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05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Oct 12-16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05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Oct 26-30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05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 9-13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05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 23-27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05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 7-11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+mn-lt"/>
                      </a:endParaRPr>
                    </a:p>
                    <a:p>
                      <a:pPr algn="ctr"/>
                      <a:endParaRPr lang="en-US" sz="900" dirty="0">
                        <a:latin typeface="+mn-lt"/>
                      </a:endParaRPr>
                    </a:p>
                    <a:p>
                      <a:pPr algn="ctr"/>
                      <a:r>
                        <a:rPr lang="en-US" sz="900" dirty="0">
                          <a:latin typeface="+mn-lt"/>
                        </a:rPr>
                        <a:t>Spaghetti with Lean Meat Sauce or Marina Sauce, with Caesar Salad, Fruit of the 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+mn-lt"/>
                      </a:endParaRPr>
                    </a:p>
                    <a:p>
                      <a:pPr algn="ctr"/>
                      <a:endParaRPr lang="en-US" sz="900" dirty="0">
                        <a:latin typeface="+mn-lt"/>
                      </a:endParaRPr>
                    </a:p>
                    <a:p>
                      <a:pPr algn="ctr"/>
                      <a:r>
                        <a:rPr lang="en-US" sz="900" dirty="0">
                          <a:latin typeface="+mn-lt"/>
                        </a:rPr>
                        <a:t>Chicken Strips, Mashed Potato &amp; Hot Veggies with Side of Fruit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Lunchables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6 Pinwheel Ham and Cheese Sandwiches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Veggie Sticks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Mini Rice </a:t>
                      </a:r>
                      <a:r>
                        <a:rPr kumimoji="0" lang="en-US" sz="9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Krispie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 Square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Fruit of the Day</a:t>
                      </a:r>
                      <a:endParaRPr lang="en-US" sz="9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Hamburger with Baked Potato Wedges or Veggie Sticks &amp; Dip and Side of Fruit</a:t>
                      </a:r>
                      <a:endParaRPr lang="en-US" sz="9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 Lunchables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 4 Garlic Breadsticks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Pizza Sauce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Cucumber Slices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Mini muffin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Fruit of the Day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2556"/>
                  </a:ext>
                </a:extLst>
              </a:tr>
              <a:tr h="40837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>Daily: Pizza, Hamburger, Chicken Burger, Soft Beef Tacos, Snack Wraps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6643653"/>
                  </a:ext>
                </a:extLst>
              </a:tr>
              <a:tr h="1670571">
                <a:tc rowSpan="2">
                  <a:txBody>
                    <a:bodyPr/>
                    <a:lstStyle/>
                    <a:p>
                      <a:r>
                        <a:rPr lang="en-US" sz="1050" dirty="0"/>
                        <a:t>Week 2</a:t>
                      </a:r>
                    </a:p>
                    <a:p>
                      <a:r>
                        <a:rPr lang="en-CA" sz="105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Sept. 21-25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05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Oct 5-9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05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Oct 19-23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05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 2-6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05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 16-20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05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 30-Dec 4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05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 14-18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Vegetarian or Meat Lasagna with Tossed Salad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Homemade Pancakes topped with Berries, with  or without Ham Slice, Cucumber Slices </a:t>
                      </a:r>
                      <a:endParaRPr lang="en-US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2 Soft Taco Filled With Beef, with Tossed Garden Salad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Fruit of the Day</a:t>
                      </a:r>
                      <a:endParaRPr lang="en-US" sz="900" baseline="0" dirty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Chicken Burger, Baked Wedges</a:t>
                      </a:r>
                      <a:r>
                        <a:rPr lang="en-US" sz="900" b="0" i="0" u="none" strike="noStrike" baseline="0" dirty="0">
                          <a:effectLst/>
                          <a:latin typeface="+mn-lt"/>
                        </a:rPr>
                        <a:t> or </a:t>
                      </a:r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Veggie Sticks &amp; Dip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 Lunchables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Naan Wedges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Pizza Sauce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Pepperoni Slices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Shredded Cheese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Mini Brownie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Fruit of the Day</a:t>
                      </a:r>
                      <a:endParaRPr lang="en-US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165710"/>
                  </a:ext>
                </a:extLst>
              </a:tr>
              <a:tr h="119490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>Daily: Pizza, Hamburger, Chicken Burger, Soft Beef Tacos, Snack Wraps</a:t>
                      </a:r>
                    </a:p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2823104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64" y="160695"/>
            <a:ext cx="4366195" cy="89808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21368" y="994610"/>
            <a:ext cx="25827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Century Gothic" panose="020B0502020202020204" pitchFamily="34" charset="0"/>
              </a:rPr>
              <a:t>2020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8B02F6E-DDDF-458F-91E3-670201C1D938}"/>
              </a:ext>
            </a:extLst>
          </p:cNvPr>
          <p:cNvSpPr/>
          <p:nvPr/>
        </p:nvSpPr>
        <p:spPr>
          <a:xfrm>
            <a:off x="6499201" y="1058779"/>
            <a:ext cx="26077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7C80"/>
                </a:solidFill>
                <a:latin typeface="Cooper Black" panose="020B0604020202020204" pitchFamily="18" charset="0"/>
              </a:rPr>
              <a:t>Give Us a Try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645501-5C30-4B6A-9FA1-E900A4713278}"/>
              </a:ext>
            </a:extLst>
          </p:cNvPr>
          <p:cNvSpPr txBox="1"/>
          <p:nvPr/>
        </p:nvSpPr>
        <p:spPr>
          <a:xfrm>
            <a:off x="7386160" y="1892694"/>
            <a:ext cx="1757840" cy="871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9" name="Table 11">
            <a:extLst>
              <a:ext uri="{FF2B5EF4-FFF2-40B4-BE49-F238E27FC236}">
                <a16:creationId xmlns:a16="http://schemas.microsoft.com/office/drawing/2014/main" id="{33C9541D-E710-4D04-9B70-95D0615D65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100693"/>
              </p:ext>
            </p:extLst>
          </p:nvPr>
        </p:nvGraphicFramePr>
        <p:xfrm>
          <a:off x="7386157" y="1913385"/>
          <a:ext cx="1757843" cy="5265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5183">
                  <a:extLst>
                    <a:ext uri="{9D8B030D-6E8A-4147-A177-3AD203B41FA5}">
                      <a16:colId xmlns:a16="http://schemas.microsoft.com/office/drawing/2014/main" val="1649420805"/>
                    </a:ext>
                  </a:extLst>
                </a:gridCol>
                <a:gridCol w="532660">
                  <a:extLst>
                    <a:ext uri="{9D8B030D-6E8A-4147-A177-3AD203B41FA5}">
                      <a16:colId xmlns:a16="http://schemas.microsoft.com/office/drawing/2014/main" val="2436626675"/>
                    </a:ext>
                  </a:extLst>
                </a:gridCol>
              </a:tblGrid>
              <a:tr h="4929287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Meal Price : </a:t>
                      </a:r>
                    </a:p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Includes Milk</a:t>
                      </a:r>
                    </a:p>
                    <a:p>
                      <a:endParaRPr lang="en-US" sz="800" baseline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r>
                        <a:rPr lang="en-US" sz="80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Sandwiches:</a:t>
                      </a:r>
                    </a:p>
                    <a:p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Grilled Cheese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Chicken Salad Sandwich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Egg</a:t>
                      </a:r>
                    </a:p>
                    <a:p>
                      <a:endParaRPr lang="en-US" sz="800" b="0" baseline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r>
                        <a:rPr lang="en-US" sz="800" b="1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Drinks: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250ml Milk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Bottled Water</a:t>
                      </a:r>
                    </a:p>
                    <a:p>
                      <a:r>
                        <a:rPr lang="en-US" sz="800" b="0" baseline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Frozen Juice Cup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Juice Boxes</a:t>
                      </a:r>
                    </a:p>
                    <a:p>
                      <a:endParaRPr lang="en-US" sz="800" b="0" baseline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r>
                        <a:rPr lang="en-US" sz="800" b="1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Salads: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Caesar Salad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Garden Salad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Add Chicken to your salad</a:t>
                      </a:r>
                    </a:p>
                    <a:p>
                      <a:endParaRPr lang="en-US" sz="800" b="1" baseline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r>
                        <a:rPr lang="en-US" sz="800" b="1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Other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Pizza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Chicken Burger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Hamburger</a:t>
                      </a:r>
                    </a:p>
                    <a:p>
                      <a:r>
                        <a:rPr lang="en-US" sz="800" b="0" baseline="0" dirty="0" err="1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CheeseBurger</a:t>
                      </a:r>
                      <a:endParaRPr lang="en-US" sz="800" b="0" baseline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Snack Wraps</a:t>
                      </a:r>
                    </a:p>
                    <a:p>
                      <a:endParaRPr lang="en-US" sz="800" b="1" baseline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r>
                        <a:rPr lang="en-US" sz="800" b="1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Snacks: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Veggies and Dip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Crackers &amp; Cheese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Fresh Fruit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Fruit Cup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Apple Slices w/Dip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Pudding Cup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Homemade Cookie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Homemade Muffin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Homemade Banana Bread</a:t>
                      </a:r>
                    </a:p>
                    <a:p>
                      <a:endParaRPr lang="en-US" sz="800" b="0" baseline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80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endParaRPr lang="en-US" sz="80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r>
                        <a:rPr lang="en-US" sz="85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$6.00</a:t>
                      </a:r>
                    </a:p>
                    <a:p>
                      <a:pPr algn="r"/>
                      <a:endParaRPr lang="en-US" sz="85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r>
                        <a:rPr lang="en-US" sz="85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$3.50</a:t>
                      </a:r>
                    </a:p>
                    <a:p>
                      <a:pPr algn="r"/>
                      <a:r>
                        <a:rPr lang="en-US" sz="85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$3.75</a:t>
                      </a:r>
                    </a:p>
                    <a:p>
                      <a:pPr algn="r"/>
                      <a:r>
                        <a:rPr lang="en-US" sz="85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$3.75</a:t>
                      </a:r>
                    </a:p>
                    <a:p>
                      <a:pPr algn="r"/>
                      <a:endParaRPr lang="en-US" sz="85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endParaRPr lang="en-US" sz="85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r>
                        <a:rPr lang="en-US" sz="85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$0.55</a:t>
                      </a:r>
                    </a:p>
                    <a:p>
                      <a:pPr algn="r"/>
                      <a:r>
                        <a:rPr lang="en-US" sz="85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$1.50</a:t>
                      </a:r>
                    </a:p>
                    <a:p>
                      <a:pPr algn="r"/>
                      <a:r>
                        <a:rPr lang="en-US" sz="85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$1.50</a:t>
                      </a:r>
                    </a:p>
                    <a:p>
                      <a:pPr algn="r"/>
                      <a:r>
                        <a:rPr lang="en-US" sz="85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$1.25</a:t>
                      </a:r>
                    </a:p>
                    <a:p>
                      <a:pPr algn="r"/>
                      <a:endParaRPr lang="en-US" sz="85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endParaRPr lang="en-US" sz="85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r>
                        <a:rPr lang="en-US" sz="85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$3.85</a:t>
                      </a:r>
                    </a:p>
                    <a:p>
                      <a:pPr algn="r"/>
                      <a:r>
                        <a:rPr lang="en-US" sz="85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$3.85</a:t>
                      </a:r>
                    </a:p>
                    <a:p>
                      <a:pPr algn="r"/>
                      <a:r>
                        <a:rPr lang="en-US" sz="85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$1.25</a:t>
                      </a:r>
                    </a:p>
                    <a:p>
                      <a:pPr algn="r"/>
                      <a:endParaRPr lang="en-US" sz="85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endParaRPr lang="en-US" sz="85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r>
                        <a:rPr lang="en-US" sz="85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$3.35</a:t>
                      </a:r>
                    </a:p>
                    <a:p>
                      <a:pPr algn="r"/>
                      <a:r>
                        <a:rPr lang="en-US" sz="85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$4.25</a:t>
                      </a:r>
                    </a:p>
                    <a:p>
                      <a:pPr algn="r"/>
                      <a:r>
                        <a:rPr lang="en-US" sz="85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$4.00</a:t>
                      </a:r>
                    </a:p>
                    <a:p>
                      <a:pPr algn="r"/>
                      <a:r>
                        <a:rPr lang="en-US" sz="85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$4.75</a:t>
                      </a:r>
                    </a:p>
                    <a:p>
                      <a:pPr algn="r"/>
                      <a:r>
                        <a:rPr lang="en-US" sz="85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$3.75</a:t>
                      </a:r>
                    </a:p>
                    <a:p>
                      <a:pPr algn="r"/>
                      <a:endParaRPr lang="en-US" sz="85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endParaRPr lang="en-US" sz="85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r>
                        <a:rPr lang="en-US" sz="85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$1.50</a:t>
                      </a:r>
                    </a:p>
                    <a:p>
                      <a:pPr algn="r"/>
                      <a:r>
                        <a:rPr lang="en-US" sz="85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$1.75</a:t>
                      </a:r>
                    </a:p>
                    <a:p>
                      <a:pPr algn="r"/>
                      <a:r>
                        <a:rPr lang="en-US" sz="85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$1.25</a:t>
                      </a:r>
                    </a:p>
                    <a:p>
                      <a:pPr algn="r"/>
                      <a:r>
                        <a:rPr lang="en-US" sz="85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$2.25</a:t>
                      </a:r>
                    </a:p>
                    <a:p>
                      <a:pPr algn="r"/>
                      <a:r>
                        <a:rPr lang="en-US" sz="85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$3.00</a:t>
                      </a:r>
                    </a:p>
                    <a:p>
                      <a:pPr algn="r"/>
                      <a:r>
                        <a:rPr lang="en-US" sz="85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$2.00</a:t>
                      </a:r>
                    </a:p>
                    <a:p>
                      <a:pPr algn="r"/>
                      <a:r>
                        <a:rPr lang="en-US" sz="85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$0.75</a:t>
                      </a:r>
                    </a:p>
                    <a:p>
                      <a:pPr algn="r"/>
                      <a:r>
                        <a:rPr lang="en-US" sz="85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$1.50</a:t>
                      </a:r>
                    </a:p>
                    <a:p>
                      <a:pPr algn="r"/>
                      <a:r>
                        <a:rPr lang="en-US" sz="85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$1.5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0</a:t>
                      </a:r>
                    </a:p>
                    <a:p>
                      <a:pPr algn="r"/>
                      <a:endParaRPr lang="en-US" sz="80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endParaRPr lang="en-US" sz="80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endParaRPr lang="en-US" dirty="0"/>
                    </a:p>
                  </a:txBody>
                  <a:tcPr>
                    <a:gradFill flip="none" rotWithShape="1">
                      <a:gsLst>
                        <a:gs pos="200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54206305"/>
                  </a:ext>
                </a:extLst>
              </a:tr>
            </a:tbl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0AA0592E-1B2B-48FF-8200-DD1F38D629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5018" y="5883172"/>
            <a:ext cx="6081139" cy="974828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D18DF54-DEB0-4D20-993F-E14D855B9F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736238"/>
              </p:ext>
            </p:extLst>
          </p:nvPr>
        </p:nvGraphicFramePr>
        <p:xfrm>
          <a:off x="1301262" y="6831623"/>
          <a:ext cx="7921869" cy="365760"/>
        </p:xfrm>
        <a:graphic>
          <a:graphicData uri="http://schemas.openxmlformats.org/drawingml/2006/table">
            <a:tbl>
              <a:tblPr/>
              <a:tblGrid>
                <a:gridCol w="7921869">
                  <a:extLst>
                    <a:ext uri="{9D8B030D-6E8A-4147-A177-3AD203B41FA5}">
                      <a16:colId xmlns:a16="http://schemas.microsoft.com/office/drawing/2014/main" val="11986989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381910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A718535C-C378-4D03-87DB-AE77FFDCA051}"/>
              </a:ext>
            </a:extLst>
          </p:cNvPr>
          <p:cNvSpPr txBox="1"/>
          <p:nvPr/>
        </p:nvSpPr>
        <p:spPr>
          <a:xfrm>
            <a:off x="3394987" y="1476092"/>
            <a:ext cx="2582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Elementary-Middle Menu</a:t>
            </a:r>
          </a:p>
        </p:txBody>
      </p:sp>
    </p:spTree>
    <p:extLst>
      <p:ext uri="{BB962C8B-B14F-4D97-AF65-F5344CB8AC3E}">
        <p14:creationId xmlns:p14="http://schemas.microsoft.com/office/powerpoint/2010/main" val="2166176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690775569D75409EF46311A169CCE6" ma:contentTypeVersion="0" ma:contentTypeDescription="Create a new document." ma:contentTypeScope="" ma:versionID="4a130478cf6786ab082307c9d5cb487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0373FFF-4FAA-4162-91B0-E2FD58A7B806}"/>
</file>

<file path=customXml/itemProps2.xml><?xml version="1.0" encoding="utf-8"?>
<ds:datastoreItem xmlns:ds="http://schemas.openxmlformats.org/officeDocument/2006/customXml" ds:itemID="{AF566011-B31A-4AA4-B1D3-84875A0AD90F}"/>
</file>

<file path=customXml/itemProps3.xml><?xml version="1.0" encoding="utf-8"?>
<ds:datastoreItem xmlns:ds="http://schemas.openxmlformats.org/officeDocument/2006/customXml" ds:itemID="{AF1033FF-0986-4A9B-93FF-29C47BF2F85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</TotalTime>
  <Words>336</Words>
  <Application>Microsoft Office PowerPoint</Application>
  <PresentationFormat>On-screen Show (4:3)</PresentationFormat>
  <Paragraphs>130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Avenir 65 medium</vt:lpstr>
      <vt:lpstr>Avenir 65 medium</vt:lpstr>
      <vt:lpstr>Calibri</vt:lpstr>
      <vt:lpstr>Calibri Light</vt:lpstr>
      <vt:lpstr>Century Gothic</vt:lpstr>
      <vt:lpstr>Cooper Black</vt:lpstr>
      <vt:lpstr>Office Theme</vt:lpstr>
      <vt:lpstr>PowerPoint Presentation</vt:lpstr>
    </vt:vector>
  </TitlesOfParts>
  <Company>Compass Group North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Johnston, Meaghan</dc:creator>
  <cp:lastModifiedBy>Guptill, Jacob</cp:lastModifiedBy>
  <cp:revision>23</cp:revision>
  <cp:lastPrinted>2020-08-17T19:47:22Z</cp:lastPrinted>
  <dcterms:created xsi:type="dcterms:W3CDTF">2020-05-06T13:23:52Z</dcterms:created>
  <dcterms:modified xsi:type="dcterms:W3CDTF">2020-09-04T17:04:33Z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0x010100B6690775569D75409EF46311A169CCE6</vt:lpwstr>
  </property>
</Properties>
</file>