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sldIdLst>
    <p:sldId id="256" r:id="rId5"/>
  </p:sldIdLst>
  <p:sldSz cx="7772400" cy="100584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/>
      <a:tcStyle>
        <a:tcBdr/>
        <a:fill>
          <a:solidFill>
            <a:srgbClr val="FF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378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981743" y="9471367"/>
            <a:ext cx="256513" cy="238096"/>
          </a:xfrm>
          <a:prstGeom prst="rect">
            <a:avLst/>
          </a:prstGeom>
        </p:spPr>
        <p:txBody>
          <a:bodyPr lIns="51275" tIns="51275" rIns="51275" bIns="51275"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264944" y="4206106"/>
            <a:ext cx="7242601" cy="1646101"/>
          </a:xfrm>
          <a:prstGeom prst="rect">
            <a:avLst/>
          </a:prstGeom>
        </p:spPr>
        <p:txBody>
          <a:bodyPr anchor="ctr"/>
          <a:lstStyle>
            <a:lvl1pPr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xfrm>
            <a:off x="264944" y="870271"/>
            <a:ext cx="7242601" cy="1119900"/>
          </a:xfrm>
          <a:prstGeom prst="rect">
            <a:avLst/>
          </a:prstGeom>
        </p:spPr>
        <p:txBody>
          <a:bodyPr anchor="t"/>
          <a:lstStyle>
            <a:lvl1pPr algn="l">
              <a:defRPr sz="2800"/>
            </a:lvl1pPr>
          </a:lstStyle>
          <a:p>
            <a:r>
              <a:t>Title Text</a:t>
            </a:r>
          </a:p>
        </p:txBody>
      </p:sp>
      <p:sp>
        <p:nvSpPr>
          <p:cNvPr id="3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64944" y="2253728"/>
            <a:ext cx="3399901" cy="6681001"/>
          </a:xfrm>
          <a:prstGeom prst="rect">
            <a:avLst/>
          </a:prstGeom>
        </p:spPr>
        <p:txBody>
          <a:bodyPr/>
          <a:lstStyle>
            <a:lvl1pPr marL="457200" indent="-3175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400"/>
              <a:buFont typeface="Arial"/>
              <a:buChar char="●"/>
              <a:defRPr sz="1400"/>
            </a:lvl1pPr>
            <a:lvl2pPr marL="965200" indent="-3556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400"/>
              <a:buFont typeface="Arial"/>
              <a:buChar char="○"/>
              <a:defRPr sz="1400"/>
            </a:lvl2pPr>
            <a:lvl3pPr marL="1422400" indent="-3556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400"/>
              <a:buFont typeface="Arial"/>
              <a:buChar char="■"/>
              <a:defRPr sz="1400"/>
            </a:lvl3pPr>
            <a:lvl4pPr marL="1879600" indent="-3556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400"/>
              <a:buFont typeface="Arial"/>
              <a:buChar char="●"/>
              <a:defRPr sz="1400"/>
            </a:lvl4pPr>
            <a:lvl5pPr marL="2336800" indent="-3556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400"/>
              <a:buFont typeface="Arial"/>
              <a:buChar char="○"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Google Shape;23;p5"/>
          <p:cNvSpPr txBox="1">
            <a:spLocks noGrp="1"/>
          </p:cNvSpPr>
          <p:nvPr>
            <p:ph type="body" sz="half" idx="13"/>
          </p:nvPr>
        </p:nvSpPr>
        <p:spPr>
          <a:xfrm>
            <a:off x="4107539" y="2253728"/>
            <a:ext cx="3399901" cy="6681001"/>
          </a:xfrm>
          <a:prstGeom prst="rect">
            <a:avLst/>
          </a:prstGeom>
        </p:spPr>
        <p:txBody>
          <a:bodyPr/>
          <a:lstStyle/>
          <a:p>
            <a:pPr marL="457200" indent="-3175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400"/>
              <a:buFont typeface="Arial"/>
              <a:buChar char="●"/>
              <a:defRPr sz="1400"/>
            </a:pPr>
            <a:endParaRPr/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264944" y="870271"/>
            <a:ext cx="7242601" cy="1119900"/>
          </a:xfrm>
          <a:prstGeom prst="rect">
            <a:avLst/>
          </a:prstGeom>
        </p:spPr>
        <p:txBody>
          <a:bodyPr anchor="t"/>
          <a:lstStyle>
            <a:lvl1pPr algn="l">
              <a:defRPr sz="2800"/>
            </a:lvl1pPr>
          </a:lstStyle>
          <a:p>
            <a:r>
              <a:t>Title Text</a:t>
            </a:r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xfrm>
            <a:off x="264944" y="1086507"/>
            <a:ext cx="2386802" cy="1478101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5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4944" y="2717439"/>
            <a:ext cx="2386802" cy="6217501"/>
          </a:xfrm>
          <a:prstGeom prst="rect">
            <a:avLst/>
          </a:prstGeom>
        </p:spPr>
        <p:txBody>
          <a:bodyPr/>
          <a:lstStyle>
            <a:lvl1pPr marL="457200" indent="-3048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200"/>
              <a:buFont typeface="Arial"/>
              <a:buChar char="●"/>
              <a:defRPr sz="1200"/>
            </a:lvl1pPr>
            <a:lvl2pPr marL="914400" indent="-3048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200"/>
              <a:buFont typeface="Arial"/>
              <a:buChar char="○"/>
              <a:defRPr sz="1200"/>
            </a:lvl2pPr>
            <a:lvl3pPr marL="1371600" indent="-3048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200"/>
              <a:buFont typeface="Arial"/>
              <a:buChar char="■"/>
              <a:defRPr sz="1200"/>
            </a:lvl3pPr>
            <a:lvl4pPr marL="1828800" indent="-3048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200"/>
              <a:buFont typeface="Arial"/>
              <a:buChar char="●"/>
              <a:defRPr sz="1200"/>
            </a:lvl4pPr>
            <a:lvl5pPr marL="2286000" indent="-3048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200"/>
              <a:buFont typeface="Arial"/>
              <a:buChar char="○"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xfrm>
            <a:off x="416712" y="880292"/>
            <a:ext cx="5412601" cy="7999502"/>
          </a:xfrm>
          <a:prstGeom prst="rect">
            <a:avLst/>
          </a:prstGeom>
        </p:spPr>
        <p:txBody>
          <a:bodyPr anchor="ctr"/>
          <a:lstStyle>
            <a:lvl1pPr algn="l"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36;p9"/>
          <p:cNvSpPr/>
          <p:nvPr/>
        </p:nvSpPr>
        <p:spPr>
          <a:xfrm>
            <a:off x="3886200" y="-244"/>
            <a:ext cx="3886200" cy="100584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3" name="Title Text"/>
          <p:cNvSpPr txBox="1">
            <a:spLocks noGrp="1"/>
          </p:cNvSpPr>
          <p:nvPr>
            <p:ph type="title"/>
          </p:nvPr>
        </p:nvSpPr>
        <p:spPr>
          <a:xfrm>
            <a:off x="225675" y="2411541"/>
            <a:ext cx="3438300" cy="2898601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7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5675" y="5481568"/>
            <a:ext cx="3438300" cy="2415301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Google Shape;39;p9"/>
          <p:cNvSpPr txBox="1">
            <a:spLocks noGrp="1"/>
          </p:cNvSpPr>
          <p:nvPr>
            <p:ph type="body" sz="half" idx="13"/>
          </p:nvPr>
        </p:nvSpPr>
        <p:spPr>
          <a:xfrm>
            <a:off x="4198575" y="1415968"/>
            <a:ext cx="3261301" cy="7226102"/>
          </a:xfrm>
          <a:prstGeom prst="rect">
            <a:avLst/>
          </a:prstGeom>
        </p:spPr>
        <p:txBody>
          <a:bodyPr anchor="ctr"/>
          <a:lstStyle/>
          <a:p>
            <a:pPr marL="457200" indent="-3429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defRPr sz="1800"/>
            </a:pPr>
            <a:endParaRPr/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4944" y="8273123"/>
            <a:ext cx="5099101" cy="1183201"/>
          </a:xfrm>
          <a:prstGeom prst="rect">
            <a:avLst/>
          </a:prstGeom>
        </p:spPr>
        <p:txBody>
          <a:bodyPr anchor="ctr"/>
          <a:lstStyle>
            <a:lvl1pPr marL="228600" indent="0" algn="l">
              <a:defRPr sz="1800"/>
            </a:lvl1pPr>
            <a:lvl2pPr marL="1005114" indent="-408214" algn="l">
              <a:buSzPts val="1800"/>
              <a:buChar char="○"/>
              <a:defRPr sz="1800"/>
            </a:lvl2pPr>
            <a:lvl3pPr marL="1462314" indent="-408214" algn="l">
              <a:buSzPts val="1800"/>
              <a:buChar char="■"/>
              <a:defRPr sz="1800"/>
            </a:lvl3pPr>
            <a:lvl4pPr marL="1919514" indent="-408214" algn="l">
              <a:buSzPts val="1800"/>
              <a:buChar char="●"/>
              <a:defRPr sz="1800"/>
            </a:lvl4pPr>
            <a:lvl5pPr marL="2376714" indent="-408214" algn="l">
              <a:buSzPts val="1800"/>
              <a:buChar char="○"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Text"/>
          <p:cNvSpPr txBox="1">
            <a:spLocks noGrp="1"/>
          </p:cNvSpPr>
          <p:nvPr>
            <p:ph type="title"/>
          </p:nvPr>
        </p:nvSpPr>
        <p:spPr>
          <a:xfrm>
            <a:off x="264944" y="2163089"/>
            <a:ext cx="7242601" cy="3840001"/>
          </a:xfrm>
          <a:prstGeom prst="rect">
            <a:avLst/>
          </a:prstGeom>
        </p:spPr>
        <p:txBody>
          <a:bodyPr/>
          <a:lstStyle>
            <a:lvl1pPr>
              <a:defRPr sz="12000"/>
            </a:lvl1pPr>
          </a:lstStyle>
          <a:p>
            <a:r>
              <a:t>Title Text</a:t>
            </a:r>
          </a:p>
        </p:txBody>
      </p:sp>
      <p:sp>
        <p:nvSpPr>
          <p:cNvPr id="9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64944" y="6164350"/>
            <a:ext cx="7242601" cy="2543701"/>
          </a:xfrm>
          <a:prstGeom prst="rect">
            <a:avLst/>
          </a:prstGeom>
        </p:spPr>
        <p:txBody>
          <a:bodyPr/>
          <a:lstStyle>
            <a:lvl1pPr marL="457200" indent="-342900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defRPr sz="1800"/>
            </a:lvl1pPr>
            <a:lvl2pPr marL="1005114" indent="-408214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defRPr sz="1800"/>
            </a:lvl2pPr>
            <a:lvl3pPr marL="1462314" indent="-408214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defRPr sz="1800"/>
            </a:lvl3pPr>
            <a:lvl4pPr marL="1919514" indent="-408214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defRPr sz="1800"/>
            </a:lvl4pPr>
            <a:lvl5pPr marL="2376714" indent="-408214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64951" y="1456058"/>
            <a:ext cx="7242601" cy="401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91424" tIns="91424" rIns="91424" bIns="91424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64944" y="5542288"/>
            <a:ext cx="7242601" cy="155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331276" y="9345032"/>
            <a:ext cx="336814" cy="31839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lvl1pPr algn="r">
              <a:defRPr sz="10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42900" marR="0" indent="-228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1pPr>
      <a:lvl2pPr marL="342900" marR="0" indent="254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2pPr>
      <a:lvl3pPr marL="342900" marR="0" indent="711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3pPr>
      <a:lvl4pPr marL="342900" marR="0" indent="1168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4pPr>
      <a:lvl5pPr marL="342900" marR="0" indent="1625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5pPr>
      <a:lvl6pPr marL="342900" marR="0" indent="2082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6pPr>
      <a:lvl7pPr marL="342900" marR="0" indent="2540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7pPr>
      <a:lvl8pPr marL="342900" marR="0" indent="299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8pPr>
      <a:lvl9pPr marL="342900" marR="0" indent="345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Kaberi.sen@nbed.nb.ca" TargetMode="External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hyperlink" Target="https://hwsfgrade2.weebly.com/" TargetMode="External"/><Relationship Id="rId17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11" Type="http://schemas.openxmlformats.org/officeDocument/2006/relationships/hyperlink" Target="https://www.prekinders.com/sprouting-seed-bag-topper-printable/" TargetMode="External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hyperlink" Target="mailto:Jocelyn.roy@nbed.nb.ca" TargetMode="External"/><Relationship Id="rId4" Type="http://schemas.openxmlformats.org/officeDocument/2006/relationships/image" Target="../media/image3.png"/><Relationship Id="rId9" Type="http://schemas.openxmlformats.org/officeDocument/2006/relationships/hyperlink" Target="mailto:Vanessa.mckinnon@nbed.nb.ca" TargetMode="External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56;p14" descr="Google Shape;56;p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Google Shape;57;p14"/>
          <p:cNvSpPr/>
          <p:nvPr/>
        </p:nvSpPr>
        <p:spPr>
          <a:xfrm>
            <a:off x="140717" y="147140"/>
            <a:ext cx="7234201" cy="109650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14300">
            <a:solidFill>
              <a:srgbClr val="000000"/>
            </a:solidFill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8" name="Google Shape;58;p14"/>
          <p:cNvSpPr/>
          <p:nvPr/>
        </p:nvSpPr>
        <p:spPr>
          <a:xfrm>
            <a:off x="2714492" y="1968301"/>
            <a:ext cx="4570501" cy="6382965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</a:ln>
        </p:spPr>
        <p:txBody>
          <a:bodyPr lIns="0" tIns="0" rIns="0" bIns="0" anchor="ctr"/>
          <a:lstStyle/>
          <a:p>
            <a:endParaRPr/>
          </a:p>
        </p:txBody>
      </p:sp>
      <p:pic>
        <p:nvPicPr>
          <p:cNvPr id="119" name="Google Shape;59;p14" descr="Google Shape;59;p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991" y="1595364"/>
            <a:ext cx="5113499" cy="7039552"/>
          </a:xfrm>
          <a:prstGeom prst="rect">
            <a:avLst/>
          </a:prstGeom>
          <a:ln w="152400">
            <a:solidFill>
              <a:srgbClr val="000000"/>
            </a:solidFill>
          </a:ln>
        </p:spPr>
      </p:pic>
      <p:sp>
        <p:nvSpPr>
          <p:cNvPr id="120" name="Google Shape;60;p14"/>
          <p:cNvSpPr/>
          <p:nvPr/>
        </p:nvSpPr>
        <p:spPr>
          <a:xfrm>
            <a:off x="573266" y="9025914"/>
            <a:ext cx="6549602" cy="72870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14300">
            <a:solidFill>
              <a:srgbClr val="000000"/>
            </a:solidFill>
            <a:prstDash val="dashDot"/>
          </a:ln>
        </p:spPr>
        <p:txBody>
          <a:bodyPr lIns="0" tIns="0" rIns="0" bIns="0" anchor="ctr"/>
          <a:lstStyle/>
          <a:p>
            <a:endParaRPr/>
          </a:p>
        </p:txBody>
      </p:sp>
      <p:pic>
        <p:nvPicPr>
          <p:cNvPr id="121" name="Google Shape;61;p14" descr="Google Shape;61;p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392" y="1524489"/>
            <a:ext cx="2046649" cy="930179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Google Shape;62;p14"/>
          <p:cNvSpPr/>
          <p:nvPr/>
        </p:nvSpPr>
        <p:spPr>
          <a:xfrm>
            <a:off x="309677" y="3007064"/>
            <a:ext cx="1799401" cy="534420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14300">
            <a:solidFill>
              <a:srgbClr val="000000"/>
            </a:solidFill>
          </a:ln>
        </p:spPr>
        <p:txBody>
          <a:bodyPr lIns="0" tIns="0" rIns="0" bIns="0" anchor="ctr"/>
          <a:lstStyle/>
          <a:p>
            <a:endParaRPr dirty="0"/>
          </a:p>
        </p:txBody>
      </p:sp>
      <p:pic>
        <p:nvPicPr>
          <p:cNvPr id="123" name="Google Shape;63;p14" descr="Google Shape;63;p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41700">
            <a:off x="5914577" y="22765"/>
            <a:ext cx="2178155" cy="22359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Google Shape;66;p14" descr="Google Shape;66;p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396" y="2356046"/>
            <a:ext cx="1799398" cy="11758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Google Shape;67;p14" descr="Google Shape;67;p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989087">
            <a:off x="-209590" y="-173081"/>
            <a:ext cx="1799403" cy="2328631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Google Shape;68;p14"/>
          <p:cNvSpPr txBox="1"/>
          <p:nvPr/>
        </p:nvSpPr>
        <p:spPr>
          <a:xfrm>
            <a:off x="1753541" y="113740"/>
            <a:ext cx="4152301" cy="1107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91424" tIns="91424" rIns="91424" bIns="91424">
            <a:spAutoFit/>
          </a:bodyPr>
          <a:lstStyle/>
          <a:p>
            <a:pPr algn="ctr">
              <a:defRPr sz="3000">
                <a:latin typeface="Schoolbell"/>
                <a:ea typeface="Schoolbell"/>
                <a:cs typeface="Schoolbell"/>
                <a:sym typeface="Schoolbell"/>
              </a:defRPr>
            </a:pPr>
            <a:r>
              <a:rPr lang="en-US"/>
              <a:t>Hazen White – St. Francis</a:t>
            </a:r>
            <a:endParaRPr/>
          </a:p>
          <a:p>
            <a:pPr algn="ctr">
              <a:defRPr sz="3000">
                <a:latin typeface="Schoolbell"/>
                <a:ea typeface="Schoolbell"/>
                <a:cs typeface="Schoolbell"/>
                <a:sym typeface="Schoolbell"/>
              </a:defRPr>
            </a:pPr>
            <a:r>
              <a:rPr lang="en-US"/>
              <a:t>Grade 2 Newsletter</a:t>
            </a:r>
            <a:endParaRPr/>
          </a:p>
        </p:txBody>
      </p:sp>
      <p:sp>
        <p:nvSpPr>
          <p:cNvPr id="129" name="Google Shape;69;p14"/>
          <p:cNvSpPr txBox="1"/>
          <p:nvPr/>
        </p:nvSpPr>
        <p:spPr>
          <a:xfrm>
            <a:off x="309677" y="1538267"/>
            <a:ext cx="1952189" cy="800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91424" tIns="91424" rIns="91424" bIns="91424">
            <a:spAutoFit/>
          </a:bodyPr>
          <a:lstStyle>
            <a:lvl1pPr>
              <a:defRPr>
                <a:latin typeface="Coming Soon"/>
                <a:ea typeface="Coming Soon"/>
                <a:cs typeface="Coming Soon"/>
                <a:sym typeface="Coming Soon"/>
              </a:defRPr>
            </a:lvl1pPr>
          </a:lstStyle>
          <a:p>
            <a:pPr algn="ctr"/>
            <a:r>
              <a:rPr lang="en-US" sz="2000" b="1" dirty="0"/>
              <a:t>Week of </a:t>
            </a:r>
          </a:p>
          <a:p>
            <a:pPr algn="ctr"/>
            <a:r>
              <a:rPr lang="en-US" sz="2000" b="1" dirty="0"/>
              <a:t>April 27-May 1</a:t>
            </a:r>
            <a:endParaRPr sz="2000" b="1" dirty="0"/>
          </a:p>
        </p:txBody>
      </p:sp>
      <p:sp>
        <p:nvSpPr>
          <p:cNvPr id="130" name="Google Shape;70;p14"/>
          <p:cNvSpPr txBox="1"/>
          <p:nvPr/>
        </p:nvSpPr>
        <p:spPr>
          <a:xfrm>
            <a:off x="433382" y="3399732"/>
            <a:ext cx="1570244" cy="2400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 algn="ctr"/>
            <a:r>
              <a:rPr lang="en-US" sz="1200" dirty="0">
                <a:latin typeface="Coming Soon"/>
                <a:ea typeface="Coming Soon"/>
                <a:cs typeface="Coming Soon"/>
                <a:sym typeface="Coming Soon"/>
              </a:rPr>
              <a:t>Remember to keep checking our Grade 2 Weebly website!</a:t>
            </a:r>
          </a:p>
          <a:p>
            <a:pPr algn="ctr"/>
            <a:endParaRPr lang="en-US" sz="1200" dirty="0">
              <a:latin typeface="Coming Soon"/>
              <a:ea typeface="Coming Soon"/>
              <a:cs typeface="Coming Soon"/>
              <a:sym typeface="Coming Soon"/>
            </a:endParaRPr>
          </a:p>
          <a:p>
            <a:pPr algn="ctr"/>
            <a:r>
              <a:rPr lang="en-US" sz="1200" dirty="0">
                <a:latin typeface="Coming Soon"/>
                <a:ea typeface="Coming Soon"/>
                <a:cs typeface="Coming Soon"/>
                <a:sym typeface="Coming Soon"/>
              </a:rPr>
              <a:t>Here you will find the newsletters, learning materials, and websites!</a:t>
            </a:r>
          </a:p>
          <a:p>
            <a:pPr algn="ctr"/>
            <a:endParaRPr lang="en-US" sz="1200" dirty="0">
              <a:latin typeface="Coming Soon"/>
              <a:ea typeface="Coming Soon"/>
              <a:cs typeface="Coming Soon"/>
              <a:sym typeface="Coming Soon"/>
            </a:endParaRPr>
          </a:p>
          <a:p>
            <a:pPr algn="ctr"/>
            <a:r>
              <a:rPr lang="en-US" sz="1200" b="1" dirty="0">
                <a:latin typeface="Coming Soon"/>
                <a:ea typeface="Coming Soon"/>
                <a:cs typeface="Coming Soon"/>
                <a:sym typeface="Coming Soon"/>
              </a:rPr>
              <a:t>Email us pictures of your work and we will add it to the site!</a:t>
            </a:r>
            <a:endParaRPr sz="1200" b="1" dirty="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36" name="Google Shape;76;p14"/>
          <p:cNvSpPr txBox="1"/>
          <p:nvPr/>
        </p:nvSpPr>
        <p:spPr>
          <a:xfrm>
            <a:off x="675168" y="9167647"/>
            <a:ext cx="6410949" cy="830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91424" tIns="91424" rIns="91424" bIns="91424">
            <a:spAutoFit/>
          </a:bodyPr>
          <a:lstStyle>
            <a:lvl1pPr>
              <a:defRPr>
                <a:latin typeface="Coming Soon"/>
                <a:ea typeface="Coming Soon"/>
                <a:cs typeface="Coming Soon"/>
                <a:sym typeface="Coming Soon"/>
              </a:defRPr>
            </a:lvl1pPr>
          </a:lstStyle>
          <a:p>
            <a:r>
              <a:rPr lang="en-US" dirty="0"/>
              <a:t>Email us at: </a:t>
            </a:r>
            <a:r>
              <a:rPr lang="en-US" dirty="0">
                <a:hlinkClick r:id="rId8"/>
              </a:rPr>
              <a:t>Kaberi.sen@nbed.nb.ca</a:t>
            </a:r>
            <a:r>
              <a:rPr lang="en-US" dirty="0"/>
              <a:t>                 </a:t>
            </a:r>
            <a:r>
              <a:rPr lang="en-US" dirty="0">
                <a:hlinkClick r:id="rId9"/>
              </a:rPr>
              <a:t>Vanessa.mckinnon@nbed.nb.ca</a:t>
            </a:r>
            <a:endParaRPr lang="en-US" dirty="0"/>
          </a:p>
          <a:p>
            <a:r>
              <a:rPr lang="en-US" dirty="0"/>
              <a:t>                                                            </a:t>
            </a:r>
            <a:r>
              <a:rPr lang="en-US" dirty="0">
                <a:hlinkClick r:id="rId10"/>
              </a:rPr>
              <a:t>Jocelyn.roy@nbed.nb.ca</a:t>
            </a:r>
            <a:r>
              <a:rPr lang="en-US" dirty="0"/>
              <a:t> </a:t>
            </a:r>
          </a:p>
          <a:p>
            <a:endParaRPr dirty="0"/>
          </a:p>
        </p:txBody>
      </p:sp>
      <p:sp>
        <p:nvSpPr>
          <p:cNvPr id="138" name="Google Shape;78;p14"/>
          <p:cNvSpPr/>
          <p:nvPr/>
        </p:nvSpPr>
        <p:spPr>
          <a:xfrm>
            <a:off x="2760392" y="5511581"/>
            <a:ext cx="4518902" cy="14585"/>
          </a:xfrm>
          <a:prstGeom prst="line">
            <a:avLst/>
          </a:prstGeom>
          <a:ln w="28575">
            <a:solidFill>
              <a:schemeClr val="accent2">
                <a:lumOff val="21764"/>
              </a:schemeClr>
            </a:solidFill>
            <a:prstDash val="lgDashDot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39" name="Google Shape;79;p14"/>
          <p:cNvSpPr/>
          <p:nvPr/>
        </p:nvSpPr>
        <p:spPr>
          <a:xfrm>
            <a:off x="2734242" y="3718468"/>
            <a:ext cx="4516501" cy="1"/>
          </a:xfrm>
          <a:prstGeom prst="line">
            <a:avLst/>
          </a:prstGeom>
          <a:ln w="28575">
            <a:solidFill>
              <a:schemeClr val="accent2">
                <a:lumOff val="21764"/>
              </a:schemeClr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41" name="Google Shape;81;p14"/>
          <p:cNvSpPr txBox="1"/>
          <p:nvPr/>
        </p:nvSpPr>
        <p:spPr>
          <a:xfrm>
            <a:off x="2724342" y="1972161"/>
            <a:ext cx="4500216" cy="461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 algn="ctr">
              <a:defRPr sz="1800" b="1" u="sng">
                <a:latin typeface="Coming Soon"/>
                <a:ea typeface="Coming Soon"/>
                <a:cs typeface="Coming Soon"/>
                <a:sym typeface="Coming Soon"/>
              </a:defRPr>
            </a:pPr>
            <a:endParaRPr lang="en-US" dirty="0"/>
          </a:p>
        </p:txBody>
      </p:sp>
      <p:sp>
        <p:nvSpPr>
          <p:cNvPr id="142" name="Google Shape;82;p14"/>
          <p:cNvSpPr txBox="1"/>
          <p:nvPr/>
        </p:nvSpPr>
        <p:spPr>
          <a:xfrm>
            <a:off x="2556669" y="1927373"/>
            <a:ext cx="4628551" cy="1800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 algn="ctr"/>
            <a:r>
              <a:rPr lang="en-US" b="1" u="sng" dirty="0"/>
              <a:t>Math Review: </a:t>
            </a:r>
            <a:r>
              <a:rPr lang="en-US" u="sng" dirty="0"/>
              <a:t>Counting on &amp; Ascending order</a:t>
            </a:r>
            <a:endParaRPr b="1" u="sng" dirty="0">
              <a:latin typeface="Coming Soon"/>
              <a:ea typeface="Coming Soon"/>
              <a:cs typeface="Coming Soon"/>
              <a:sym typeface="Coming Soon"/>
            </a:endParaRPr>
          </a:p>
          <a:p>
            <a:pPr marL="457200" indent="-317500">
              <a:buClr>
                <a:srgbClr val="000000"/>
              </a:buClr>
              <a:buSzPts val="1400"/>
              <a:buFont typeface="Helvetica"/>
              <a:buChar char="❏"/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sz="1300" dirty="0"/>
              <a:t>Login to </a:t>
            </a:r>
            <a:r>
              <a:rPr lang="en-US" sz="1300" dirty="0" err="1"/>
              <a:t>Zorbit</a:t>
            </a:r>
            <a:r>
              <a:rPr lang="en-US" sz="1300" dirty="0"/>
              <a:t> Math and play ‘</a:t>
            </a:r>
            <a:r>
              <a:rPr lang="en-US" sz="1300" dirty="0">
                <a:sym typeface="Coming Soon"/>
              </a:rPr>
              <a:t>Mental Math: Counting on</a:t>
            </a:r>
            <a:r>
              <a:rPr lang="en-US" sz="1300" dirty="0"/>
              <a:t>’ games</a:t>
            </a:r>
            <a:endParaRPr sz="1300" dirty="0"/>
          </a:p>
          <a:p>
            <a:pPr marL="457200" indent="-317500">
              <a:buClr>
                <a:srgbClr val="000000"/>
              </a:buClr>
              <a:buSzPts val="1400"/>
              <a:buFont typeface="Helvetica"/>
              <a:buChar char="❏"/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sz="1300" dirty="0"/>
              <a:t>Write down all of the birthdates in your house. Arrange the numbers in ascending order (smallest to largest).</a:t>
            </a:r>
          </a:p>
          <a:p>
            <a:pPr marL="457200" indent="-317500">
              <a:buClr>
                <a:srgbClr val="000000"/>
              </a:buClr>
              <a:buSzPts val="1400"/>
              <a:buFont typeface="Helvetica"/>
              <a:buChar char="❏"/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sz="1300" dirty="0"/>
              <a:t>Go on a walk and write down any numbers you see. Arrange them in ascending order. </a:t>
            </a:r>
            <a:endParaRPr sz="1300" dirty="0"/>
          </a:p>
          <a:p>
            <a:pPr marL="457200" indent="-317500">
              <a:buClr>
                <a:srgbClr val="000000"/>
              </a:buClr>
              <a:buSzPts val="1400"/>
              <a:buFont typeface="Helvetica"/>
              <a:buChar char="❏"/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sz="1300" dirty="0"/>
              <a:t>Login to Prodigy Math and play math games</a:t>
            </a:r>
            <a:endParaRPr sz="1300" dirty="0"/>
          </a:p>
        </p:txBody>
      </p:sp>
      <p:sp>
        <p:nvSpPr>
          <p:cNvPr id="143" name="Google Shape;83;p14"/>
          <p:cNvSpPr txBox="1"/>
          <p:nvPr/>
        </p:nvSpPr>
        <p:spPr>
          <a:xfrm>
            <a:off x="2662788" y="5427297"/>
            <a:ext cx="4657102" cy="1723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 algn="ctr">
              <a:defRPr b="1" u="sng"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sz="1600" dirty="0"/>
              <a:t>Reading &amp; Writing</a:t>
            </a:r>
            <a:r>
              <a:rPr lang="en-US" dirty="0"/>
              <a:t>:</a:t>
            </a:r>
            <a:endParaRPr b="1" u="sng" dirty="0">
              <a:latin typeface="Coming Soon"/>
              <a:ea typeface="Coming Soon"/>
              <a:cs typeface="Coming Soon"/>
              <a:sym typeface="Coming Soon"/>
            </a:endParaRPr>
          </a:p>
          <a:p>
            <a:pPr marL="457200" indent="-317500">
              <a:buClr>
                <a:srgbClr val="000000"/>
              </a:buClr>
              <a:buSzPts val="1400"/>
              <a:buFont typeface="Helvetica"/>
              <a:buChar char="❏"/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/>
              <a:t>Go to </a:t>
            </a:r>
            <a:r>
              <a:rPr lang="en-US" b="1" dirty="0">
                <a:solidFill>
                  <a:schemeClr val="tx1"/>
                </a:solidFill>
                <a:sym typeface="Coming Soon"/>
              </a:rPr>
              <a:t>Grade 2 Weebly</a:t>
            </a:r>
            <a:r>
              <a:rPr lang="en-US" dirty="0">
                <a:solidFill>
                  <a:schemeClr val="tx1"/>
                </a:solidFill>
                <a:sym typeface="Coming Soon"/>
              </a:rPr>
              <a:t>, click on the </a:t>
            </a:r>
            <a:r>
              <a:rPr lang="en-US" b="1" dirty="0">
                <a:solidFill>
                  <a:schemeClr val="tx1"/>
                </a:solidFill>
                <a:sym typeface="Coming Soon"/>
              </a:rPr>
              <a:t>Literacy</a:t>
            </a:r>
            <a:r>
              <a:rPr lang="en-US" dirty="0">
                <a:solidFill>
                  <a:schemeClr val="tx1"/>
                </a:solidFill>
                <a:sym typeface="Coming Soon"/>
              </a:rPr>
              <a:t> tab, then click on the </a:t>
            </a:r>
            <a:r>
              <a:rPr lang="en-US" b="1" dirty="0">
                <a:solidFill>
                  <a:schemeClr val="tx1"/>
                </a:solidFill>
                <a:sym typeface="Coming Soon"/>
              </a:rPr>
              <a:t>Read Aloud </a:t>
            </a:r>
            <a:r>
              <a:rPr lang="en-US" dirty="0">
                <a:solidFill>
                  <a:schemeClr val="tx1"/>
                </a:solidFill>
                <a:sym typeface="Coming Soon"/>
              </a:rPr>
              <a:t>and listen to Mrs. Roy read “The Rain Came Down”. </a:t>
            </a:r>
          </a:p>
          <a:p>
            <a:pPr marL="457200" indent="-317500">
              <a:buClr>
                <a:srgbClr val="000000"/>
              </a:buClr>
              <a:buSzPts val="1400"/>
              <a:buFont typeface="Helvetica"/>
              <a:buChar char="❏"/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/>
              <a:t>Draw and write about a time when something caused you to feel really angry. What happened and how did you solve it?</a:t>
            </a:r>
            <a:endParaRPr dirty="0"/>
          </a:p>
        </p:txBody>
      </p:sp>
      <p:sp>
        <p:nvSpPr>
          <p:cNvPr id="40" name="Google Shape;83;p14">
            <a:extLst>
              <a:ext uri="{FF2B5EF4-FFF2-40B4-BE49-F238E27FC236}">
                <a16:creationId xmlns:a16="http://schemas.microsoft.com/office/drawing/2014/main" id="{F5123F6E-2054-4502-8CB1-CBA981E6677B}"/>
              </a:ext>
            </a:extLst>
          </p:cNvPr>
          <p:cNvSpPr txBox="1"/>
          <p:nvPr/>
        </p:nvSpPr>
        <p:spPr>
          <a:xfrm>
            <a:off x="2471609" y="7001185"/>
            <a:ext cx="4454727" cy="1261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 algn="ctr">
              <a:defRPr b="1" u="sng"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/>
              <a:t>Science:</a:t>
            </a:r>
          </a:p>
          <a:p>
            <a:pPr marL="457200" indent="-317500">
              <a:buClr>
                <a:srgbClr val="000000"/>
              </a:buClr>
              <a:buSzPts val="1400"/>
              <a:buFont typeface="Helvetica"/>
              <a:buChar char="❏"/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solidFill>
                  <a:schemeClr val="tx1"/>
                </a:solidFill>
                <a:sym typeface="Coming Soon"/>
              </a:rPr>
              <a:t>Visit the link to learn how to grow your own seed. Any kind of seed can be used. </a:t>
            </a:r>
          </a:p>
          <a:p>
            <a:pPr marL="457200" indent="-317500">
              <a:buClr>
                <a:srgbClr val="000000"/>
              </a:buClr>
              <a:buSzPts val="1400"/>
              <a:buFont typeface="Helvetica"/>
              <a:buChar char="❏"/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sym typeface="Coming Soon"/>
                <a:hlinkClick r:id="rId11"/>
              </a:rPr>
              <a:t>https://www.prekinders.com/sprouting-seed-bag-topper-printable/</a:t>
            </a:r>
            <a:endParaRPr lang="en-US" dirty="0"/>
          </a:p>
        </p:txBody>
      </p:sp>
      <p:sp>
        <p:nvSpPr>
          <p:cNvPr id="41" name="Google Shape;78;p14">
            <a:extLst>
              <a:ext uri="{FF2B5EF4-FFF2-40B4-BE49-F238E27FC236}">
                <a16:creationId xmlns:a16="http://schemas.microsoft.com/office/drawing/2014/main" id="{2F80150D-6C58-46BF-86A0-055B42A6CB1B}"/>
              </a:ext>
            </a:extLst>
          </p:cNvPr>
          <p:cNvSpPr/>
          <p:nvPr/>
        </p:nvSpPr>
        <p:spPr>
          <a:xfrm>
            <a:off x="2724342" y="7088728"/>
            <a:ext cx="4596433" cy="38274"/>
          </a:xfrm>
          <a:prstGeom prst="line">
            <a:avLst/>
          </a:prstGeom>
          <a:ln w="28575">
            <a:solidFill>
              <a:schemeClr val="accent2">
                <a:lumOff val="21764"/>
              </a:schemeClr>
            </a:solidFill>
            <a:prstDash val="lgDashDot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99F238-90DD-44F2-BCFC-143A8B3C767A}"/>
              </a:ext>
            </a:extLst>
          </p:cNvPr>
          <p:cNvSpPr txBox="1"/>
          <p:nvPr/>
        </p:nvSpPr>
        <p:spPr>
          <a:xfrm>
            <a:off x="374392" y="5771432"/>
            <a:ext cx="1690810" cy="8617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r>
              <a:rPr lang="en-US" b="1" dirty="0">
                <a:hlinkClick r:id="rId12"/>
              </a:rPr>
              <a:t>https://hwsfgrade2.weebly.com</a:t>
            </a:r>
            <a:endParaRPr lang="en-US" b="1" dirty="0"/>
          </a:p>
          <a:p>
            <a:endParaRPr lang="en-US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5" name="Picture 4" descr="A picture containing sitting, book, table, food&#10;&#10;Description automatically generated">
            <a:extLst>
              <a:ext uri="{FF2B5EF4-FFF2-40B4-BE49-F238E27FC236}">
                <a16:creationId xmlns:a16="http://schemas.microsoft.com/office/drawing/2014/main" id="{70592290-878B-411D-A69C-F991746FAB2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1" y="6450741"/>
            <a:ext cx="2111054" cy="1503491"/>
          </a:xfrm>
          <a:prstGeom prst="rect">
            <a:avLst/>
          </a:prstGeom>
        </p:spPr>
      </p:pic>
      <p:pic>
        <p:nvPicPr>
          <p:cNvPr id="6" name="Picture 5" descr="A picture containing indoor, sitting, piece, food&#10;&#10;Description automatically generated">
            <a:extLst>
              <a:ext uri="{FF2B5EF4-FFF2-40B4-BE49-F238E27FC236}">
                <a16:creationId xmlns:a16="http://schemas.microsoft.com/office/drawing/2014/main" id="{FE9CF18D-649F-4C13-BD87-E7D521FC4B7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900" y="7994844"/>
            <a:ext cx="2801165" cy="11197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E47F81-C61C-4DAC-9237-F7B1A5D4C8F1}"/>
              </a:ext>
            </a:extLst>
          </p:cNvPr>
          <p:cNvSpPr txBox="1"/>
          <p:nvPr/>
        </p:nvSpPr>
        <p:spPr>
          <a:xfrm>
            <a:off x="2828106" y="3835555"/>
            <a:ext cx="4628550" cy="2000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HOW TO FIND YOUR ASSIGNMENT ON ZORBIT MATH</a:t>
            </a:r>
          </a:p>
        </p:txBody>
      </p:sp>
      <p:pic>
        <p:nvPicPr>
          <p:cNvPr id="31" name="Picture 30" descr="A picture containing swimming, air, man, flying&#10;&#10;Description automatically generated">
            <a:extLst>
              <a:ext uri="{FF2B5EF4-FFF2-40B4-BE49-F238E27FC236}">
                <a16:creationId xmlns:a16="http://schemas.microsoft.com/office/drawing/2014/main" id="{64CA3355-4173-48BE-9313-40B5E7C1DF65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12" t="413" b="49889"/>
          <a:stretch/>
        </p:blipFill>
        <p:spPr>
          <a:xfrm>
            <a:off x="2748743" y="4136397"/>
            <a:ext cx="1446965" cy="939177"/>
          </a:xfrm>
          <a:prstGeom prst="rect">
            <a:avLst/>
          </a:prstGeom>
        </p:spPr>
      </p:pic>
      <p:pic>
        <p:nvPicPr>
          <p:cNvPr id="32" name="Picture 31" descr="A picture containing sitting, table, computer, monitor&#10;&#10;Description automatically generated">
            <a:extLst>
              <a:ext uri="{FF2B5EF4-FFF2-40B4-BE49-F238E27FC236}">
                <a16:creationId xmlns:a16="http://schemas.microsoft.com/office/drawing/2014/main" id="{12E4F5BF-7105-41E2-8800-661E2B80AAA0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0" t="13815" r="30893" b="11902"/>
          <a:stretch/>
        </p:blipFill>
        <p:spPr>
          <a:xfrm>
            <a:off x="4245400" y="4125482"/>
            <a:ext cx="1027346" cy="977158"/>
          </a:xfrm>
          <a:prstGeom prst="rect">
            <a:avLst/>
          </a:prstGeom>
        </p:spPr>
      </p:pic>
      <p:pic>
        <p:nvPicPr>
          <p:cNvPr id="33" name="Picture 32" descr="A picture containing monitor, car, purple, bus&#10;&#10;Description automatically generated">
            <a:extLst>
              <a:ext uri="{FF2B5EF4-FFF2-40B4-BE49-F238E27FC236}">
                <a16:creationId xmlns:a16="http://schemas.microsoft.com/office/drawing/2014/main" id="{72FB9163-DE27-4A34-9D63-45590A897D86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7" r="10031" b="44756"/>
          <a:stretch/>
        </p:blipFill>
        <p:spPr>
          <a:xfrm>
            <a:off x="5302645" y="4136397"/>
            <a:ext cx="1961827" cy="852424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8637294-4258-4035-9BF6-B1A14CCC7D81}"/>
              </a:ext>
            </a:extLst>
          </p:cNvPr>
          <p:cNvCxnSpPr/>
          <p:nvPr/>
        </p:nvCxnSpPr>
        <p:spPr>
          <a:xfrm flipV="1">
            <a:off x="3387732" y="4357410"/>
            <a:ext cx="556260" cy="802373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869C9E0-3167-4624-918B-804DF740A027}"/>
              </a:ext>
            </a:extLst>
          </p:cNvPr>
          <p:cNvCxnSpPr>
            <a:cxnSpLocks/>
          </p:cNvCxnSpPr>
          <p:nvPr/>
        </p:nvCxnSpPr>
        <p:spPr>
          <a:xfrm flipH="1" flipV="1">
            <a:off x="4449579" y="4285466"/>
            <a:ext cx="309494" cy="89828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1D03C14-A840-429C-AFD1-AC5613AC258B}"/>
              </a:ext>
            </a:extLst>
          </p:cNvPr>
          <p:cNvCxnSpPr/>
          <p:nvPr/>
        </p:nvCxnSpPr>
        <p:spPr>
          <a:xfrm flipV="1">
            <a:off x="6443352" y="4822230"/>
            <a:ext cx="362458" cy="28041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8BD195E-9319-4DE8-94FE-E2731820D04D}"/>
              </a:ext>
            </a:extLst>
          </p:cNvPr>
          <p:cNvSpPr txBox="1"/>
          <p:nvPr/>
        </p:nvSpPr>
        <p:spPr>
          <a:xfrm>
            <a:off x="2760392" y="5183746"/>
            <a:ext cx="1417690" cy="1692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Click on backpack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930D45B-DDAF-4409-8A3A-B0BF467BCC28}"/>
              </a:ext>
            </a:extLst>
          </p:cNvPr>
          <p:cNvSpPr txBox="1"/>
          <p:nvPr/>
        </p:nvSpPr>
        <p:spPr>
          <a:xfrm>
            <a:off x="4092023" y="5207279"/>
            <a:ext cx="1417690" cy="1692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Click on megaphone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C68DE6C-0A3F-4611-A47E-31F941160DA0}"/>
              </a:ext>
            </a:extLst>
          </p:cNvPr>
          <p:cNvSpPr txBox="1"/>
          <p:nvPr/>
        </p:nvSpPr>
        <p:spPr>
          <a:xfrm>
            <a:off x="5557014" y="5083673"/>
            <a:ext cx="1693729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Find assignment and click on GO!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2450ADE9BCBC40B3FBA31CEDE5DC9E" ma:contentTypeVersion="0" ma:contentTypeDescription="Create a new document." ma:contentTypeScope="" ma:versionID="4383b0659ab42302ea2b9f274aef7c7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17D469-1FDC-4B89-8BD0-E21C3F272BEA}"/>
</file>

<file path=customXml/itemProps2.xml><?xml version="1.0" encoding="utf-8"?>
<ds:datastoreItem xmlns:ds="http://schemas.openxmlformats.org/officeDocument/2006/customXml" ds:itemID="{DA0D7A2E-9F3F-42A6-B425-3AADB31FB06B}"/>
</file>

<file path=customXml/itemProps3.xml><?xml version="1.0" encoding="utf-8"?>
<ds:datastoreItem xmlns:ds="http://schemas.openxmlformats.org/officeDocument/2006/customXml" ds:itemID="{5E5F3F8C-DDAE-45B6-B8D6-3F4788E7D125}"/>
</file>

<file path=docProps/app.xml><?xml version="1.0" encoding="utf-8"?>
<Properties xmlns="http://schemas.openxmlformats.org/officeDocument/2006/extended-properties" xmlns:vt="http://schemas.openxmlformats.org/officeDocument/2006/docPropsVTypes">
  <TotalTime>1705</TotalTime>
  <Words>272</Words>
  <Application>Microsoft Office PowerPoint</Application>
  <PresentationFormat>Custom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Coming Soon</vt:lpstr>
      <vt:lpstr>Helvetica</vt:lpstr>
      <vt:lpstr>Schoolbell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Roy, Jocelyn (ASD-S)</dc:creator>
  <cp:lastModifiedBy>Roy, Jocelyn (ASD-S)</cp:lastModifiedBy>
  <cp:revision>26</cp:revision>
  <dcterms:modified xsi:type="dcterms:W3CDTF">2020-04-26T12:01:07Z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0x010100122450ADE9BCBC40B3FBA31CEDE5DC9E</vt:lpwstr>
  </property>
</Properties>
</file>