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4"/>
  </p:sldMasterIdLst>
  <p:notesMasterIdLst>
    <p:notesMasterId r:id="rId20"/>
  </p:notesMasterIdLst>
  <p:sldIdLst>
    <p:sldId id="259" r:id="rId5"/>
    <p:sldId id="266" r:id="rId6"/>
    <p:sldId id="261" r:id="rId7"/>
    <p:sldId id="262" r:id="rId8"/>
    <p:sldId id="264" r:id="rId9"/>
    <p:sldId id="283" r:id="rId10"/>
    <p:sldId id="272" r:id="rId11"/>
    <p:sldId id="274" r:id="rId12"/>
    <p:sldId id="270" r:id="rId13"/>
    <p:sldId id="271" r:id="rId14"/>
    <p:sldId id="279" r:id="rId15"/>
    <p:sldId id="280" r:id="rId16"/>
    <p:sldId id="281" r:id="rId17"/>
    <p:sldId id="265"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ger, Cameron (ASD-S)" initials="B(" lastIdx="9" clrIdx="0">
    <p:extLst>
      <p:ext uri="{19B8F6BF-5375-455C-9EA6-DF929625EA0E}">
        <p15:presenceInfo xmlns:p15="http://schemas.microsoft.com/office/powerpoint/2012/main" userId="S::cameron.badger@nbed.nb.ca::df1403cc-5c9a-4356-9ae2-44cba83751e2" providerId="AD"/>
      </p:ext>
    </p:extLst>
  </p:cmAuthor>
  <p:cmAuthor id="2" name="Romeo, Wendy (ASD-S)" initials="R(" lastIdx="1" clrIdx="1">
    <p:extLst>
      <p:ext uri="{19B8F6BF-5375-455C-9EA6-DF929625EA0E}">
        <p15:presenceInfo xmlns:p15="http://schemas.microsoft.com/office/powerpoint/2012/main" userId="S::wendy.romeo@nbed.nb.ca::43369008-bc2e-43bd-9a4c-4a5b9584d6fe" providerId="AD"/>
      </p:ext>
    </p:extLst>
  </p:cmAuthor>
  <p:cmAuthor id="3" name="Badger, Sarah (ASD-S)" initials="B(" lastIdx="1" clrIdx="2">
    <p:extLst>
      <p:ext uri="{19B8F6BF-5375-455C-9EA6-DF929625EA0E}">
        <p15:presenceInfo xmlns:p15="http://schemas.microsoft.com/office/powerpoint/2012/main" userId="S::sarah.badger@nbed.nb.ca::83aa27ee-f51e-4c7e-a297-cd85b9870c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D9612-744C-444E-A226-D9DA1AC2A348}" v="6" dt="2020-01-17T18:57:07.138"/>
    <p1510:client id="{09E417D8-E0DE-4CD0-9B45-217F98342DBE}" v="437" dt="2019-12-13T17:44:47.581"/>
    <p1510:client id="{118F54F2-CA80-4094-82D9-AA1EA4EC3303}" v="29" dt="2019-12-13T15:28:46.243"/>
    <p1510:client id="{1330B47E-FBB8-43DB-9390-18FCE49D86D1}" v="831" dt="2019-12-12T13:24:45.822"/>
    <p1510:client id="{13E09869-BCDF-B4A4-D86D-AE38B1907A2A}" v="601" dt="2019-12-04T15:43:05.862"/>
    <p1510:client id="{15F3140C-AF05-412B-8FEC-567B9A148CC2}" v="80" dt="2019-12-12T15:38:45.442"/>
    <p1510:client id="{22BB5E09-4B05-4AC3-A8E7-3B588428F95C}" v="131" dt="2019-12-12T18:44:58.353"/>
    <p1510:client id="{3F0A09E4-ED99-4520-8CB8-4522A9DD153C}" v="841" dt="2019-12-13T17:20:17.438"/>
    <p1510:client id="{3F6D8E44-7BDE-0A7B-6F0C-A411A6E08179}" v="1505" dt="2019-12-10T15:42:34.854"/>
    <p1510:client id="{4F5FE79E-637B-3774-A75C-767D381CF3C6}" v="1595" dt="2019-12-09T14:41:34.466"/>
    <p1510:client id="{58AAF81E-3755-4C76-B828-BCED3C9683C1}" v="608" dt="2019-12-13T18:01:19.154"/>
    <p1510:client id="{5D935FD2-FF7B-45AC-8485-ED292AC5BADE}" v="1502" dt="2019-12-12T14:07:33.877"/>
    <p1510:client id="{66976A05-9BA0-9F9F-40A0-5A2BEE9C22EE}" v="89" dt="2019-12-09T14:07:08.970"/>
    <p1510:client id="{6A7DE7EF-2B9A-41CC-8FC8-9770AAFF294D}" v="151" dt="2019-12-13T13:20:34.608"/>
    <p1510:client id="{779A5011-EDDB-4602-8D2D-11CF1389239B}" v="1229" dt="2019-12-16T13:52:09.044"/>
    <p1510:client id="{791834C2-8215-665C-724A-ACE70E2CD1FD}" v="6" dt="2019-12-16T18:07:35.036"/>
    <p1510:client id="{7D87CE9E-48AC-80D0-164C-814195CD7D76}" v="1" dt="2019-12-10T14:55:34.508"/>
    <p1510:client id="{A96AFAC8-6D2C-139B-4E60-F505220F953A}" v="516" dt="2019-12-09T13:51:48.837"/>
    <p1510:client id="{AE9A6118-6AAA-4E9C-B7E6-210120E8755C}" v="179" dt="2019-12-16T19:04:01.027"/>
    <p1510:client id="{B009637D-6218-4DFE-AEA4-4CEBF3EC026E}" v="642" dt="2019-12-16T14:02:32.543"/>
    <p1510:client id="{BED96B0A-F10F-48FE-9CD0-A800738473DC}" v="2245" dt="2019-12-16T19:04:54.745"/>
    <p1510:client id="{D2BA5B3B-B223-5B34-0EA2-CA4A40D44ED1}" v="912" dt="2019-12-04T15:45:19.387"/>
    <p1510:client id="{DA5B4768-96AB-813C-37A9-CFD54859E930}" v="10" dt="2019-12-10T15:51:47.612"/>
    <p1510:client id="{DE9D62E4-152D-4673-A086-A228497478E8}" v="840" dt="2019-12-13T17:26:59.199"/>
    <p1510:client id="{E002AA12-3442-AFF0-97B5-BC8ED76A6D29}" v="250" dt="2019-12-09T15:03:22.017"/>
    <p1510:client id="{EA1E1884-47FF-4365-8E56-FF9F48BE0A56}" v="4" dt="2020-02-18T18:42:33.821"/>
    <p1510:client id="{EDF5F997-0CE6-4FD7-8CE5-FD9C023DB9FC}" v="5" dt="2019-12-13T13:07:51.060"/>
    <p1510:client id="{F3D69689-D5F0-2DCE-A7DB-56875AF1736C}" v="1" dt="2019-12-09T17:25:12.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BABD9-2E79-485D-A105-6ED0AF39880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B89C12-CA9C-4554-8425-FB8C422EA48D}">
      <dgm:prSet/>
      <dgm:spPr/>
      <dgm:t>
        <a:bodyPr/>
        <a:lstStyle/>
        <a:p>
          <a:pPr>
            <a:lnSpc>
              <a:spcPct val="100000"/>
            </a:lnSpc>
          </a:pPr>
          <a:r>
            <a:rPr lang="en-US"/>
            <a:t>A yearly review of a student's Justification Summary and Adjusted Curriculum Plan </a:t>
          </a:r>
          <a:r>
            <a:rPr lang="en-US" noProof="0"/>
            <a:t>is necessary to ensure it is aligned with student's strengths and needs.</a:t>
          </a:r>
        </a:p>
      </dgm:t>
    </dgm:pt>
    <dgm:pt modelId="{AEA3336C-3F46-4B48-817D-D6EFDB0909FA}" type="parTrans" cxnId="{47B5BB22-5982-4DCF-87CA-44FA9DF643D4}">
      <dgm:prSet/>
      <dgm:spPr/>
      <dgm:t>
        <a:bodyPr/>
        <a:lstStyle/>
        <a:p>
          <a:endParaRPr lang="en-US"/>
        </a:p>
      </dgm:t>
    </dgm:pt>
    <dgm:pt modelId="{3E8107E8-7C48-4F6C-A632-E80665FDCBC1}" type="sibTrans" cxnId="{47B5BB22-5982-4DCF-87CA-44FA9DF643D4}">
      <dgm:prSet/>
      <dgm:spPr/>
      <dgm:t>
        <a:bodyPr/>
        <a:lstStyle/>
        <a:p>
          <a:endParaRPr lang="en-US"/>
        </a:p>
      </dgm:t>
    </dgm:pt>
    <dgm:pt modelId="{E9F4464F-7021-4861-B09E-3E045A6A4646}">
      <dgm:prSet phldr="0"/>
      <dgm:spPr/>
      <dgm:t>
        <a:bodyPr/>
        <a:lstStyle/>
        <a:p>
          <a:pPr>
            <a:lnSpc>
              <a:spcPct val="100000"/>
            </a:lnSpc>
          </a:pPr>
          <a:r>
            <a:rPr lang="en-US"/>
            <a:t>Continued communication with home/stakeholders is key to keep up to date on skill acquisition and current needs.</a:t>
          </a:r>
        </a:p>
      </dgm:t>
    </dgm:pt>
    <dgm:pt modelId="{8F6898D3-E480-43A1-AA93-A8DAA0F3E1F6}" type="parTrans" cxnId="{3C788A09-8168-4E29-A6DC-37EC5063D07B}">
      <dgm:prSet/>
      <dgm:spPr/>
      <dgm:t>
        <a:bodyPr/>
        <a:lstStyle/>
        <a:p>
          <a:endParaRPr lang="en-US"/>
        </a:p>
      </dgm:t>
    </dgm:pt>
    <dgm:pt modelId="{30512E6D-7D6F-4E49-B753-02BAD475E78E}" type="sibTrans" cxnId="{3C788A09-8168-4E29-A6DC-37EC5063D07B}">
      <dgm:prSet/>
      <dgm:spPr/>
      <dgm:t>
        <a:bodyPr/>
        <a:lstStyle/>
        <a:p>
          <a:endParaRPr lang="en-US"/>
        </a:p>
      </dgm:t>
    </dgm:pt>
    <dgm:pt modelId="{9EEE2AE8-9349-4DA8-B183-08FF6B6787B0}">
      <dgm:prSet phldr="0"/>
      <dgm:spPr/>
      <dgm:t>
        <a:bodyPr/>
        <a:lstStyle/>
        <a:p>
          <a:pPr>
            <a:lnSpc>
              <a:spcPct val="100000"/>
            </a:lnSpc>
          </a:pPr>
          <a:r>
            <a:rPr lang="en-US"/>
            <a:t>Decision Rubric can be used on an ongoing basis</a:t>
          </a:r>
          <a:r>
            <a:rPr lang="en-US" noProof="0"/>
            <a:t> to evaluate the need for PLP-Adjusted Curriculum</a:t>
          </a:r>
          <a:r>
            <a:rPr lang="en-US"/>
            <a:t>.</a:t>
          </a:r>
        </a:p>
      </dgm:t>
    </dgm:pt>
    <dgm:pt modelId="{B93DBA17-A50E-4FA0-A652-CBF6DC2EE958}" type="parTrans" cxnId="{825689D7-391E-47F4-A156-6B2E891BC1C1}">
      <dgm:prSet/>
      <dgm:spPr/>
      <dgm:t>
        <a:bodyPr/>
        <a:lstStyle/>
        <a:p>
          <a:endParaRPr lang="en-US"/>
        </a:p>
      </dgm:t>
    </dgm:pt>
    <dgm:pt modelId="{0FA05C34-9E02-4399-85B8-195920266082}" type="sibTrans" cxnId="{825689D7-391E-47F4-A156-6B2E891BC1C1}">
      <dgm:prSet/>
      <dgm:spPr/>
      <dgm:t>
        <a:bodyPr/>
        <a:lstStyle/>
        <a:p>
          <a:endParaRPr lang="en-US"/>
        </a:p>
      </dgm:t>
    </dgm:pt>
    <dgm:pt modelId="{EE859D0D-35EE-4614-A984-27F324436EE6}">
      <dgm:prSet phldr="0"/>
      <dgm:spPr/>
      <dgm:t>
        <a:bodyPr/>
        <a:lstStyle/>
        <a:p>
          <a:pPr rtl="0">
            <a:lnSpc>
              <a:spcPct val="100000"/>
            </a:lnSpc>
          </a:pPr>
          <a:r>
            <a:rPr lang="en-US">
              <a:latin typeface="Calibri" panose="020F0502020204030204"/>
            </a:rPr>
            <a:t>After completing the steps above, it</a:t>
          </a:r>
          <a:r>
            <a:rPr lang="en-US"/>
            <a:t> is sometimes determined that certain curricular adjustments are no longer needed for a student.</a:t>
          </a:r>
        </a:p>
      </dgm:t>
    </dgm:pt>
    <dgm:pt modelId="{419DD1DF-D294-4156-96E4-F6FDDE8B156A}" type="parTrans" cxnId="{CF208A0A-C453-45F5-B183-7790CA70C72F}">
      <dgm:prSet/>
      <dgm:spPr/>
      <dgm:t>
        <a:bodyPr/>
        <a:lstStyle/>
        <a:p>
          <a:endParaRPr lang="en-US"/>
        </a:p>
      </dgm:t>
    </dgm:pt>
    <dgm:pt modelId="{3BE5198B-2C4B-4F55-A92A-3C56096FABDA}" type="sibTrans" cxnId="{CF208A0A-C453-45F5-B183-7790CA70C72F}">
      <dgm:prSet/>
      <dgm:spPr/>
      <dgm:t>
        <a:bodyPr/>
        <a:lstStyle/>
        <a:p>
          <a:endParaRPr lang="en-US"/>
        </a:p>
      </dgm:t>
    </dgm:pt>
    <dgm:pt modelId="{9440772C-AD6D-4547-9A0C-ABC159CC6EB1}" type="pres">
      <dgm:prSet presAssocID="{5AFBABD9-2E79-485D-A105-6ED0AF398807}" presName="root" presStyleCnt="0">
        <dgm:presLayoutVars>
          <dgm:dir/>
          <dgm:resizeHandles val="exact"/>
        </dgm:presLayoutVars>
      </dgm:prSet>
      <dgm:spPr/>
    </dgm:pt>
    <dgm:pt modelId="{5773175D-B6D0-47C9-A49E-8371B7A7DA41}" type="pres">
      <dgm:prSet presAssocID="{F7B89C12-CA9C-4554-8425-FB8C422EA48D}" presName="compNode" presStyleCnt="0"/>
      <dgm:spPr/>
    </dgm:pt>
    <dgm:pt modelId="{B32633EF-CA99-4034-9A01-F0F1C4A0E23B}" type="pres">
      <dgm:prSet presAssocID="{F7B89C12-CA9C-4554-8425-FB8C422EA48D}" presName="bgRect" presStyleLbl="bgShp" presStyleIdx="0" presStyleCnt="4"/>
      <dgm:spPr/>
    </dgm:pt>
    <dgm:pt modelId="{9CCCE019-2ED7-4AA8-8A49-8106140D0EB3}" type="pres">
      <dgm:prSet presAssocID="{F7B89C12-CA9C-4554-8425-FB8C422EA4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B2DA84E7-CEDC-463F-9F57-6BC14B16390E}" type="pres">
      <dgm:prSet presAssocID="{F7B89C12-CA9C-4554-8425-FB8C422EA48D}" presName="spaceRect" presStyleCnt="0"/>
      <dgm:spPr/>
    </dgm:pt>
    <dgm:pt modelId="{758F9F58-4522-4ED4-8ECF-A7966C9062DA}" type="pres">
      <dgm:prSet presAssocID="{F7B89C12-CA9C-4554-8425-FB8C422EA48D}" presName="parTx" presStyleLbl="revTx" presStyleIdx="0" presStyleCnt="4">
        <dgm:presLayoutVars>
          <dgm:chMax val="0"/>
          <dgm:chPref val="0"/>
        </dgm:presLayoutVars>
      </dgm:prSet>
      <dgm:spPr/>
    </dgm:pt>
    <dgm:pt modelId="{54A6E4B2-434D-43BA-A1EC-F00CD5E177EE}" type="pres">
      <dgm:prSet presAssocID="{3E8107E8-7C48-4F6C-A632-E80665FDCBC1}" presName="sibTrans" presStyleCnt="0"/>
      <dgm:spPr/>
    </dgm:pt>
    <dgm:pt modelId="{7C9A8FBE-9948-4366-9BF3-B889DD505AE5}" type="pres">
      <dgm:prSet presAssocID="{9EEE2AE8-9349-4DA8-B183-08FF6B6787B0}" presName="compNode" presStyleCnt="0"/>
      <dgm:spPr/>
    </dgm:pt>
    <dgm:pt modelId="{85E05E2E-A9AB-475E-9123-2DD267D44A9E}" type="pres">
      <dgm:prSet presAssocID="{9EEE2AE8-9349-4DA8-B183-08FF6B6787B0}" presName="bgRect" presStyleLbl="bgShp" presStyleIdx="1" presStyleCnt="4"/>
      <dgm:spPr/>
    </dgm:pt>
    <dgm:pt modelId="{71715DAE-C43B-458D-A209-E85FE5A2A2E9}" type="pres">
      <dgm:prSet presAssocID="{9EEE2AE8-9349-4DA8-B183-08FF6B6787B0}" presName="iconRect" presStyleLbl="node1" presStyleIdx="1" presStyleCnt="4"/>
      <dgm:spPr>
        <a:blipFill rotWithShape="1">
          <a:blip xmlns:r="http://schemas.openxmlformats.org/officeDocument/2006/relationships" r:embed="rId3"/>
          <a:stretch>
            <a:fillRect/>
          </a:stretch>
        </a:blipFill>
      </dgm:spPr>
    </dgm:pt>
    <dgm:pt modelId="{B5BF3358-945F-492B-9DF8-4B55896369A3}" type="pres">
      <dgm:prSet presAssocID="{9EEE2AE8-9349-4DA8-B183-08FF6B6787B0}" presName="spaceRect" presStyleCnt="0"/>
      <dgm:spPr/>
    </dgm:pt>
    <dgm:pt modelId="{6A36148F-1797-443D-A59F-A43FA6DF8391}" type="pres">
      <dgm:prSet presAssocID="{9EEE2AE8-9349-4DA8-B183-08FF6B6787B0}" presName="parTx" presStyleLbl="revTx" presStyleIdx="1" presStyleCnt="4">
        <dgm:presLayoutVars>
          <dgm:chMax val="0"/>
          <dgm:chPref val="0"/>
        </dgm:presLayoutVars>
      </dgm:prSet>
      <dgm:spPr/>
    </dgm:pt>
    <dgm:pt modelId="{96409D3A-1F76-4433-BFB2-080668C789DA}" type="pres">
      <dgm:prSet presAssocID="{0FA05C34-9E02-4399-85B8-195920266082}" presName="sibTrans" presStyleCnt="0"/>
      <dgm:spPr/>
    </dgm:pt>
    <dgm:pt modelId="{E3CB5A0D-B52C-4916-BE09-D65723688EC5}" type="pres">
      <dgm:prSet presAssocID="{E9F4464F-7021-4861-B09E-3E045A6A4646}" presName="compNode" presStyleCnt="0"/>
      <dgm:spPr/>
    </dgm:pt>
    <dgm:pt modelId="{3BE7517A-BABB-4360-B06A-F3D6604388BB}" type="pres">
      <dgm:prSet presAssocID="{E9F4464F-7021-4861-B09E-3E045A6A4646}" presName="bgRect" presStyleLbl="bgShp" presStyleIdx="2" presStyleCnt="4"/>
      <dgm:spPr/>
    </dgm:pt>
    <dgm:pt modelId="{789AB3A3-57FC-4F1F-A369-74A70D0374AF}" type="pres">
      <dgm:prSet presAssocID="{E9F4464F-7021-4861-B09E-3E045A6A4646}"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lassroom"/>
        </a:ext>
      </dgm:extLst>
    </dgm:pt>
    <dgm:pt modelId="{1D41DFCC-3E2C-431B-9A0C-FA3F236FA069}" type="pres">
      <dgm:prSet presAssocID="{E9F4464F-7021-4861-B09E-3E045A6A4646}" presName="spaceRect" presStyleCnt="0"/>
      <dgm:spPr/>
    </dgm:pt>
    <dgm:pt modelId="{0FCCF8A4-766B-461B-A721-1E286F3FC841}" type="pres">
      <dgm:prSet presAssocID="{E9F4464F-7021-4861-B09E-3E045A6A4646}" presName="parTx" presStyleLbl="revTx" presStyleIdx="2" presStyleCnt="4">
        <dgm:presLayoutVars>
          <dgm:chMax val="0"/>
          <dgm:chPref val="0"/>
        </dgm:presLayoutVars>
      </dgm:prSet>
      <dgm:spPr/>
    </dgm:pt>
    <dgm:pt modelId="{9F75DBD7-9D90-4A4F-85B4-E0369CE35F9C}" type="pres">
      <dgm:prSet presAssocID="{30512E6D-7D6F-4E49-B753-02BAD475E78E}" presName="sibTrans" presStyleCnt="0"/>
      <dgm:spPr/>
    </dgm:pt>
    <dgm:pt modelId="{75C93D07-97EB-4CDB-9A11-E3031901A69E}" type="pres">
      <dgm:prSet presAssocID="{EE859D0D-35EE-4614-A984-27F324436EE6}" presName="compNode" presStyleCnt="0"/>
      <dgm:spPr/>
    </dgm:pt>
    <dgm:pt modelId="{A6C59CAD-D975-4AFB-8C9F-043EA22F918F}" type="pres">
      <dgm:prSet presAssocID="{EE859D0D-35EE-4614-A984-27F324436EE6}" presName="bgRect" presStyleLbl="bgShp" presStyleIdx="3" presStyleCnt="4"/>
      <dgm:spPr/>
    </dgm:pt>
    <dgm:pt modelId="{2E681DB1-9574-4FF1-84B4-127DDD33AE4E}" type="pres">
      <dgm:prSet presAssocID="{EE859D0D-35EE-4614-A984-27F324436EE6}"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dgm:spPr>
    </dgm:pt>
    <dgm:pt modelId="{861161EF-ADFD-4AEF-A76E-30471D5B512F}" type="pres">
      <dgm:prSet presAssocID="{EE859D0D-35EE-4614-A984-27F324436EE6}" presName="spaceRect" presStyleCnt="0"/>
      <dgm:spPr/>
    </dgm:pt>
    <dgm:pt modelId="{FD96E888-42BE-4834-92B1-C5167667BCB3}" type="pres">
      <dgm:prSet presAssocID="{EE859D0D-35EE-4614-A984-27F324436EE6}" presName="parTx" presStyleLbl="revTx" presStyleIdx="3" presStyleCnt="4">
        <dgm:presLayoutVars>
          <dgm:chMax val="0"/>
          <dgm:chPref val="0"/>
        </dgm:presLayoutVars>
      </dgm:prSet>
      <dgm:spPr/>
    </dgm:pt>
  </dgm:ptLst>
  <dgm:cxnLst>
    <dgm:cxn modelId="{3C788A09-8168-4E29-A6DC-37EC5063D07B}" srcId="{5AFBABD9-2E79-485D-A105-6ED0AF398807}" destId="{E9F4464F-7021-4861-B09E-3E045A6A4646}" srcOrd="2" destOrd="0" parTransId="{8F6898D3-E480-43A1-AA93-A8DAA0F3E1F6}" sibTransId="{30512E6D-7D6F-4E49-B753-02BAD475E78E}"/>
    <dgm:cxn modelId="{CF208A0A-C453-45F5-B183-7790CA70C72F}" srcId="{5AFBABD9-2E79-485D-A105-6ED0AF398807}" destId="{EE859D0D-35EE-4614-A984-27F324436EE6}" srcOrd="3" destOrd="0" parTransId="{419DD1DF-D294-4156-96E4-F6FDDE8B156A}" sibTransId="{3BE5198B-2C4B-4F55-A92A-3C56096FABDA}"/>
    <dgm:cxn modelId="{47B5BB22-5982-4DCF-87CA-44FA9DF643D4}" srcId="{5AFBABD9-2E79-485D-A105-6ED0AF398807}" destId="{F7B89C12-CA9C-4554-8425-FB8C422EA48D}" srcOrd="0" destOrd="0" parTransId="{AEA3336C-3F46-4B48-817D-D6EFDB0909FA}" sibTransId="{3E8107E8-7C48-4F6C-A632-E80665FDCBC1}"/>
    <dgm:cxn modelId="{2CCCCD42-AACD-48CB-9EF6-E7B8AA137755}" type="presOf" srcId="{E9F4464F-7021-4861-B09E-3E045A6A4646}" destId="{0FCCF8A4-766B-461B-A721-1E286F3FC841}" srcOrd="0" destOrd="0" presId="urn:microsoft.com/office/officeart/2018/2/layout/IconVerticalSolidList"/>
    <dgm:cxn modelId="{459B1D44-9401-49BC-ACB1-FC45E57AF8AF}" type="presOf" srcId="{EE859D0D-35EE-4614-A984-27F324436EE6}" destId="{FD96E888-42BE-4834-92B1-C5167667BCB3}" srcOrd="0" destOrd="0" presId="urn:microsoft.com/office/officeart/2018/2/layout/IconVerticalSolidList"/>
    <dgm:cxn modelId="{D7CCD74E-C038-4D84-8587-2A617855E511}" type="presOf" srcId="{F7B89C12-CA9C-4554-8425-FB8C422EA48D}" destId="{758F9F58-4522-4ED4-8ECF-A7966C9062DA}" srcOrd="0" destOrd="0" presId="urn:microsoft.com/office/officeart/2018/2/layout/IconVerticalSolidList"/>
    <dgm:cxn modelId="{A2468692-2E5A-4F9C-A3BE-E3ED9484C654}" type="presOf" srcId="{9EEE2AE8-9349-4DA8-B183-08FF6B6787B0}" destId="{6A36148F-1797-443D-A59F-A43FA6DF8391}" srcOrd="0" destOrd="0" presId="urn:microsoft.com/office/officeart/2018/2/layout/IconVerticalSolidList"/>
    <dgm:cxn modelId="{825689D7-391E-47F4-A156-6B2E891BC1C1}" srcId="{5AFBABD9-2E79-485D-A105-6ED0AF398807}" destId="{9EEE2AE8-9349-4DA8-B183-08FF6B6787B0}" srcOrd="1" destOrd="0" parTransId="{B93DBA17-A50E-4FA0-A652-CBF6DC2EE958}" sibTransId="{0FA05C34-9E02-4399-85B8-195920266082}"/>
    <dgm:cxn modelId="{9D8573FD-FEFF-463F-A225-D464EDA2B2B6}" type="presOf" srcId="{5AFBABD9-2E79-485D-A105-6ED0AF398807}" destId="{9440772C-AD6D-4547-9A0C-ABC159CC6EB1}" srcOrd="0" destOrd="0" presId="urn:microsoft.com/office/officeart/2018/2/layout/IconVerticalSolidList"/>
    <dgm:cxn modelId="{F93319BA-3102-4219-8617-B11763C014BB}" type="presParOf" srcId="{9440772C-AD6D-4547-9A0C-ABC159CC6EB1}" destId="{5773175D-B6D0-47C9-A49E-8371B7A7DA41}" srcOrd="0" destOrd="0" presId="urn:microsoft.com/office/officeart/2018/2/layout/IconVerticalSolidList"/>
    <dgm:cxn modelId="{D8328CEA-7629-4877-8BCB-6EB0CB09E44B}" type="presParOf" srcId="{5773175D-B6D0-47C9-A49E-8371B7A7DA41}" destId="{B32633EF-CA99-4034-9A01-F0F1C4A0E23B}" srcOrd="0" destOrd="0" presId="urn:microsoft.com/office/officeart/2018/2/layout/IconVerticalSolidList"/>
    <dgm:cxn modelId="{6756A466-43F4-4EC0-9DF1-E9C2116CC142}" type="presParOf" srcId="{5773175D-B6D0-47C9-A49E-8371B7A7DA41}" destId="{9CCCE019-2ED7-4AA8-8A49-8106140D0EB3}" srcOrd="1" destOrd="0" presId="urn:microsoft.com/office/officeart/2018/2/layout/IconVerticalSolidList"/>
    <dgm:cxn modelId="{2FD1818C-1573-4C38-AE76-9C2CB4EE0F4B}" type="presParOf" srcId="{5773175D-B6D0-47C9-A49E-8371B7A7DA41}" destId="{B2DA84E7-CEDC-463F-9F57-6BC14B16390E}" srcOrd="2" destOrd="0" presId="urn:microsoft.com/office/officeart/2018/2/layout/IconVerticalSolidList"/>
    <dgm:cxn modelId="{9EF39BCF-D83F-42EA-9734-6E00281BECA3}" type="presParOf" srcId="{5773175D-B6D0-47C9-A49E-8371B7A7DA41}" destId="{758F9F58-4522-4ED4-8ECF-A7966C9062DA}" srcOrd="3" destOrd="0" presId="urn:microsoft.com/office/officeart/2018/2/layout/IconVerticalSolidList"/>
    <dgm:cxn modelId="{C228257E-E069-4D83-96D1-42DF86BF0D78}" type="presParOf" srcId="{9440772C-AD6D-4547-9A0C-ABC159CC6EB1}" destId="{54A6E4B2-434D-43BA-A1EC-F00CD5E177EE}" srcOrd="1" destOrd="0" presId="urn:microsoft.com/office/officeart/2018/2/layout/IconVerticalSolidList"/>
    <dgm:cxn modelId="{6738C264-3413-4166-B9AE-FFFF5B65F92D}" type="presParOf" srcId="{9440772C-AD6D-4547-9A0C-ABC159CC6EB1}" destId="{7C9A8FBE-9948-4366-9BF3-B889DD505AE5}" srcOrd="2" destOrd="0" presId="urn:microsoft.com/office/officeart/2018/2/layout/IconVerticalSolidList"/>
    <dgm:cxn modelId="{613AD6E1-B8CB-40F1-B768-F2D0DCDD416E}" type="presParOf" srcId="{7C9A8FBE-9948-4366-9BF3-B889DD505AE5}" destId="{85E05E2E-A9AB-475E-9123-2DD267D44A9E}" srcOrd="0" destOrd="0" presId="urn:microsoft.com/office/officeart/2018/2/layout/IconVerticalSolidList"/>
    <dgm:cxn modelId="{F16BB239-8F19-4CC7-BF90-456B3D386A06}" type="presParOf" srcId="{7C9A8FBE-9948-4366-9BF3-B889DD505AE5}" destId="{71715DAE-C43B-458D-A209-E85FE5A2A2E9}" srcOrd="1" destOrd="0" presId="urn:microsoft.com/office/officeart/2018/2/layout/IconVerticalSolidList"/>
    <dgm:cxn modelId="{6CDB0FEA-AA7B-4605-84DE-8E24E8F8AAC5}" type="presParOf" srcId="{7C9A8FBE-9948-4366-9BF3-B889DD505AE5}" destId="{B5BF3358-945F-492B-9DF8-4B55896369A3}" srcOrd="2" destOrd="0" presId="urn:microsoft.com/office/officeart/2018/2/layout/IconVerticalSolidList"/>
    <dgm:cxn modelId="{05B59B44-F2AE-4281-9A91-2CA9903CB89E}" type="presParOf" srcId="{7C9A8FBE-9948-4366-9BF3-B889DD505AE5}" destId="{6A36148F-1797-443D-A59F-A43FA6DF8391}" srcOrd="3" destOrd="0" presId="urn:microsoft.com/office/officeart/2018/2/layout/IconVerticalSolidList"/>
    <dgm:cxn modelId="{1B025898-1A1D-4061-984B-371E360947BC}" type="presParOf" srcId="{9440772C-AD6D-4547-9A0C-ABC159CC6EB1}" destId="{96409D3A-1F76-4433-BFB2-080668C789DA}" srcOrd="3" destOrd="0" presId="urn:microsoft.com/office/officeart/2018/2/layout/IconVerticalSolidList"/>
    <dgm:cxn modelId="{2E558B40-4606-4B19-8EF3-B663DFA33CB5}" type="presParOf" srcId="{9440772C-AD6D-4547-9A0C-ABC159CC6EB1}" destId="{E3CB5A0D-B52C-4916-BE09-D65723688EC5}" srcOrd="4" destOrd="0" presId="urn:microsoft.com/office/officeart/2018/2/layout/IconVerticalSolidList"/>
    <dgm:cxn modelId="{1EB8F2D6-1910-41B0-A323-554EF1E6E163}" type="presParOf" srcId="{E3CB5A0D-B52C-4916-BE09-D65723688EC5}" destId="{3BE7517A-BABB-4360-B06A-F3D6604388BB}" srcOrd="0" destOrd="0" presId="urn:microsoft.com/office/officeart/2018/2/layout/IconVerticalSolidList"/>
    <dgm:cxn modelId="{B1A53E75-BFF5-403D-9BDE-620D263414C0}" type="presParOf" srcId="{E3CB5A0D-B52C-4916-BE09-D65723688EC5}" destId="{789AB3A3-57FC-4F1F-A369-74A70D0374AF}" srcOrd="1" destOrd="0" presId="urn:microsoft.com/office/officeart/2018/2/layout/IconVerticalSolidList"/>
    <dgm:cxn modelId="{5147E499-ED03-4D60-A811-6494C8166E9B}" type="presParOf" srcId="{E3CB5A0D-B52C-4916-BE09-D65723688EC5}" destId="{1D41DFCC-3E2C-431B-9A0C-FA3F236FA069}" srcOrd="2" destOrd="0" presId="urn:microsoft.com/office/officeart/2018/2/layout/IconVerticalSolidList"/>
    <dgm:cxn modelId="{01B0960A-BF25-432F-BF64-A56C04448605}" type="presParOf" srcId="{E3CB5A0D-B52C-4916-BE09-D65723688EC5}" destId="{0FCCF8A4-766B-461B-A721-1E286F3FC841}" srcOrd="3" destOrd="0" presId="urn:microsoft.com/office/officeart/2018/2/layout/IconVerticalSolidList"/>
    <dgm:cxn modelId="{87DAA610-60A1-4355-8542-76F8AE56AF7C}" type="presParOf" srcId="{9440772C-AD6D-4547-9A0C-ABC159CC6EB1}" destId="{9F75DBD7-9D90-4A4F-85B4-E0369CE35F9C}" srcOrd="5" destOrd="0" presId="urn:microsoft.com/office/officeart/2018/2/layout/IconVerticalSolidList"/>
    <dgm:cxn modelId="{7A3B6FF4-123F-4D05-B7FF-5EBF757E435A}" type="presParOf" srcId="{9440772C-AD6D-4547-9A0C-ABC159CC6EB1}" destId="{75C93D07-97EB-4CDB-9A11-E3031901A69E}" srcOrd="6" destOrd="0" presId="urn:microsoft.com/office/officeart/2018/2/layout/IconVerticalSolidList"/>
    <dgm:cxn modelId="{30DDCA87-C546-487D-AB3C-841003DEAFCB}" type="presParOf" srcId="{75C93D07-97EB-4CDB-9A11-E3031901A69E}" destId="{A6C59CAD-D975-4AFB-8C9F-043EA22F918F}" srcOrd="0" destOrd="0" presId="urn:microsoft.com/office/officeart/2018/2/layout/IconVerticalSolidList"/>
    <dgm:cxn modelId="{4BD7C3A9-7F34-4E44-A702-EF308F904F9C}" type="presParOf" srcId="{75C93D07-97EB-4CDB-9A11-E3031901A69E}" destId="{2E681DB1-9574-4FF1-84B4-127DDD33AE4E}" srcOrd="1" destOrd="0" presId="urn:microsoft.com/office/officeart/2018/2/layout/IconVerticalSolidList"/>
    <dgm:cxn modelId="{946BD1D7-DAD2-4109-BECC-E9B8A538039B}" type="presParOf" srcId="{75C93D07-97EB-4CDB-9A11-E3031901A69E}" destId="{861161EF-ADFD-4AEF-A76E-30471D5B512F}" srcOrd="2" destOrd="0" presId="urn:microsoft.com/office/officeart/2018/2/layout/IconVerticalSolidList"/>
    <dgm:cxn modelId="{6BA9D05B-77F1-484F-BBD5-E7672A28731C}" type="presParOf" srcId="{75C93D07-97EB-4CDB-9A11-E3031901A69E}" destId="{FD96E888-42BE-4834-92B1-C5167667BC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633EF-CA99-4034-9A01-F0F1C4A0E23B}">
      <dsp:nvSpPr>
        <dsp:cNvPr id="0" name=""/>
        <dsp:cNvSpPr/>
      </dsp:nvSpPr>
      <dsp:spPr>
        <a:xfrm>
          <a:off x="0" y="2170"/>
          <a:ext cx="5906181" cy="11002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CE019-2ED7-4AA8-8A49-8106140D0EB3}">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F9F58-4522-4ED4-8ECF-A7966C9062DA}">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711200">
            <a:lnSpc>
              <a:spcPct val="100000"/>
            </a:lnSpc>
            <a:spcBef>
              <a:spcPct val="0"/>
            </a:spcBef>
            <a:spcAft>
              <a:spcPct val="35000"/>
            </a:spcAft>
            <a:buNone/>
          </a:pPr>
          <a:r>
            <a:rPr lang="en-US" sz="1600" kern="1200"/>
            <a:t>A yearly review of a student's Justification Summary and Adjusted Curriculum Plan </a:t>
          </a:r>
          <a:r>
            <a:rPr lang="en-US" sz="1600" kern="1200" noProof="0"/>
            <a:t>is necessary to ensure it is aligned with student's strengths and needs.</a:t>
          </a:r>
        </a:p>
      </dsp:txBody>
      <dsp:txXfrm>
        <a:off x="1270834" y="2170"/>
        <a:ext cx="4635346" cy="1100289"/>
      </dsp:txXfrm>
    </dsp:sp>
    <dsp:sp modelId="{85E05E2E-A9AB-475E-9123-2DD267D44A9E}">
      <dsp:nvSpPr>
        <dsp:cNvPr id="0" name=""/>
        <dsp:cNvSpPr/>
      </dsp:nvSpPr>
      <dsp:spPr>
        <a:xfrm>
          <a:off x="0" y="1377533"/>
          <a:ext cx="5906181" cy="11002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15DAE-C43B-458D-A209-E85FE5A2A2E9}">
      <dsp:nvSpPr>
        <dsp:cNvPr id="0" name=""/>
        <dsp:cNvSpPr/>
      </dsp:nvSpPr>
      <dsp:spPr>
        <a:xfrm>
          <a:off x="332837" y="1625098"/>
          <a:ext cx="605159" cy="605159"/>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6148F-1797-443D-A59F-A43FA6DF8391}">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711200">
            <a:lnSpc>
              <a:spcPct val="100000"/>
            </a:lnSpc>
            <a:spcBef>
              <a:spcPct val="0"/>
            </a:spcBef>
            <a:spcAft>
              <a:spcPct val="35000"/>
            </a:spcAft>
            <a:buNone/>
          </a:pPr>
          <a:r>
            <a:rPr lang="en-US" sz="1600" kern="1200"/>
            <a:t>Decision Rubric can be used on an ongoing basis</a:t>
          </a:r>
          <a:r>
            <a:rPr lang="en-US" sz="1600" kern="1200" noProof="0"/>
            <a:t> to evaluate the need for PLP-Adjusted Curriculum</a:t>
          </a:r>
          <a:r>
            <a:rPr lang="en-US" sz="1600" kern="1200"/>
            <a:t>.</a:t>
          </a:r>
        </a:p>
      </dsp:txBody>
      <dsp:txXfrm>
        <a:off x="1270834" y="1377533"/>
        <a:ext cx="4635346" cy="1100289"/>
      </dsp:txXfrm>
    </dsp:sp>
    <dsp:sp modelId="{3BE7517A-BABB-4360-B06A-F3D6604388BB}">
      <dsp:nvSpPr>
        <dsp:cNvPr id="0" name=""/>
        <dsp:cNvSpPr/>
      </dsp:nvSpPr>
      <dsp:spPr>
        <a:xfrm>
          <a:off x="0" y="2752895"/>
          <a:ext cx="5906181" cy="11002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9AB3A3-57FC-4F1F-A369-74A70D0374AF}">
      <dsp:nvSpPr>
        <dsp:cNvPr id="0" name=""/>
        <dsp:cNvSpPr/>
      </dsp:nvSpPr>
      <dsp:spPr>
        <a:xfrm>
          <a:off x="332837" y="3000460"/>
          <a:ext cx="605159" cy="60515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CF8A4-766B-461B-A721-1E286F3FC841}">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711200">
            <a:lnSpc>
              <a:spcPct val="100000"/>
            </a:lnSpc>
            <a:spcBef>
              <a:spcPct val="0"/>
            </a:spcBef>
            <a:spcAft>
              <a:spcPct val="35000"/>
            </a:spcAft>
            <a:buNone/>
          </a:pPr>
          <a:r>
            <a:rPr lang="en-US" sz="1600" kern="1200"/>
            <a:t>Continued communication with home/stakeholders is key to keep up to date on skill acquisition and current needs.</a:t>
          </a:r>
        </a:p>
      </dsp:txBody>
      <dsp:txXfrm>
        <a:off x="1270834" y="2752895"/>
        <a:ext cx="4635346" cy="1100289"/>
      </dsp:txXfrm>
    </dsp:sp>
    <dsp:sp modelId="{A6C59CAD-D975-4AFB-8C9F-043EA22F918F}">
      <dsp:nvSpPr>
        <dsp:cNvPr id="0" name=""/>
        <dsp:cNvSpPr/>
      </dsp:nvSpPr>
      <dsp:spPr>
        <a:xfrm>
          <a:off x="0" y="4128257"/>
          <a:ext cx="5906181" cy="11002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81DB1-9574-4FF1-84B4-127DDD33AE4E}">
      <dsp:nvSpPr>
        <dsp:cNvPr id="0" name=""/>
        <dsp:cNvSpPr/>
      </dsp:nvSpPr>
      <dsp:spPr>
        <a:xfrm>
          <a:off x="332837" y="4375822"/>
          <a:ext cx="605159" cy="605159"/>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6E888-42BE-4834-92B1-C5167667BCB3}">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711200" rtl="0">
            <a:lnSpc>
              <a:spcPct val="100000"/>
            </a:lnSpc>
            <a:spcBef>
              <a:spcPct val="0"/>
            </a:spcBef>
            <a:spcAft>
              <a:spcPct val="35000"/>
            </a:spcAft>
            <a:buNone/>
          </a:pPr>
          <a:r>
            <a:rPr lang="en-US" sz="1600" kern="1200">
              <a:latin typeface="Calibri" panose="020F0502020204030204"/>
            </a:rPr>
            <a:t>After completing the steps above, it</a:t>
          </a:r>
          <a:r>
            <a:rPr lang="en-US" sz="1600" kern="1200"/>
            <a:t> is sometimes determined that certain curricular adjustments are no longer needed for a student.</a:t>
          </a:r>
        </a:p>
      </dsp:txBody>
      <dsp:txXfrm>
        <a:off x="1270834" y="4128257"/>
        <a:ext cx="4635346" cy="11002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8C65E-F107-4D2D-B3F3-61728C7A98A6}" type="datetimeFigureOut">
              <a:rPr lang="en-US" smtClean="0"/>
              <a:t>3/8/2020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B4986-8097-4CA1-A7D9-E830FB2A9980}" type="slidenum">
              <a:rPr lang="en-US" smtClean="0"/>
              <a:t>‹#›</a:t>
            </a:fld>
            <a:endParaRPr lang="en-US"/>
          </a:p>
        </p:txBody>
      </p:sp>
    </p:spTree>
    <p:extLst>
      <p:ext uri="{BB962C8B-B14F-4D97-AF65-F5344CB8AC3E}">
        <p14:creationId xmlns:p14="http://schemas.microsoft.com/office/powerpoint/2010/main" val="108402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r>
              <a:rPr lang="en-US" baseline="0">
                <a:cs typeface="Calibri"/>
              </a:rPr>
              <a:t> will do a quick demo showing how Decision Rubric works</a:t>
            </a:r>
            <a:endParaRPr lang="en-US">
              <a:cs typeface="Calibri"/>
            </a:endParaRPr>
          </a:p>
        </p:txBody>
      </p:sp>
      <p:sp>
        <p:nvSpPr>
          <p:cNvPr id="4" name="Slide Number Placeholder 3"/>
          <p:cNvSpPr>
            <a:spLocks noGrp="1"/>
          </p:cNvSpPr>
          <p:nvPr>
            <p:ph type="sldNum" sz="quarter" idx="5"/>
          </p:nvPr>
        </p:nvSpPr>
        <p:spPr/>
        <p:txBody>
          <a:bodyPr/>
          <a:lstStyle/>
          <a:p>
            <a:fld id="{0CBB4986-8097-4CA1-A7D9-E830FB2A9980}" type="slidenum">
              <a:rPr lang="en-US" smtClean="0"/>
              <a:t>3</a:t>
            </a:fld>
            <a:endParaRPr lang="en-US"/>
          </a:p>
        </p:txBody>
      </p:sp>
    </p:spTree>
    <p:extLst>
      <p:ext uri="{BB962C8B-B14F-4D97-AF65-F5344CB8AC3E}">
        <p14:creationId xmlns:p14="http://schemas.microsoft.com/office/powerpoint/2010/main" val="168660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Postive</a:t>
            </a:r>
            <a:r>
              <a:rPr lang="en-US">
                <a:cs typeface="Calibri"/>
              </a:rPr>
              <a:t> language: </a:t>
            </a:r>
            <a:r>
              <a:rPr lang="en-US"/>
              <a:t>Ex: Student...spells creatively, requires visual or auditory cues, follows one-step directions, is willing to try again, completes directions when they are repeated, requires transitions with preparation</a:t>
            </a:r>
          </a:p>
          <a:p>
            <a:endParaRPr lang="en-US">
              <a:cs typeface="Calibri"/>
            </a:endParaRPr>
          </a:p>
          <a:p>
            <a:r>
              <a:rPr lang="en-US">
                <a:cs typeface="Calibri"/>
              </a:rPr>
              <a:t>Specific: </a:t>
            </a:r>
            <a:r>
              <a:rPr lang="en-US"/>
              <a:t>Ex: Student...adds two-digit numbers correctly 50% of the time using a calculator, copies simple shapes (circles and triangles) with a large crayon, can put on her indoor shoes with verbal prompting.</a:t>
            </a:r>
            <a:endParaRPr lang="en-US">
              <a:cs typeface="Calibri"/>
            </a:endParaRPr>
          </a:p>
          <a:p>
            <a:endParaRPr lang="en-US">
              <a:cs typeface="Calibri"/>
            </a:endParaRPr>
          </a:p>
          <a:p>
            <a:pPr marL="171450" indent="-171450">
              <a:buFont typeface="Arial"/>
              <a:buChar char="•"/>
            </a:pPr>
            <a:r>
              <a:rPr lang="en-US">
                <a:cs typeface="Calibri"/>
              </a:rPr>
              <a:t>Sources: </a:t>
            </a:r>
            <a:r>
              <a:rPr lang="en-US"/>
              <a:t>Informal and formal testing</a:t>
            </a:r>
            <a:endParaRPr lang="en-US">
              <a:cs typeface="Calibri"/>
            </a:endParaRPr>
          </a:p>
          <a:p>
            <a:pPr marL="171450" indent="-171450">
              <a:buFont typeface="Arial"/>
              <a:buChar char="•"/>
            </a:pPr>
            <a:r>
              <a:rPr lang="en-US"/>
              <a:t>Portfolios of work</a:t>
            </a:r>
            <a:endParaRPr lang="en-US">
              <a:cs typeface="Calibri"/>
            </a:endParaRPr>
          </a:p>
          <a:p>
            <a:pPr marL="171450" indent="-171450">
              <a:buFont typeface="Arial"/>
              <a:buChar char="•"/>
            </a:pPr>
            <a:r>
              <a:rPr lang="en-US"/>
              <a:t>Observations of classroom performance, behavior, and/or social interactions</a:t>
            </a:r>
            <a:endParaRPr lang="en-US">
              <a:cs typeface="Calibri"/>
            </a:endParaRPr>
          </a:p>
          <a:p>
            <a:pPr marL="171450" indent="-171450">
              <a:buFont typeface="Arial"/>
              <a:buChar char="•"/>
            </a:pPr>
            <a:r>
              <a:rPr lang="en-US"/>
              <a:t>Interviews with parents, teachers, therapists, administrators, and/or the student</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CBB4986-8097-4CA1-A7D9-E830FB2A9980}" type="slidenum">
              <a:rPr lang="en-US" smtClean="0"/>
              <a:t>7</a:t>
            </a:fld>
            <a:endParaRPr lang="en-US"/>
          </a:p>
        </p:txBody>
      </p:sp>
    </p:spTree>
    <p:extLst>
      <p:ext uri="{BB962C8B-B14F-4D97-AF65-F5344CB8AC3E}">
        <p14:creationId xmlns:p14="http://schemas.microsoft.com/office/powerpoint/2010/main" val="177478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B4986-8097-4CA1-A7D9-E830FB2A9980}" type="slidenum">
              <a:rPr lang="en-US" smtClean="0"/>
              <a:t>9</a:t>
            </a:fld>
            <a:endParaRPr lang="en-US"/>
          </a:p>
        </p:txBody>
      </p:sp>
    </p:spTree>
    <p:extLst>
      <p:ext uri="{BB962C8B-B14F-4D97-AF65-F5344CB8AC3E}">
        <p14:creationId xmlns:p14="http://schemas.microsoft.com/office/powerpoint/2010/main" val="77451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 sensitive, describes what Hannah will be able to do. Measurable success (4/5).</a:t>
            </a:r>
          </a:p>
        </p:txBody>
      </p:sp>
      <p:sp>
        <p:nvSpPr>
          <p:cNvPr id="4" name="Slide Number Placeholder 3"/>
          <p:cNvSpPr>
            <a:spLocks noGrp="1"/>
          </p:cNvSpPr>
          <p:nvPr>
            <p:ph type="sldNum" sz="quarter" idx="5"/>
          </p:nvPr>
        </p:nvSpPr>
        <p:spPr/>
        <p:txBody>
          <a:bodyPr/>
          <a:lstStyle/>
          <a:p>
            <a:fld id="{0CBB4986-8097-4CA1-A7D9-E830FB2A9980}" type="slidenum">
              <a:rPr lang="en-US" smtClean="0"/>
              <a:t>10</a:t>
            </a:fld>
            <a:endParaRPr lang="en-US"/>
          </a:p>
        </p:txBody>
      </p:sp>
    </p:spTree>
    <p:extLst>
      <p:ext uri="{BB962C8B-B14F-4D97-AF65-F5344CB8AC3E}">
        <p14:creationId xmlns:p14="http://schemas.microsoft.com/office/powerpoint/2010/main" val="343951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Hannah is just scoring 70% on an outcome. The</a:t>
            </a:r>
            <a:r>
              <a:rPr lang="en-US" baseline="0">
                <a:cs typeface="Calibri"/>
              </a:rPr>
              <a:t> outcome </a:t>
            </a:r>
            <a:r>
              <a:rPr lang="en-US">
                <a:cs typeface="Calibri"/>
              </a:rPr>
              <a:t>has not been adjusted at all. </a:t>
            </a:r>
          </a:p>
        </p:txBody>
      </p:sp>
      <p:sp>
        <p:nvSpPr>
          <p:cNvPr id="4" name="Slide Number Placeholder 3"/>
          <p:cNvSpPr>
            <a:spLocks noGrp="1"/>
          </p:cNvSpPr>
          <p:nvPr>
            <p:ph type="sldNum" sz="quarter" idx="5"/>
          </p:nvPr>
        </p:nvSpPr>
        <p:spPr/>
        <p:txBody>
          <a:bodyPr/>
          <a:lstStyle/>
          <a:p>
            <a:fld id="{0CBB4986-8097-4CA1-A7D9-E830FB2A9980}" type="slidenum">
              <a:rPr lang="en-US" smtClean="0"/>
              <a:t>11</a:t>
            </a:fld>
            <a:endParaRPr lang="en-US"/>
          </a:p>
        </p:txBody>
      </p:sp>
    </p:spTree>
    <p:extLst>
      <p:ext uri="{BB962C8B-B14F-4D97-AF65-F5344CB8AC3E}">
        <p14:creationId xmlns:p14="http://schemas.microsoft.com/office/powerpoint/2010/main" val="369437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The level of the text does not reflect the actual skills being developed in the outcome; therefore no change to the actual outcome has been  made.</a:t>
            </a:r>
          </a:p>
          <a:p>
            <a:endParaRPr lang="en-US">
              <a:cs typeface="Calibri"/>
            </a:endParaRPr>
          </a:p>
        </p:txBody>
      </p:sp>
      <p:sp>
        <p:nvSpPr>
          <p:cNvPr id="4" name="Slide Number Placeholder 3"/>
          <p:cNvSpPr>
            <a:spLocks noGrp="1"/>
          </p:cNvSpPr>
          <p:nvPr>
            <p:ph type="sldNum" sz="quarter" idx="5"/>
          </p:nvPr>
        </p:nvSpPr>
        <p:spPr/>
        <p:txBody>
          <a:bodyPr/>
          <a:lstStyle/>
          <a:p>
            <a:fld id="{0CBB4986-8097-4CA1-A7D9-E830FB2A9980}" type="slidenum">
              <a:rPr lang="en-US" smtClean="0"/>
              <a:t>12</a:t>
            </a:fld>
            <a:endParaRPr lang="en-US"/>
          </a:p>
        </p:txBody>
      </p:sp>
    </p:spTree>
    <p:extLst>
      <p:ext uri="{BB962C8B-B14F-4D97-AF65-F5344CB8AC3E}">
        <p14:creationId xmlns:p14="http://schemas.microsoft.com/office/powerpoint/2010/main" val="352476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Description</a:t>
            </a:r>
            <a:r>
              <a:rPr lang="en-US" baseline="0">
                <a:cs typeface="Calibri"/>
              </a:rPr>
              <a:t> of changed outcomes should identify what student will be able to do independently. Including “with EA or teacher support” does not reflect student’s individual skills and abilities.</a:t>
            </a:r>
            <a:endParaRPr lang="en-US">
              <a:cs typeface="Calibri"/>
            </a:endParaRPr>
          </a:p>
        </p:txBody>
      </p:sp>
      <p:sp>
        <p:nvSpPr>
          <p:cNvPr id="4" name="Slide Number Placeholder 3"/>
          <p:cNvSpPr>
            <a:spLocks noGrp="1"/>
          </p:cNvSpPr>
          <p:nvPr>
            <p:ph type="sldNum" sz="quarter" idx="5"/>
          </p:nvPr>
        </p:nvSpPr>
        <p:spPr/>
        <p:txBody>
          <a:bodyPr/>
          <a:lstStyle/>
          <a:p>
            <a:fld id="{0CBB4986-8097-4CA1-A7D9-E830FB2A9980}" type="slidenum">
              <a:rPr lang="en-US" smtClean="0"/>
              <a:t>13</a:t>
            </a:fld>
            <a:endParaRPr lang="en-US"/>
          </a:p>
        </p:txBody>
      </p:sp>
    </p:spTree>
    <p:extLst>
      <p:ext uri="{BB962C8B-B14F-4D97-AF65-F5344CB8AC3E}">
        <p14:creationId xmlns:p14="http://schemas.microsoft.com/office/powerpoint/2010/main" val="235895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an EST-R and</a:t>
            </a:r>
            <a:r>
              <a:rPr lang="en-US" baseline="0"/>
              <a:t> </a:t>
            </a:r>
            <a:r>
              <a:rPr lang="en-US"/>
              <a:t>subject</a:t>
            </a:r>
            <a:r>
              <a:rPr lang="en-US" baseline="0"/>
              <a:t> teacher use the rubric to evaluate (or co-evaluate) PLPs can be an excellent form of PL.</a:t>
            </a:r>
            <a:endParaRPr lang="en-US"/>
          </a:p>
        </p:txBody>
      </p:sp>
      <p:sp>
        <p:nvSpPr>
          <p:cNvPr id="4" name="Slide Number Placeholder 3"/>
          <p:cNvSpPr>
            <a:spLocks noGrp="1"/>
          </p:cNvSpPr>
          <p:nvPr>
            <p:ph type="sldNum" sz="quarter" idx="10"/>
          </p:nvPr>
        </p:nvSpPr>
        <p:spPr/>
        <p:txBody>
          <a:bodyPr/>
          <a:lstStyle/>
          <a:p>
            <a:fld id="{0CBB4986-8097-4CA1-A7D9-E830FB2A9980}" type="slidenum">
              <a:rPr lang="en-US" smtClean="0"/>
              <a:t>15</a:t>
            </a:fld>
            <a:endParaRPr lang="en-US"/>
          </a:p>
        </p:txBody>
      </p:sp>
    </p:spTree>
    <p:extLst>
      <p:ext uri="{BB962C8B-B14F-4D97-AF65-F5344CB8AC3E}">
        <p14:creationId xmlns:p14="http://schemas.microsoft.com/office/powerpoint/2010/main" val="87811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3/8/2020</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5802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8951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752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9021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3/8/2020</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796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086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0564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423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111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3/8/2020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3491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3/8/2020</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858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3/8/2020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60019713"/>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Lst>
  <p:hf sldNum="0" hdr="0" ftr="0" dt="0"/>
  <p:txStyles>
    <p:titleStyle>
      <a:lvl1pPr algn="l" defTabSz="914400" rtl="0" eaLnBrk="1" latinLnBrk="0" hangingPunct="1">
        <a:lnSpc>
          <a:spcPct val="90000"/>
        </a:lnSpc>
        <a:spcBef>
          <a:spcPct val="0"/>
        </a:spcBef>
        <a:buNone/>
        <a:defRPr lang="en-US" sz="36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6">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 book, photo, man&#10;&#10;Description generated with very high confidence">
            <a:extLst>
              <a:ext uri="{FF2B5EF4-FFF2-40B4-BE49-F238E27FC236}">
                <a16:creationId xmlns:a16="http://schemas.microsoft.com/office/drawing/2014/main" id="{EA866E60-B4F9-4D82-BF49-1CC3BEFFFF66}"/>
              </a:ext>
            </a:extLst>
          </p:cNvPr>
          <p:cNvPicPr>
            <a:picLocks noChangeAspect="1"/>
          </p:cNvPicPr>
          <p:nvPr/>
        </p:nvPicPr>
        <p:blipFill>
          <a:blip r:embed="rId2"/>
          <a:stretch>
            <a:fillRect/>
          </a:stretch>
        </p:blipFill>
        <p:spPr>
          <a:xfrm>
            <a:off x="777570" y="253175"/>
            <a:ext cx="4749747" cy="6335702"/>
          </a:xfrm>
          <a:prstGeom prst="rect">
            <a:avLst/>
          </a:prstGeom>
        </p:spPr>
      </p:pic>
      <p:sp>
        <p:nvSpPr>
          <p:cNvPr id="55" name="Rectangle 58">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0">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4AA90-C248-4DA6-BEA8-CEFFD05F3553}"/>
              </a:ext>
            </a:extLst>
          </p:cNvPr>
          <p:cNvSpPr>
            <a:spLocks noGrp="1"/>
          </p:cNvSpPr>
          <p:nvPr>
            <p:ph type="title"/>
          </p:nvPr>
        </p:nvSpPr>
        <p:spPr>
          <a:xfrm>
            <a:off x="7064082" y="642594"/>
            <a:ext cx="4472921" cy="1371600"/>
          </a:xfrm>
        </p:spPr>
        <p:txBody>
          <a:bodyPr>
            <a:normAutofit/>
          </a:bodyPr>
          <a:lstStyle/>
          <a:p>
            <a:pPr algn="ctr"/>
            <a:r>
              <a:rPr lang="en-US"/>
              <a:t>PLP- Adjusted Curriculum</a:t>
            </a:r>
          </a:p>
        </p:txBody>
      </p:sp>
      <p:sp>
        <p:nvSpPr>
          <p:cNvPr id="7" name="Content Placeholder 6">
            <a:extLst>
              <a:ext uri="{FF2B5EF4-FFF2-40B4-BE49-F238E27FC236}">
                <a16:creationId xmlns:a16="http://schemas.microsoft.com/office/drawing/2014/main" id="{41EC61E7-5AD3-4F63-A4B8-8C588D8A2EA1}"/>
              </a:ext>
            </a:extLst>
          </p:cNvPr>
          <p:cNvSpPr>
            <a:spLocks noGrp="1"/>
          </p:cNvSpPr>
          <p:nvPr>
            <p:ph idx="1"/>
          </p:nvPr>
        </p:nvSpPr>
        <p:spPr>
          <a:xfrm>
            <a:off x="7064082" y="2421775"/>
            <a:ext cx="4472922" cy="3300153"/>
          </a:xfrm>
        </p:spPr>
        <p:txBody>
          <a:bodyPr vert="horz" lIns="91440" tIns="45720" rIns="91440" bIns="45720" rtlCol="0" anchor="t">
            <a:normAutofit lnSpcReduction="10000"/>
          </a:bodyPr>
          <a:lstStyle/>
          <a:p>
            <a:r>
              <a:rPr lang="en-US" sz="2800">
                <a:cs typeface="Times New Roman"/>
              </a:rPr>
              <a:t>How do I decide to adjust?</a:t>
            </a:r>
          </a:p>
          <a:p>
            <a:r>
              <a:rPr lang="en-US" sz="2800">
                <a:cs typeface="Times New Roman"/>
              </a:rPr>
              <a:t>How do I ensure that adjustments are appropriate?</a:t>
            </a:r>
            <a:endParaRPr lang="en-US" sz="2800"/>
          </a:p>
          <a:p>
            <a:endParaRPr lang="en-US" sz="2800" i="1">
              <a:solidFill>
                <a:srgbClr val="FF0000"/>
              </a:solidFill>
              <a:cs typeface="Times New Roman"/>
            </a:endParaRPr>
          </a:p>
          <a:p>
            <a:pPr marL="0" indent="0" algn="ctr">
              <a:buNone/>
            </a:pPr>
            <a:r>
              <a:rPr lang="en-US" sz="2800"/>
              <a:t>These are the questions!</a:t>
            </a:r>
            <a:endParaRPr lang="en-US" sz="2800">
              <a:cs typeface="Times New Roman"/>
            </a:endParaRPr>
          </a:p>
        </p:txBody>
      </p:sp>
    </p:spTree>
    <p:extLst>
      <p:ext uri="{BB962C8B-B14F-4D97-AF65-F5344CB8AC3E}">
        <p14:creationId xmlns:p14="http://schemas.microsoft.com/office/powerpoint/2010/main" val="24678960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2AB2AAAB-60F4-4595-939E-5E91E24CCB0C}"/>
              </a:ext>
            </a:extLst>
          </p:cNvPr>
          <p:cNvSpPr/>
          <p:nvPr/>
        </p:nvSpPr>
        <p:spPr>
          <a:xfrm>
            <a:off x="5160429" y="2543624"/>
            <a:ext cx="963283" cy="17971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50276" y="886856"/>
            <a:ext cx="11355236" cy="1486209"/>
            <a:chOff x="450276" y="886856"/>
            <a:chExt cx="11355236" cy="1486209"/>
          </a:xfrm>
        </p:grpSpPr>
        <p:sp>
          <p:nvSpPr>
            <p:cNvPr id="2" name="Rectangle 1"/>
            <p:cNvSpPr/>
            <p:nvPr/>
          </p:nvSpPr>
          <p:spPr>
            <a:xfrm>
              <a:off x="450276" y="886856"/>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450276" y="1316182"/>
              <a:ext cx="11346873" cy="1385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0276" y="886856"/>
              <a:ext cx="11355236" cy="369332"/>
            </a:xfrm>
            <a:prstGeom prst="rect">
              <a:avLst/>
            </a:prstGeom>
            <a:noFill/>
          </p:spPr>
          <p:txBody>
            <a:bodyPr wrap="square" rtlCol="0">
              <a:spAutoFit/>
            </a:bodyPr>
            <a:lstStyle/>
            <a:p>
              <a:r>
                <a:rPr lang="en-US" b="1"/>
                <a:t>Changed Outcome </a:t>
              </a:r>
            </a:p>
          </p:txBody>
        </p:sp>
        <p:sp>
          <p:nvSpPr>
            <p:cNvPr id="8" name="TextBox 7"/>
            <p:cNvSpPr txBox="1"/>
            <p:nvPr/>
          </p:nvSpPr>
          <p:spPr>
            <a:xfrm>
              <a:off x="450276" y="1330036"/>
              <a:ext cx="11346873" cy="1015663"/>
            </a:xfrm>
            <a:prstGeom prst="rect">
              <a:avLst/>
            </a:prstGeom>
            <a:noFill/>
          </p:spPr>
          <p:txBody>
            <a:bodyPr wrap="square" rtlCol="0">
              <a:spAutoFit/>
            </a:bodyPr>
            <a:lstStyle/>
            <a:p>
              <a:r>
                <a:rPr lang="en-US" sz="2000"/>
                <a:t>SCO 4.3: Use pictures and illustrations, word structures and text features (</a:t>
              </a:r>
              <a:r>
                <a:rPr lang="en-US" sz="2000" err="1"/>
                <a:t>eg</a:t>
              </a:r>
              <a:r>
                <a:rPr lang="en-US" sz="2000"/>
                <a:t>. Table of contents, heading and subheadings, glossaries, indices, structures of narrative and different types of expository texts, key ideas, margin notes) to locate topics and obtain or verify their understanding of information.</a:t>
              </a:r>
            </a:p>
          </p:txBody>
        </p:sp>
      </p:grpSp>
      <p:grpSp>
        <p:nvGrpSpPr>
          <p:cNvPr id="21" name="Group 20"/>
          <p:cNvGrpSpPr/>
          <p:nvPr/>
        </p:nvGrpSpPr>
        <p:grpSpPr>
          <a:xfrm>
            <a:off x="441913" y="4559085"/>
            <a:ext cx="11355236" cy="1486209"/>
            <a:chOff x="441913" y="4559085"/>
            <a:chExt cx="11355236" cy="1486209"/>
          </a:xfrm>
        </p:grpSpPr>
        <p:sp>
          <p:nvSpPr>
            <p:cNvPr id="11" name="Rectangle 10"/>
            <p:cNvSpPr/>
            <p:nvPr/>
          </p:nvSpPr>
          <p:spPr>
            <a:xfrm>
              <a:off x="441913" y="4559085"/>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41913" y="4951604"/>
              <a:ext cx="1135523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913" y="4559085"/>
              <a:ext cx="11346873" cy="373133"/>
            </a:xfrm>
            <a:prstGeom prst="rect">
              <a:avLst/>
            </a:prstGeom>
            <a:noFill/>
          </p:spPr>
          <p:txBody>
            <a:bodyPr wrap="square" rtlCol="0">
              <a:spAutoFit/>
            </a:bodyPr>
            <a:lstStyle/>
            <a:p>
              <a:r>
                <a:rPr lang="en-US" b="1"/>
                <a:t>Description of Changed Outcome</a:t>
              </a:r>
            </a:p>
          </p:txBody>
        </p:sp>
        <p:sp>
          <p:nvSpPr>
            <p:cNvPr id="14" name="TextBox 13"/>
            <p:cNvSpPr txBox="1"/>
            <p:nvPr/>
          </p:nvSpPr>
          <p:spPr>
            <a:xfrm>
              <a:off x="441913" y="4951604"/>
              <a:ext cx="11346873" cy="646331"/>
            </a:xfrm>
            <a:prstGeom prst="rect">
              <a:avLst/>
            </a:prstGeom>
            <a:noFill/>
          </p:spPr>
          <p:txBody>
            <a:bodyPr wrap="square" rtlCol="0">
              <a:spAutoFit/>
            </a:bodyPr>
            <a:lstStyle/>
            <a:p>
              <a:r>
                <a:rPr lang="en-US"/>
                <a:t>By the end of November 2019, Hannah will be able to locate and name the following features of non-fiction books: Table of Contents, Glossary. She will label these features in 4 out of 5 different texts. </a:t>
              </a:r>
            </a:p>
          </p:txBody>
        </p:sp>
      </p:grpSp>
    </p:spTree>
    <p:extLst>
      <p:ext uri="{BB962C8B-B14F-4D97-AF65-F5344CB8AC3E}">
        <p14:creationId xmlns:p14="http://schemas.microsoft.com/office/powerpoint/2010/main" val="391970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2AB2AAAB-60F4-4595-939E-5E91E24CCB0C}"/>
              </a:ext>
            </a:extLst>
          </p:cNvPr>
          <p:cNvSpPr/>
          <p:nvPr/>
        </p:nvSpPr>
        <p:spPr>
          <a:xfrm>
            <a:off x="5160429" y="2543624"/>
            <a:ext cx="963283" cy="17971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50276" y="886856"/>
            <a:ext cx="11355236" cy="1486209"/>
            <a:chOff x="450276" y="886856"/>
            <a:chExt cx="11355236" cy="1486209"/>
          </a:xfrm>
        </p:grpSpPr>
        <p:sp>
          <p:nvSpPr>
            <p:cNvPr id="2" name="Rectangle 1"/>
            <p:cNvSpPr/>
            <p:nvPr/>
          </p:nvSpPr>
          <p:spPr>
            <a:xfrm>
              <a:off x="450276" y="886856"/>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450276" y="1316182"/>
              <a:ext cx="11346873" cy="1385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0276" y="886856"/>
              <a:ext cx="11355236" cy="369332"/>
            </a:xfrm>
            <a:prstGeom prst="rect">
              <a:avLst/>
            </a:prstGeom>
            <a:noFill/>
          </p:spPr>
          <p:txBody>
            <a:bodyPr wrap="square" rtlCol="0">
              <a:spAutoFit/>
            </a:bodyPr>
            <a:lstStyle/>
            <a:p>
              <a:r>
                <a:rPr lang="en-US" b="1"/>
                <a:t>Changed Outcome</a:t>
              </a:r>
            </a:p>
          </p:txBody>
        </p:sp>
        <p:sp>
          <p:nvSpPr>
            <p:cNvPr id="8" name="TextBox 7"/>
            <p:cNvSpPr txBox="1"/>
            <p:nvPr/>
          </p:nvSpPr>
          <p:spPr>
            <a:xfrm>
              <a:off x="450276" y="1330036"/>
              <a:ext cx="11346873" cy="1015663"/>
            </a:xfrm>
            <a:prstGeom prst="rect">
              <a:avLst/>
            </a:prstGeom>
            <a:noFill/>
          </p:spPr>
          <p:txBody>
            <a:bodyPr wrap="square" rtlCol="0">
              <a:spAutoFit/>
            </a:bodyPr>
            <a:lstStyle/>
            <a:p>
              <a:r>
                <a:rPr lang="en-US" sz="2000"/>
                <a:t>SCO 4.3: Use pictures and illustrations, word structures and text features (</a:t>
              </a:r>
              <a:r>
                <a:rPr lang="en-US" sz="2000" err="1"/>
                <a:t>eg</a:t>
              </a:r>
              <a:r>
                <a:rPr lang="en-US" sz="2000"/>
                <a:t>. Table of contents, heading and subheadings, glossaries, indices, structures of narrative and different types of expository texts, key ideas, margin notes) to locate topics and obtain or verify their understanding of information.</a:t>
              </a:r>
            </a:p>
          </p:txBody>
        </p:sp>
      </p:grpSp>
      <p:grpSp>
        <p:nvGrpSpPr>
          <p:cNvPr id="3" name="Group 2"/>
          <p:cNvGrpSpPr/>
          <p:nvPr/>
        </p:nvGrpSpPr>
        <p:grpSpPr>
          <a:xfrm>
            <a:off x="441913" y="4559085"/>
            <a:ext cx="11355236" cy="1486209"/>
            <a:chOff x="441913" y="4559085"/>
            <a:chExt cx="11355236" cy="1486209"/>
          </a:xfrm>
        </p:grpSpPr>
        <p:sp>
          <p:nvSpPr>
            <p:cNvPr id="11" name="Rectangle 10"/>
            <p:cNvSpPr/>
            <p:nvPr/>
          </p:nvSpPr>
          <p:spPr>
            <a:xfrm>
              <a:off x="441913" y="4559085"/>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41913" y="4951604"/>
              <a:ext cx="1135523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913" y="4559085"/>
              <a:ext cx="11346873" cy="373133"/>
            </a:xfrm>
            <a:prstGeom prst="rect">
              <a:avLst/>
            </a:prstGeom>
            <a:noFill/>
          </p:spPr>
          <p:txBody>
            <a:bodyPr wrap="square" rtlCol="0">
              <a:spAutoFit/>
            </a:bodyPr>
            <a:lstStyle/>
            <a:p>
              <a:r>
                <a:rPr lang="en-US" b="1"/>
                <a:t>Description of Changed Outcome</a:t>
              </a:r>
            </a:p>
          </p:txBody>
        </p:sp>
        <p:sp>
          <p:nvSpPr>
            <p:cNvPr id="14" name="TextBox 13"/>
            <p:cNvSpPr txBox="1"/>
            <p:nvPr/>
          </p:nvSpPr>
          <p:spPr>
            <a:xfrm>
              <a:off x="441913" y="4951604"/>
              <a:ext cx="11346873" cy="369332"/>
            </a:xfrm>
            <a:prstGeom prst="rect">
              <a:avLst/>
            </a:prstGeom>
            <a:noFill/>
          </p:spPr>
          <p:txBody>
            <a:bodyPr wrap="square" rtlCol="0">
              <a:spAutoFit/>
            </a:bodyPr>
            <a:lstStyle/>
            <a:p>
              <a:r>
                <a:rPr lang="en-US"/>
                <a:t>Hannah will meet this outcome by then end of 2</a:t>
              </a:r>
              <a:r>
                <a:rPr lang="en-US" baseline="30000"/>
                <a:t>nd</a:t>
              </a:r>
              <a:r>
                <a:rPr lang="en-US"/>
                <a:t> term with 70% accuracy </a:t>
              </a:r>
            </a:p>
          </p:txBody>
        </p:sp>
      </p:grpSp>
    </p:spTree>
    <p:extLst>
      <p:ext uri="{BB962C8B-B14F-4D97-AF65-F5344CB8AC3E}">
        <p14:creationId xmlns:p14="http://schemas.microsoft.com/office/powerpoint/2010/main" val="40297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2AB2AAAB-60F4-4595-939E-5E91E24CCB0C}"/>
              </a:ext>
            </a:extLst>
          </p:cNvPr>
          <p:cNvSpPr/>
          <p:nvPr/>
        </p:nvSpPr>
        <p:spPr>
          <a:xfrm>
            <a:off x="5160429" y="2543624"/>
            <a:ext cx="963283" cy="17971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50276" y="886856"/>
            <a:ext cx="11355236" cy="1486209"/>
            <a:chOff x="450276" y="886856"/>
            <a:chExt cx="11355236" cy="1486209"/>
          </a:xfrm>
        </p:grpSpPr>
        <p:sp>
          <p:nvSpPr>
            <p:cNvPr id="2" name="Rectangle 1"/>
            <p:cNvSpPr/>
            <p:nvPr/>
          </p:nvSpPr>
          <p:spPr>
            <a:xfrm>
              <a:off x="450276" y="886856"/>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450276" y="1316182"/>
              <a:ext cx="11346873" cy="1385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0276" y="886856"/>
              <a:ext cx="11355236" cy="369332"/>
            </a:xfrm>
            <a:prstGeom prst="rect">
              <a:avLst/>
            </a:prstGeom>
            <a:noFill/>
          </p:spPr>
          <p:txBody>
            <a:bodyPr wrap="square" rtlCol="0">
              <a:spAutoFit/>
            </a:bodyPr>
            <a:lstStyle/>
            <a:p>
              <a:r>
                <a:rPr lang="en-US" b="1"/>
                <a:t>Changed Outcome</a:t>
              </a:r>
            </a:p>
          </p:txBody>
        </p:sp>
        <p:sp>
          <p:nvSpPr>
            <p:cNvPr id="8" name="TextBox 7"/>
            <p:cNvSpPr txBox="1"/>
            <p:nvPr/>
          </p:nvSpPr>
          <p:spPr>
            <a:xfrm>
              <a:off x="450276" y="1330036"/>
              <a:ext cx="11346873" cy="1015663"/>
            </a:xfrm>
            <a:prstGeom prst="rect">
              <a:avLst/>
            </a:prstGeom>
            <a:noFill/>
          </p:spPr>
          <p:txBody>
            <a:bodyPr wrap="square" rtlCol="0">
              <a:spAutoFit/>
            </a:bodyPr>
            <a:lstStyle/>
            <a:p>
              <a:r>
                <a:rPr lang="en-US" sz="2000"/>
                <a:t>SCO 4.3: Use pictures and illustrations, word structures and text features (</a:t>
              </a:r>
              <a:r>
                <a:rPr lang="en-US" sz="2000" err="1"/>
                <a:t>eg</a:t>
              </a:r>
              <a:r>
                <a:rPr lang="en-US" sz="2000"/>
                <a:t>. Table of contents, heading and subheadings, glossaries, indices, structures of narrative and different types of expository texts, key ideas, margin notes) to locate topics and obtain or verify their understanding of information.</a:t>
              </a:r>
            </a:p>
          </p:txBody>
        </p:sp>
      </p:grpSp>
      <p:grpSp>
        <p:nvGrpSpPr>
          <p:cNvPr id="3" name="Group 2"/>
          <p:cNvGrpSpPr/>
          <p:nvPr/>
        </p:nvGrpSpPr>
        <p:grpSpPr>
          <a:xfrm>
            <a:off x="441913" y="4559085"/>
            <a:ext cx="11355236" cy="1486209"/>
            <a:chOff x="441913" y="4559085"/>
            <a:chExt cx="11355236" cy="1486209"/>
          </a:xfrm>
        </p:grpSpPr>
        <p:sp>
          <p:nvSpPr>
            <p:cNvPr id="11" name="Rectangle 10"/>
            <p:cNvSpPr/>
            <p:nvPr/>
          </p:nvSpPr>
          <p:spPr>
            <a:xfrm>
              <a:off x="441913" y="4559085"/>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41913" y="4951604"/>
              <a:ext cx="1135523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913" y="4559085"/>
              <a:ext cx="11346873" cy="373133"/>
            </a:xfrm>
            <a:prstGeom prst="rect">
              <a:avLst/>
            </a:prstGeom>
            <a:noFill/>
          </p:spPr>
          <p:txBody>
            <a:bodyPr wrap="square" rtlCol="0">
              <a:spAutoFit/>
            </a:bodyPr>
            <a:lstStyle/>
            <a:p>
              <a:r>
                <a:rPr lang="en-US" b="1"/>
                <a:t>Description of Changed Outcome</a:t>
              </a:r>
            </a:p>
          </p:txBody>
        </p:sp>
        <p:sp>
          <p:nvSpPr>
            <p:cNvPr id="14" name="TextBox 13"/>
            <p:cNvSpPr txBox="1"/>
            <p:nvPr/>
          </p:nvSpPr>
          <p:spPr>
            <a:xfrm>
              <a:off x="441913" y="4951604"/>
              <a:ext cx="11346873" cy="369332"/>
            </a:xfrm>
            <a:prstGeom prst="rect">
              <a:avLst/>
            </a:prstGeom>
            <a:noFill/>
          </p:spPr>
          <p:txBody>
            <a:bodyPr wrap="square" rtlCol="0">
              <a:spAutoFit/>
            </a:bodyPr>
            <a:lstStyle/>
            <a:p>
              <a:r>
                <a:rPr lang="en-US"/>
                <a:t>Leveled text will be used for this outcome as appropriate. </a:t>
              </a:r>
            </a:p>
          </p:txBody>
        </p:sp>
      </p:grpSp>
    </p:spTree>
    <p:extLst>
      <p:ext uri="{BB962C8B-B14F-4D97-AF65-F5344CB8AC3E}">
        <p14:creationId xmlns:p14="http://schemas.microsoft.com/office/powerpoint/2010/main" val="48557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2AB2AAAB-60F4-4595-939E-5E91E24CCB0C}"/>
              </a:ext>
            </a:extLst>
          </p:cNvPr>
          <p:cNvSpPr/>
          <p:nvPr/>
        </p:nvSpPr>
        <p:spPr>
          <a:xfrm>
            <a:off x="5160429" y="2543624"/>
            <a:ext cx="963283" cy="17971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50276" y="886856"/>
            <a:ext cx="11355236" cy="1486209"/>
            <a:chOff x="450276" y="886856"/>
            <a:chExt cx="11355236" cy="1486209"/>
          </a:xfrm>
        </p:grpSpPr>
        <p:sp>
          <p:nvSpPr>
            <p:cNvPr id="2" name="Rectangle 1"/>
            <p:cNvSpPr/>
            <p:nvPr/>
          </p:nvSpPr>
          <p:spPr>
            <a:xfrm>
              <a:off x="450276" y="886856"/>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450276" y="1316182"/>
              <a:ext cx="11346873" cy="1385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0276" y="886856"/>
              <a:ext cx="11355236" cy="369332"/>
            </a:xfrm>
            <a:prstGeom prst="rect">
              <a:avLst/>
            </a:prstGeom>
            <a:noFill/>
          </p:spPr>
          <p:txBody>
            <a:bodyPr wrap="square" rtlCol="0">
              <a:spAutoFit/>
            </a:bodyPr>
            <a:lstStyle/>
            <a:p>
              <a:r>
                <a:rPr lang="en-US" b="1"/>
                <a:t>Changed Outcome </a:t>
              </a:r>
            </a:p>
          </p:txBody>
        </p:sp>
        <p:sp>
          <p:nvSpPr>
            <p:cNvPr id="8" name="TextBox 7"/>
            <p:cNvSpPr txBox="1"/>
            <p:nvPr/>
          </p:nvSpPr>
          <p:spPr>
            <a:xfrm>
              <a:off x="450276" y="1330036"/>
              <a:ext cx="11346873" cy="1015663"/>
            </a:xfrm>
            <a:prstGeom prst="rect">
              <a:avLst/>
            </a:prstGeom>
            <a:noFill/>
          </p:spPr>
          <p:txBody>
            <a:bodyPr wrap="square" rtlCol="0">
              <a:spAutoFit/>
            </a:bodyPr>
            <a:lstStyle/>
            <a:p>
              <a:r>
                <a:rPr lang="en-US" sz="2000"/>
                <a:t>SCO 4.3: Use pictures and illustrations, word structures and text features (</a:t>
              </a:r>
              <a:r>
                <a:rPr lang="en-US" sz="2000" err="1"/>
                <a:t>eg</a:t>
              </a:r>
              <a:r>
                <a:rPr lang="en-US" sz="2000"/>
                <a:t>. Table of contents, heading and subheadings, glossaries, indices, structures of narrative and different types of expository texts, key ideas, margin notes) to locate topics and obtain or verify their understanding of information.</a:t>
              </a:r>
            </a:p>
          </p:txBody>
        </p:sp>
      </p:grpSp>
      <p:grpSp>
        <p:nvGrpSpPr>
          <p:cNvPr id="3" name="Group 2"/>
          <p:cNvGrpSpPr/>
          <p:nvPr/>
        </p:nvGrpSpPr>
        <p:grpSpPr>
          <a:xfrm>
            <a:off x="441913" y="4559085"/>
            <a:ext cx="11355236" cy="1486209"/>
            <a:chOff x="441913" y="4559085"/>
            <a:chExt cx="11355236" cy="1486209"/>
          </a:xfrm>
        </p:grpSpPr>
        <p:sp>
          <p:nvSpPr>
            <p:cNvPr id="11" name="Rectangle 10"/>
            <p:cNvSpPr/>
            <p:nvPr/>
          </p:nvSpPr>
          <p:spPr>
            <a:xfrm>
              <a:off x="441913" y="4559085"/>
              <a:ext cx="11346873" cy="1486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41913" y="4951604"/>
              <a:ext cx="1135523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913" y="4559085"/>
              <a:ext cx="11346873" cy="373133"/>
            </a:xfrm>
            <a:prstGeom prst="rect">
              <a:avLst/>
            </a:prstGeom>
            <a:noFill/>
          </p:spPr>
          <p:txBody>
            <a:bodyPr wrap="square" rtlCol="0">
              <a:spAutoFit/>
            </a:bodyPr>
            <a:lstStyle/>
            <a:p>
              <a:r>
                <a:rPr lang="en-US" b="1"/>
                <a:t>Description of Changed Outcome</a:t>
              </a:r>
            </a:p>
          </p:txBody>
        </p:sp>
        <p:sp>
          <p:nvSpPr>
            <p:cNvPr id="14" name="TextBox 13"/>
            <p:cNvSpPr txBox="1"/>
            <p:nvPr/>
          </p:nvSpPr>
          <p:spPr>
            <a:xfrm>
              <a:off x="441913" y="4951604"/>
              <a:ext cx="11346873" cy="646331"/>
            </a:xfrm>
            <a:prstGeom prst="rect">
              <a:avLst/>
            </a:prstGeom>
            <a:noFill/>
          </p:spPr>
          <p:txBody>
            <a:bodyPr wrap="square" rtlCol="0">
              <a:spAutoFit/>
            </a:bodyPr>
            <a:lstStyle/>
            <a:p>
              <a:r>
                <a:rPr lang="en-US"/>
                <a:t>Hannah will receive EA support to use pictures and illustrations, word structures, and text features to locate topics and obtain or verify their understanding of information. </a:t>
              </a:r>
            </a:p>
          </p:txBody>
        </p:sp>
      </p:grpSp>
    </p:spTree>
    <p:extLst>
      <p:ext uri="{BB962C8B-B14F-4D97-AF65-F5344CB8AC3E}">
        <p14:creationId xmlns:p14="http://schemas.microsoft.com/office/powerpoint/2010/main" val="164185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BC9C0094-FB15-4DF4-9229-D2AE5A50556D}"/>
              </a:ext>
            </a:extLst>
          </p:cNvPr>
          <p:cNvSpPr>
            <a:spLocks noGrp="1"/>
          </p:cNvSpPr>
          <p:nvPr>
            <p:ph type="title"/>
          </p:nvPr>
        </p:nvSpPr>
        <p:spPr>
          <a:xfrm>
            <a:off x="507285" y="1317172"/>
            <a:ext cx="3765200" cy="1962050"/>
          </a:xfrm>
        </p:spPr>
        <p:txBody>
          <a:bodyPr>
            <a:normAutofit fontScale="90000"/>
          </a:bodyPr>
          <a:lstStyle/>
          <a:p>
            <a:pPr algn="ctr"/>
            <a:br>
              <a:rPr lang="en-US"/>
            </a:br>
            <a:br>
              <a:rPr lang="en-US"/>
            </a:br>
            <a:r>
              <a:rPr lang="en-US"/>
              <a:t>Can we </a:t>
            </a:r>
            <a:br>
              <a:rPr lang="en-US"/>
            </a:br>
            <a:r>
              <a:rPr lang="en-US"/>
              <a:t>"Un-Adjust" a Student's PLP?</a:t>
            </a:r>
            <a:br>
              <a:rPr lang="en-US"/>
            </a:br>
            <a:br>
              <a:rPr lang="en-US"/>
            </a:br>
            <a:br>
              <a:rPr lang="en-US"/>
            </a:br>
            <a:endParaRPr lang="en-US"/>
          </a:p>
        </p:txBody>
      </p:sp>
      <p:sp>
        <p:nvSpPr>
          <p:cNvPr id="25" name="Rectangle 24">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6" name="Content Placeholder 2">
            <a:extLst>
              <a:ext uri="{FF2B5EF4-FFF2-40B4-BE49-F238E27FC236}">
                <a16:creationId xmlns:a16="http://schemas.microsoft.com/office/drawing/2014/main" id="{2E6C935D-C51F-4FB0-B2BC-0F5BE92C865D}"/>
              </a:ext>
            </a:extLst>
          </p:cNvPr>
          <p:cNvGraphicFramePr>
            <a:graphicFrameLocks noGrp="1"/>
          </p:cNvGraphicFramePr>
          <p:nvPr>
            <p:ph idx="1"/>
            <p:extLst>
              <p:ext uri="{D42A27DB-BD31-4B8C-83A1-F6EECF244321}">
                <p14:modId xmlns:p14="http://schemas.microsoft.com/office/powerpoint/2010/main" val="277695934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BC9C0094-FB15-4DF4-9229-D2AE5A50556D}"/>
              </a:ext>
            </a:extLst>
          </p:cNvPr>
          <p:cNvSpPr txBox="1">
            <a:spLocks/>
          </p:cNvSpPr>
          <p:nvPr/>
        </p:nvSpPr>
        <p:spPr>
          <a:xfrm>
            <a:off x="561895" y="3429000"/>
            <a:ext cx="3765200" cy="19620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3600" b="1" i="0" kern="1200" cap="none" spc="0" baseline="0" dirty="0">
                <a:solidFill>
                  <a:schemeClr val="tx1">
                    <a:lumMod val="85000"/>
                    <a:lumOff val="15000"/>
                  </a:schemeClr>
                </a:solidFill>
                <a:effectLst/>
                <a:latin typeface="+mj-lt"/>
                <a:ea typeface="+mn-ea"/>
                <a:cs typeface="+mn-cs"/>
              </a:defRPr>
            </a:lvl1pPr>
          </a:lstStyle>
          <a:p>
            <a:pPr algn="ctr"/>
            <a:r>
              <a:rPr lang="en-US"/>
              <a:t>Of Course! </a:t>
            </a:r>
          </a:p>
        </p:txBody>
      </p:sp>
    </p:spTree>
    <p:extLst>
      <p:ext uri="{BB962C8B-B14F-4D97-AF65-F5344CB8AC3E}">
        <p14:creationId xmlns:p14="http://schemas.microsoft.com/office/powerpoint/2010/main" val="40808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9CCCE019-2ED7-4AA8-8A49-8106140D0EB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graphicEl>
                                              <a:dgm id="{B32633EF-CA99-4034-9A01-F0F1C4A0E23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graphicEl>
                                              <a:dgm id="{758F9F58-4522-4ED4-8ECF-A7966C9062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71715DAE-C43B-458D-A209-E85FE5A2A2E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graphicEl>
                                              <a:dgm id="{85E05E2E-A9AB-475E-9123-2DD267D44A9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6A36148F-1797-443D-A59F-A43FA6DF839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789AB3A3-57FC-4F1F-A369-74A70D0374A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3BE7517A-BABB-4360-B06A-F3D6604388B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graphicEl>
                                              <a:dgm id="{0FCCF8A4-766B-461B-A721-1E286F3FC84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graphicEl>
                                              <a:dgm id="{2E681DB1-9574-4FF1-84B4-127DDD33AE4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graphicEl>
                                              <a:dgm id="{A6C59CAD-D975-4AFB-8C9F-043EA22F918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graphicEl>
                                              <a:dgm id="{FD96E888-42BE-4834-92B1-C5167667BC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screenshot of a cell phone&#10;&#10;Description generated with very high confidence">
            <a:extLst>
              <a:ext uri="{FF2B5EF4-FFF2-40B4-BE49-F238E27FC236}">
                <a16:creationId xmlns:a16="http://schemas.microsoft.com/office/drawing/2014/main" id="{34F8432A-E315-4D8C-939F-46A9027538D2}"/>
              </a:ext>
            </a:extLst>
          </p:cNvPr>
          <p:cNvPicPr>
            <a:picLocks noChangeAspect="1"/>
          </p:cNvPicPr>
          <p:nvPr/>
        </p:nvPicPr>
        <p:blipFill>
          <a:blip r:embed="rId3"/>
          <a:stretch>
            <a:fillRect/>
          </a:stretch>
        </p:blipFill>
        <p:spPr>
          <a:xfrm>
            <a:off x="231379" y="777885"/>
            <a:ext cx="6287315" cy="5163817"/>
          </a:xfrm>
          <a:prstGeom prst="rect">
            <a:avLst/>
          </a:prstGeom>
        </p:spPr>
      </p:pic>
      <p:sp>
        <p:nvSpPr>
          <p:cNvPr id="34" name="Rectangle 33">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64082" y="520130"/>
            <a:ext cx="4472921" cy="1371600"/>
          </a:xfrm>
        </p:spPr>
        <p:txBody>
          <a:bodyPr vert="horz" lIns="91440" tIns="45720" rIns="91440" bIns="45720" rtlCol="0" anchor="ctr">
            <a:normAutofit/>
          </a:bodyPr>
          <a:lstStyle/>
          <a:p>
            <a:r>
              <a:rPr lang="en-US" sz="3000"/>
              <a:t>Using the PLP Evaluation Rubric </a:t>
            </a:r>
          </a:p>
        </p:txBody>
      </p:sp>
      <p:sp>
        <p:nvSpPr>
          <p:cNvPr id="4" name="Content Placeholder 3"/>
          <p:cNvSpPr>
            <a:spLocks noGrp="1"/>
          </p:cNvSpPr>
          <p:nvPr>
            <p:ph sz="half" idx="2"/>
          </p:nvPr>
        </p:nvSpPr>
        <p:spPr>
          <a:xfrm>
            <a:off x="7064082" y="2103120"/>
            <a:ext cx="4472922" cy="3931920"/>
          </a:xfrm>
        </p:spPr>
        <p:txBody>
          <a:bodyPr vert="horz" lIns="91440" tIns="45720" rIns="91440" bIns="45720" rtlCol="0" anchor="t">
            <a:noAutofit/>
          </a:bodyPr>
          <a:lstStyle/>
          <a:p>
            <a:pPr marL="342900">
              <a:lnSpc>
                <a:spcPct val="100000"/>
              </a:lnSpc>
            </a:pPr>
            <a:r>
              <a:rPr lang="en-US" sz="2600"/>
              <a:t>Let's take a few moments to review the Provincial PLP Evaluation Rubric (DRAFT)</a:t>
            </a:r>
            <a:endParaRPr lang="en-US" sz="2600">
              <a:cs typeface="Times New Roman"/>
            </a:endParaRPr>
          </a:p>
          <a:p>
            <a:pPr marL="160020" indent="0">
              <a:lnSpc>
                <a:spcPct val="100000"/>
              </a:lnSpc>
              <a:buNone/>
            </a:pPr>
            <a:endParaRPr lang="en-US" sz="2600">
              <a:cs typeface="Calibri" panose="020F0502020204030204"/>
            </a:endParaRPr>
          </a:p>
          <a:p>
            <a:pPr marL="342900">
              <a:lnSpc>
                <a:spcPct val="100000"/>
              </a:lnSpc>
            </a:pPr>
            <a:r>
              <a:rPr lang="en-US" sz="2600"/>
              <a:t>Let's use it to evaluate one of our own PLP-Adjusted Curriculum.</a:t>
            </a:r>
            <a:endParaRPr lang="en-US" sz="2600">
              <a:cs typeface="Times New Roman"/>
            </a:endParaRPr>
          </a:p>
        </p:txBody>
      </p:sp>
    </p:spTree>
    <p:extLst>
      <p:ext uri="{BB962C8B-B14F-4D97-AF65-F5344CB8AC3E}">
        <p14:creationId xmlns:p14="http://schemas.microsoft.com/office/powerpoint/2010/main" val="15764486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22C992E-5706-4FF0-B0EB-9448D210FEC3}"/>
              </a:ext>
            </a:extLst>
          </p:cNvPr>
          <p:cNvSpPr>
            <a:spLocks noGrp="1"/>
          </p:cNvSpPr>
          <p:nvPr>
            <p:ph type="title"/>
          </p:nvPr>
        </p:nvSpPr>
        <p:spPr>
          <a:xfrm>
            <a:off x="681774" y="398178"/>
            <a:ext cx="6051891" cy="1226599"/>
          </a:xfrm>
        </p:spPr>
        <p:txBody>
          <a:bodyPr>
            <a:normAutofit/>
          </a:bodyPr>
          <a:lstStyle/>
          <a:p>
            <a:r>
              <a:rPr lang="en-US"/>
              <a:t>Making the Decision to Adjust Curriculum</a:t>
            </a:r>
          </a:p>
        </p:txBody>
      </p:sp>
      <p:sp>
        <p:nvSpPr>
          <p:cNvPr id="11" name="Content Placeholder 8">
            <a:extLst>
              <a:ext uri="{FF2B5EF4-FFF2-40B4-BE49-F238E27FC236}">
                <a16:creationId xmlns:a16="http://schemas.microsoft.com/office/drawing/2014/main" id="{A504BF06-2B80-4093-B744-F0C5F77DEE51}"/>
              </a:ext>
            </a:extLst>
          </p:cNvPr>
          <p:cNvSpPr>
            <a:spLocks noGrp="1"/>
          </p:cNvSpPr>
          <p:nvPr>
            <p:ph idx="1"/>
          </p:nvPr>
        </p:nvSpPr>
        <p:spPr>
          <a:xfrm>
            <a:off x="451737" y="1624584"/>
            <a:ext cx="7071394" cy="4525474"/>
          </a:xfrm>
        </p:spPr>
        <p:txBody>
          <a:bodyPr vert="horz" lIns="91440" tIns="45720" rIns="91440" bIns="45720" rtlCol="0" anchor="t">
            <a:noAutofit/>
          </a:bodyPr>
          <a:lstStyle/>
          <a:p>
            <a:pPr marL="285750" indent="-285750">
              <a:buFont typeface="Garamond"/>
            </a:pPr>
            <a:r>
              <a:rPr lang="en-US" sz="2200">
                <a:latin typeface="Calibri"/>
                <a:cs typeface="Times New Roman"/>
              </a:rPr>
              <a:t>This decision should never be made by one person; this is a team decision that should include all stakeholders, including the student's family.</a:t>
            </a:r>
          </a:p>
          <a:p>
            <a:pPr marL="285750" indent="-285750">
              <a:buFont typeface="Garamond"/>
              <a:buChar char="◦"/>
            </a:pPr>
            <a:r>
              <a:rPr lang="en-US" sz="2200">
                <a:latin typeface="Calibri"/>
                <a:cs typeface="Times New Roman"/>
              </a:rPr>
              <a:t>The choice to adjust a student's curriculum can have a significant impact on their future; a major decision not to be taken lightly.</a:t>
            </a:r>
          </a:p>
          <a:p>
            <a:pPr marL="285750" indent="-285750">
              <a:buFont typeface="Garamond"/>
              <a:buChar char="◦"/>
            </a:pPr>
            <a:r>
              <a:rPr lang="en-US" sz="2200">
                <a:latin typeface="Calibri"/>
                <a:cs typeface="Times New Roman"/>
              </a:rPr>
              <a:t>The Decision Rubric guides ESS Teams by laying out many important considerations for a PLP-Adj. Curriculum.</a:t>
            </a:r>
          </a:p>
          <a:p>
            <a:pPr marL="285750" indent="-285750">
              <a:buFont typeface="Garamond"/>
              <a:buChar char="◦"/>
            </a:pPr>
            <a:r>
              <a:rPr lang="en-US" sz="2200">
                <a:latin typeface="Calibri"/>
                <a:cs typeface="Times New Roman"/>
              </a:rPr>
              <a:t>There are also resources available to help with parent information meetings (posted under PLPs on Teams site).</a:t>
            </a:r>
            <a:endParaRPr lang="en-US">
              <a:latin typeface="Calibri"/>
            </a:endParaRPr>
          </a:p>
          <a:p>
            <a:pPr marL="285750" indent="-285750">
              <a:buFont typeface="Garamond"/>
            </a:pPr>
            <a:endParaRPr lang="en-US"/>
          </a:p>
          <a:p>
            <a:endParaRPr lang="en-US"/>
          </a:p>
          <a:p>
            <a:pPr marL="0" indent="0">
              <a:buNone/>
            </a:pPr>
            <a:endParaRPr lang="en-US"/>
          </a:p>
          <a:p>
            <a:pPr marL="0" indent="0">
              <a:buNone/>
            </a:pPr>
            <a:endParaRPr lang="en-US" b="1"/>
          </a:p>
        </p:txBody>
      </p:sp>
      <p:sp>
        <p:nvSpPr>
          <p:cNvPr id="29" name="Rectangle 28">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3" descr="A picture containing indoor, person, man, sitting&#10;&#10;Description generated with very high confidence">
            <a:extLst>
              <a:ext uri="{FF2B5EF4-FFF2-40B4-BE49-F238E27FC236}">
                <a16:creationId xmlns:a16="http://schemas.microsoft.com/office/drawing/2014/main" id="{56F154A5-D1A4-46AE-8D75-29A1333BB169}"/>
              </a:ext>
            </a:extLst>
          </p:cNvPr>
          <p:cNvPicPr>
            <a:picLocks noChangeAspect="1"/>
          </p:cNvPicPr>
          <p:nvPr/>
        </p:nvPicPr>
        <p:blipFill>
          <a:blip r:embed="rId2"/>
          <a:stretch>
            <a:fillRect/>
          </a:stretch>
        </p:blipFill>
        <p:spPr>
          <a:xfrm>
            <a:off x="7902814" y="1624584"/>
            <a:ext cx="4271383" cy="1838816"/>
          </a:xfrm>
          <a:prstGeom prst="rect">
            <a:avLst/>
          </a:prstGeom>
        </p:spPr>
      </p:pic>
      <p:sp>
        <p:nvSpPr>
          <p:cNvPr id="2" name="TextBox 1">
            <a:extLst>
              <a:ext uri="{FF2B5EF4-FFF2-40B4-BE49-F238E27FC236}">
                <a16:creationId xmlns:a16="http://schemas.microsoft.com/office/drawing/2014/main" id="{E38EDAA2-19FA-4837-A9FE-91FEF459E149}"/>
              </a:ext>
            </a:extLst>
          </p:cNvPr>
          <p:cNvSpPr txBox="1"/>
          <p:nvPr/>
        </p:nvSpPr>
        <p:spPr>
          <a:xfrm>
            <a:off x="8242774" y="4029606"/>
            <a:ext cx="359146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chemeClr val="bg1"/>
                </a:solidFill>
                <a:latin typeface="Abadi"/>
                <a:cs typeface="Times New Roman"/>
              </a:rPr>
              <a:t>PLP-ADJ: Decision-making should be a thoughtful process, but not “unsolvable”. There are  clear steps we can follow.</a:t>
            </a:r>
            <a:endParaRPr lang="en-US" sz="2000" b="1" i="1">
              <a:solidFill>
                <a:schemeClr val="bg1"/>
              </a:solidFill>
            </a:endParaRPr>
          </a:p>
        </p:txBody>
      </p:sp>
    </p:spTree>
    <p:extLst>
      <p:ext uri="{BB962C8B-B14F-4D97-AF65-F5344CB8AC3E}">
        <p14:creationId xmlns:p14="http://schemas.microsoft.com/office/powerpoint/2010/main" val="4136699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173A50CE-BD9D-4676-AB7A-2A5A87854A6D}"/>
              </a:ext>
            </a:extLst>
          </p:cNvPr>
          <p:cNvPicPr>
            <a:picLocks noChangeAspect="1"/>
          </p:cNvPicPr>
          <p:nvPr/>
        </p:nvPicPr>
        <p:blipFill>
          <a:blip r:embed="rId3"/>
          <a:stretch>
            <a:fillRect/>
          </a:stretch>
        </p:blipFill>
        <p:spPr>
          <a:xfrm>
            <a:off x="339466" y="975857"/>
            <a:ext cx="5956636" cy="4473397"/>
          </a:xfrm>
          <a:prstGeom prst="rect">
            <a:avLst/>
          </a:prstGeom>
        </p:spPr>
      </p:pic>
      <p:sp>
        <p:nvSpPr>
          <p:cNvPr id="16" name="Rectangle 15">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4EB63-DF51-4DFC-8B8C-ED00B0B6B66B}"/>
              </a:ext>
            </a:extLst>
          </p:cNvPr>
          <p:cNvSpPr>
            <a:spLocks noGrp="1"/>
          </p:cNvSpPr>
          <p:nvPr>
            <p:ph type="title"/>
          </p:nvPr>
        </p:nvSpPr>
        <p:spPr>
          <a:xfrm>
            <a:off x="7064082" y="642594"/>
            <a:ext cx="4472921" cy="1371600"/>
          </a:xfrm>
        </p:spPr>
        <p:txBody>
          <a:bodyPr>
            <a:normAutofit/>
          </a:bodyPr>
          <a:lstStyle/>
          <a:p>
            <a:r>
              <a:rPr lang="en-US" sz="3100"/>
              <a:t>Decision Rubric for PLP-Adjusted Curriculum</a:t>
            </a:r>
          </a:p>
        </p:txBody>
      </p:sp>
      <p:sp>
        <p:nvSpPr>
          <p:cNvPr id="9" name="Content Placeholder 8">
            <a:extLst>
              <a:ext uri="{FF2B5EF4-FFF2-40B4-BE49-F238E27FC236}">
                <a16:creationId xmlns:a16="http://schemas.microsoft.com/office/drawing/2014/main" id="{E659F440-6B96-40C3-A5B4-E1CD1B429AC5}"/>
              </a:ext>
            </a:extLst>
          </p:cNvPr>
          <p:cNvSpPr>
            <a:spLocks noGrp="1"/>
          </p:cNvSpPr>
          <p:nvPr>
            <p:ph idx="1"/>
          </p:nvPr>
        </p:nvSpPr>
        <p:spPr>
          <a:xfrm>
            <a:off x="6992195" y="2286163"/>
            <a:ext cx="4472922" cy="3931920"/>
          </a:xfrm>
        </p:spPr>
        <p:txBody>
          <a:bodyPr vert="horz" lIns="91440" tIns="45720" rIns="91440" bIns="45720" rtlCol="0" anchor="t">
            <a:normAutofit/>
          </a:bodyPr>
          <a:lstStyle/>
          <a:p>
            <a:r>
              <a:rPr lang="en-US" sz="2400"/>
              <a:t>A tool located within ESS Connect for ESS teams considering a  PLP-Adjusted Curriculum for a student</a:t>
            </a:r>
            <a:endParaRPr lang="en-US" sz="2400">
              <a:cs typeface="Times New Roman"/>
            </a:endParaRPr>
          </a:p>
          <a:p>
            <a:r>
              <a:rPr lang="en-US" sz="2400"/>
              <a:t>Compiles a body of evidence and data to inform decision making</a:t>
            </a:r>
            <a:endParaRPr lang="en-US" sz="2400">
              <a:cs typeface="Times New Roman"/>
            </a:endParaRPr>
          </a:p>
          <a:p>
            <a:r>
              <a:rPr lang="en-US" sz="2400"/>
              <a:t>Ensures validity of PLP-Adjusted Curriculum</a:t>
            </a:r>
            <a:endParaRPr lang="en-US" sz="2400">
              <a:cs typeface="Times New Roman"/>
            </a:endParaRPr>
          </a:p>
        </p:txBody>
      </p:sp>
    </p:spTree>
    <p:extLst>
      <p:ext uri="{BB962C8B-B14F-4D97-AF65-F5344CB8AC3E}">
        <p14:creationId xmlns:p14="http://schemas.microsoft.com/office/powerpoint/2010/main" val="9624799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CF7B-FE94-439B-9BB1-82391868E728}"/>
              </a:ext>
            </a:extLst>
          </p:cNvPr>
          <p:cNvSpPr>
            <a:spLocks noGrp="1"/>
          </p:cNvSpPr>
          <p:nvPr>
            <p:ph type="title"/>
          </p:nvPr>
        </p:nvSpPr>
        <p:spPr>
          <a:xfrm>
            <a:off x="6774612" y="412556"/>
            <a:ext cx="4666891" cy="1371600"/>
          </a:xfrm>
        </p:spPr>
        <p:txBody>
          <a:bodyPr>
            <a:normAutofit/>
          </a:bodyPr>
          <a:lstStyle/>
          <a:p>
            <a:r>
              <a:rPr lang="en-US" sz="3200"/>
              <a:t>Considerations </a:t>
            </a:r>
            <a:r>
              <a:rPr lang="en-US" sz="3200">
                <a:solidFill>
                  <a:srgbClr val="00B050"/>
                </a:solidFill>
              </a:rPr>
              <a:t>FOR</a:t>
            </a:r>
            <a:r>
              <a:rPr lang="en-US" sz="3200"/>
              <a:t> Adjusting Curriculum:</a:t>
            </a:r>
          </a:p>
        </p:txBody>
      </p:sp>
      <p:sp>
        <p:nvSpPr>
          <p:cNvPr id="3" name="Content Placeholder 2">
            <a:extLst>
              <a:ext uri="{FF2B5EF4-FFF2-40B4-BE49-F238E27FC236}">
                <a16:creationId xmlns:a16="http://schemas.microsoft.com/office/drawing/2014/main" id="{CB6589AA-EFCD-45B5-9DC2-13A23D2012AD}"/>
              </a:ext>
            </a:extLst>
          </p:cNvPr>
          <p:cNvSpPr>
            <a:spLocks noGrp="1"/>
          </p:cNvSpPr>
          <p:nvPr>
            <p:ph sz="half" idx="1"/>
          </p:nvPr>
        </p:nvSpPr>
        <p:spPr>
          <a:xfrm>
            <a:off x="6544574" y="1862627"/>
            <a:ext cx="5324041" cy="3849681"/>
          </a:xfrm>
        </p:spPr>
        <p:txBody>
          <a:bodyPr vert="horz" lIns="91440" tIns="45720" rIns="91440" bIns="45720" rtlCol="0" anchor="t">
            <a:noAutofit/>
          </a:bodyPr>
          <a:lstStyle/>
          <a:p>
            <a:r>
              <a:rPr lang="en-US" sz="2350">
                <a:cs typeface="Times New Roman" panose="02020603050405020304"/>
              </a:rPr>
              <a:t>An exceptionality (or characteristics of an exceptionality) AND an educational delay</a:t>
            </a:r>
          </a:p>
          <a:p>
            <a:r>
              <a:rPr lang="en-US" sz="2350">
                <a:ea typeface="+mn-lt"/>
                <a:cs typeface="+mn-lt"/>
              </a:rPr>
              <a:t>Targeted, evidence-informed interventions at all three tiers has occurred</a:t>
            </a:r>
          </a:p>
          <a:p>
            <a:r>
              <a:rPr lang="en-US" sz="2350">
                <a:ea typeface="+mn-lt"/>
                <a:cs typeface="+mn-lt"/>
              </a:rPr>
              <a:t>Assessment data (formal, informal, formative, observations etc.) has been completed by teacher and ESTs </a:t>
            </a:r>
            <a:endParaRPr lang="en-US" sz="2350">
              <a:cs typeface="Times New Roman" panose="02020603050405020304"/>
            </a:endParaRPr>
          </a:p>
          <a:p>
            <a:endParaRPr lang="en-US" sz="2400">
              <a:cs typeface="Times New Roman" panose="02020603050405020304"/>
            </a:endParaRPr>
          </a:p>
          <a:p>
            <a:endParaRPr lang="en-US">
              <a:cs typeface="Times New Roman" panose="02020603050405020304"/>
            </a:endParaRPr>
          </a:p>
        </p:txBody>
      </p:sp>
      <p:sp>
        <p:nvSpPr>
          <p:cNvPr id="4" name="Content Placeholder 3">
            <a:extLst>
              <a:ext uri="{FF2B5EF4-FFF2-40B4-BE49-F238E27FC236}">
                <a16:creationId xmlns:a16="http://schemas.microsoft.com/office/drawing/2014/main" id="{84EBFCD1-0CAB-4D0A-95F3-CB1E241AE957}"/>
              </a:ext>
            </a:extLst>
          </p:cNvPr>
          <p:cNvSpPr>
            <a:spLocks noGrp="1"/>
          </p:cNvSpPr>
          <p:nvPr>
            <p:ph sz="half" idx="2"/>
          </p:nvPr>
        </p:nvSpPr>
        <p:spPr>
          <a:xfrm>
            <a:off x="1029364" y="1865501"/>
            <a:ext cx="4663440" cy="4216934"/>
          </a:xfrm>
        </p:spPr>
        <p:txBody>
          <a:bodyPr vert="horz" lIns="91440" tIns="45720" rIns="91440" bIns="45720" rtlCol="0" anchor="t">
            <a:noAutofit/>
          </a:bodyPr>
          <a:lstStyle/>
          <a:p>
            <a:r>
              <a:rPr lang="en-US" sz="2400">
                <a:ea typeface="+mn-lt"/>
                <a:cs typeface="+mn-lt"/>
              </a:rPr>
              <a:t>In K-2 (without a diagnosis or supporting assessment data)</a:t>
            </a:r>
            <a:endParaRPr lang="en-US">
              <a:cs typeface="Times New Roman" panose="02020603050405020304"/>
            </a:endParaRPr>
          </a:p>
          <a:p>
            <a:r>
              <a:rPr lang="en-US" sz="2400">
                <a:ea typeface="+mn-lt"/>
                <a:cs typeface="+mn-lt"/>
              </a:rPr>
              <a:t>Universal or Justified Accommodations have not been put in place</a:t>
            </a:r>
          </a:p>
          <a:p>
            <a:r>
              <a:rPr lang="en-US" sz="2400">
                <a:ea typeface="+mn-lt"/>
                <a:cs typeface="+mn-lt"/>
              </a:rPr>
              <a:t>Without evidence-informed interventions</a:t>
            </a:r>
            <a:endParaRPr lang="en-US" sz="2400">
              <a:cs typeface="Times New Roman"/>
            </a:endParaRPr>
          </a:p>
          <a:p>
            <a:r>
              <a:rPr lang="en-US" sz="2400">
                <a:ea typeface="+mn-lt"/>
                <a:cs typeface="+mn-lt"/>
              </a:rPr>
              <a:t>There’s an LD (stand-alone)</a:t>
            </a:r>
            <a:endParaRPr lang="en-US" sz="2400">
              <a:cs typeface="Times New Roman"/>
            </a:endParaRPr>
          </a:p>
          <a:p>
            <a:endParaRPr lang="en-US" sz="2400">
              <a:cs typeface="Times New Roman"/>
            </a:endParaRPr>
          </a:p>
          <a:p>
            <a:endParaRPr lang="en-US" sz="2000">
              <a:cs typeface="Times New Roman" panose="02020603050405020304"/>
            </a:endParaRPr>
          </a:p>
          <a:p>
            <a:endParaRPr lang="en-US">
              <a:cs typeface="Times New Roman" panose="02020603050405020304"/>
            </a:endParaRPr>
          </a:p>
        </p:txBody>
      </p:sp>
      <p:sp>
        <p:nvSpPr>
          <p:cNvPr id="7" name="Title 1">
            <a:extLst>
              <a:ext uri="{FF2B5EF4-FFF2-40B4-BE49-F238E27FC236}">
                <a16:creationId xmlns:a16="http://schemas.microsoft.com/office/drawing/2014/main" id="{517FFD5C-AEBF-4469-93F5-2F119236130E}"/>
              </a:ext>
            </a:extLst>
          </p:cNvPr>
          <p:cNvSpPr txBox="1">
            <a:spLocks/>
          </p:cNvSpPr>
          <p:nvPr/>
        </p:nvSpPr>
        <p:spPr>
          <a:xfrm>
            <a:off x="1032294" y="417841"/>
            <a:ext cx="4666891"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b="1" i="0" kern="1200" cap="none" spc="0" baseline="0" dirty="0">
                <a:solidFill>
                  <a:schemeClr val="tx1">
                    <a:lumMod val="85000"/>
                    <a:lumOff val="15000"/>
                  </a:schemeClr>
                </a:solidFill>
                <a:effectLst/>
                <a:latin typeface="+mj-lt"/>
                <a:ea typeface="+mn-ea"/>
                <a:cs typeface="+mn-cs"/>
              </a:defRPr>
            </a:lvl1pPr>
          </a:lstStyle>
          <a:p>
            <a:r>
              <a:rPr lang="en-US" sz="3200"/>
              <a:t>When </a:t>
            </a:r>
            <a:r>
              <a:rPr lang="en-US" sz="3200">
                <a:solidFill>
                  <a:srgbClr val="FF0000"/>
                </a:solidFill>
              </a:rPr>
              <a:t>NOT</a:t>
            </a:r>
            <a:r>
              <a:rPr lang="en-US" sz="3200"/>
              <a:t> to Adjust Curriculum:</a:t>
            </a:r>
          </a:p>
        </p:txBody>
      </p:sp>
    </p:spTree>
    <p:extLst>
      <p:ext uri="{BB962C8B-B14F-4D97-AF65-F5344CB8AC3E}">
        <p14:creationId xmlns:p14="http://schemas.microsoft.com/office/powerpoint/2010/main" val="66930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CF7B-FE94-439B-9BB1-82391868E728}"/>
              </a:ext>
            </a:extLst>
          </p:cNvPr>
          <p:cNvSpPr>
            <a:spLocks noGrp="1"/>
          </p:cNvSpPr>
          <p:nvPr>
            <p:ph type="title"/>
          </p:nvPr>
        </p:nvSpPr>
        <p:spPr>
          <a:xfrm>
            <a:off x="7062159" y="340669"/>
            <a:ext cx="4666891" cy="1371600"/>
          </a:xfrm>
        </p:spPr>
        <p:txBody>
          <a:bodyPr>
            <a:normAutofit/>
          </a:bodyPr>
          <a:lstStyle/>
          <a:p>
            <a:r>
              <a:rPr lang="en-US" sz="3200"/>
              <a:t>Considerations </a:t>
            </a:r>
            <a:r>
              <a:rPr lang="en-US" sz="3200">
                <a:solidFill>
                  <a:srgbClr val="00B050"/>
                </a:solidFill>
              </a:rPr>
              <a:t>FOR</a:t>
            </a:r>
            <a:r>
              <a:rPr lang="en-US" sz="3200"/>
              <a:t> Adjusting Curriculum:</a:t>
            </a:r>
          </a:p>
        </p:txBody>
      </p:sp>
      <p:sp>
        <p:nvSpPr>
          <p:cNvPr id="3" name="Content Placeholder 2">
            <a:extLst>
              <a:ext uri="{FF2B5EF4-FFF2-40B4-BE49-F238E27FC236}">
                <a16:creationId xmlns:a16="http://schemas.microsoft.com/office/drawing/2014/main" id="{CB6589AA-EFCD-45B5-9DC2-13A23D2012AD}"/>
              </a:ext>
            </a:extLst>
          </p:cNvPr>
          <p:cNvSpPr>
            <a:spLocks noGrp="1"/>
          </p:cNvSpPr>
          <p:nvPr>
            <p:ph sz="half" idx="1"/>
          </p:nvPr>
        </p:nvSpPr>
        <p:spPr>
          <a:xfrm>
            <a:off x="6690365" y="1712187"/>
            <a:ext cx="4663440" cy="3849681"/>
          </a:xfrm>
        </p:spPr>
        <p:txBody>
          <a:bodyPr vert="horz" lIns="91440" tIns="45720" rIns="91440" bIns="45720" rtlCol="0" anchor="t">
            <a:noAutofit/>
          </a:bodyPr>
          <a:lstStyle/>
          <a:p>
            <a:r>
              <a:rPr lang="en-US" sz="2250">
                <a:ea typeface="+mn-lt"/>
                <a:cs typeface="+mn-lt"/>
              </a:rPr>
              <a:t>Accommodations (universal and/or justified), support, strategies, resources, technology have been in place, but student still making few gains</a:t>
            </a:r>
            <a:endParaRPr lang="en-US" sz="2250">
              <a:cs typeface="Times New Roman"/>
            </a:endParaRPr>
          </a:p>
          <a:p>
            <a:r>
              <a:rPr lang="en-US" sz="2250">
                <a:ea typeface="+mn-lt"/>
                <a:cs typeface="+mn-lt"/>
              </a:rPr>
              <a:t>ESS Team and stakeholders have all been involved in discussions and decision-making process</a:t>
            </a:r>
          </a:p>
          <a:p>
            <a:r>
              <a:rPr lang="en-CA" sz="2250">
                <a:ea typeface="+mn-lt"/>
                <a:cs typeface="+mn-lt"/>
              </a:rPr>
              <a:t>Post-secondary implications have been clearly discussed (see family brochure)</a:t>
            </a:r>
            <a:endParaRPr lang="en-CA" sz="2250"/>
          </a:p>
        </p:txBody>
      </p:sp>
      <p:sp>
        <p:nvSpPr>
          <p:cNvPr id="4" name="Content Placeholder 3">
            <a:extLst>
              <a:ext uri="{FF2B5EF4-FFF2-40B4-BE49-F238E27FC236}">
                <a16:creationId xmlns:a16="http://schemas.microsoft.com/office/drawing/2014/main" id="{84EBFCD1-0CAB-4D0A-95F3-CB1E241AE957}"/>
              </a:ext>
            </a:extLst>
          </p:cNvPr>
          <p:cNvSpPr>
            <a:spLocks noGrp="1"/>
          </p:cNvSpPr>
          <p:nvPr>
            <p:ph sz="half" idx="2"/>
          </p:nvPr>
        </p:nvSpPr>
        <p:spPr>
          <a:xfrm>
            <a:off x="658483" y="1712187"/>
            <a:ext cx="4663440" cy="3749040"/>
          </a:xfrm>
        </p:spPr>
        <p:txBody>
          <a:bodyPr vert="horz" lIns="91440" tIns="45720" rIns="91440" bIns="45720" rtlCol="0" anchor="t">
            <a:noAutofit/>
          </a:bodyPr>
          <a:lstStyle/>
          <a:p>
            <a:r>
              <a:rPr lang="en-US" sz="2400">
                <a:ea typeface="+mn-lt"/>
                <a:cs typeface="+mn-lt"/>
              </a:rPr>
              <a:t>A lack of reliable evidence/data to support the decision</a:t>
            </a:r>
            <a:endParaRPr lang="en-US" sz="2400">
              <a:cs typeface="Times New Roman"/>
            </a:endParaRPr>
          </a:p>
          <a:p>
            <a:r>
              <a:rPr lang="en-US" sz="2400">
                <a:ea typeface="+mn-lt"/>
                <a:cs typeface="+mn-lt"/>
              </a:rPr>
              <a:t>A lack of ongoing collaboration, consultation, and communication with all stakeholders, including family</a:t>
            </a:r>
          </a:p>
          <a:p>
            <a:r>
              <a:rPr lang="en-US" sz="2400"/>
              <a:t>When the timing is not ideal (nearing end of semester or school year) </a:t>
            </a:r>
            <a:endParaRPr lang="en-US" sz="2400">
              <a:cs typeface="Times New Roman"/>
            </a:endParaRPr>
          </a:p>
        </p:txBody>
      </p:sp>
      <p:sp>
        <p:nvSpPr>
          <p:cNvPr id="7" name="Title 1">
            <a:extLst>
              <a:ext uri="{FF2B5EF4-FFF2-40B4-BE49-F238E27FC236}">
                <a16:creationId xmlns:a16="http://schemas.microsoft.com/office/drawing/2014/main" id="{517FFD5C-AEBF-4469-93F5-2F119236130E}"/>
              </a:ext>
            </a:extLst>
          </p:cNvPr>
          <p:cNvSpPr txBox="1">
            <a:spLocks/>
          </p:cNvSpPr>
          <p:nvPr/>
        </p:nvSpPr>
        <p:spPr>
          <a:xfrm>
            <a:off x="1026826" y="340669"/>
            <a:ext cx="4666891"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b="1" i="0" kern="1200" cap="none" spc="0" baseline="0" dirty="0">
                <a:solidFill>
                  <a:schemeClr val="tx1">
                    <a:lumMod val="85000"/>
                    <a:lumOff val="15000"/>
                  </a:schemeClr>
                </a:solidFill>
                <a:effectLst/>
                <a:latin typeface="+mj-lt"/>
                <a:ea typeface="+mn-ea"/>
                <a:cs typeface="+mn-cs"/>
              </a:defRPr>
            </a:lvl1pPr>
          </a:lstStyle>
          <a:p>
            <a:r>
              <a:rPr lang="en-US" sz="3200"/>
              <a:t>When </a:t>
            </a:r>
            <a:r>
              <a:rPr lang="en-US" sz="3200">
                <a:solidFill>
                  <a:srgbClr val="FF0000"/>
                </a:solidFill>
              </a:rPr>
              <a:t>NOT</a:t>
            </a:r>
            <a:r>
              <a:rPr lang="en-US" sz="3200"/>
              <a:t> to Adjust Curriculum: </a:t>
            </a:r>
          </a:p>
        </p:txBody>
      </p:sp>
    </p:spTree>
    <p:extLst>
      <p:ext uri="{BB962C8B-B14F-4D97-AF65-F5344CB8AC3E}">
        <p14:creationId xmlns:p14="http://schemas.microsoft.com/office/powerpoint/2010/main" val="35384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45612"/>
            <a:ext cx="10058400" cy="950679"/>
          </a:xfrm>
        </p:spPr>
        <p:txBody>
          <a:bodyPr/>
          <a:lstStyle/>
          <a:p>
            <a:pPr algn="ctr"/>
            <a:r>
              <a:rPr lang="en-US">
                <a:cs typeface="Arial"/>
              </a:rPr>
              <a:t>PLOF vs. PLOP</a:t>
            </a:r>
            <a:endParaRPr lang="en-US"/>
          </a:p>
        </p:txBody>
      </p:sp>
      <p:sp>
        <p:nvSpPr>
          <p:cNvPr id="3" name="Content Placeholder 2"/>
          <p:cNvSpPr>
            <a:spLocks noGrp="1"/>
          </p:cNvSpPr>
          <p:nvPr>
            <p:ph idx="1"/>
          </p:nvPr>
        </p:nvSpPr>
        <p:spPr>
          <a:xfrm>
            <a:off x="914400" y="1302327"/>
            <a:ext cx="10460182" cy="4655128"/>
          </a:xfrm>
        </p:spPr>
        <p:txBody>
          <a:bodyPr>
            <a:normAutofit/>
          </a:bodyPr>
          <a:lstStyle/>
          <a:p>
            <a:pPr marL="0" indent="0">
              <a:buNone/>
            </a:pPr>
            <a:endParaRPr lang="en-US" sz="2200"/>
          </a:p>
          <a:p>
            <a:r>
              <a:rPr lang="en-US" sz="2300">
                <a:ea typeface="+mn-lt"/>
                <a:cs typeface="+mn-lt"/>
              </a:rPr>
              <a:t>The </a:t>
            </a:r>
            <a:r>
              <a:rPr lang="en-US" sz="2300" b="1">
                <a:ea typeface="+mn-lt"/>
                <a:cs typeface="+mn-lt"/>
              </a:rPr>
              <a:t>PLOF</a:t>
            </a:r>
            <a:r>
              <a:rPr lang="en-US" sz="2300">
                <a:ea typeface="+mn-lt"/>
                <a:cs typeface="+mn-lt"/>
              </a:rPr>
              <a:t> or Present Level of Function (supported by formal/informal assessments), located in the Justification Summary, is the portion of the learner’s Personalized Learning Plan that gives an idea of where a student is performing at in a general sense.</a:t>
            </a:r>
          </a:p>
          <a:p>
            <a:r>
              <a:rPr lang="en-US" sz="2300">
                <a:ea typeface="+mn-lt"/>
                <a:cs typeface="+mn-lt"/>
              </a:rPr>
              <a:t>The </a:t>
            </a:r>
            <a:r>
              <a:rPr lang="en-US" sz="2300" b="1">
                <a:ea typeface="+mn-lt"/>
                <a:cs typeface="+mn-lt"/>
              </a:rPr>
              <a:t>PLOP</a:t>
            </a:r>
            <a:r>
              <a:rPr lang="en-US" sz="2300">
                <a:ea typeface="+mn-lt"/>
                <a:cs typeface="+mn-lt"/>
              </a:rPr>
              <a:t> or Present Level of Performance, located under Adjusted Curriculum, demonstrates where a student is at in a particular area of the curriculum. </a:t>
            </a:r>
          </a:p>
          <a:p>
            <a:r>
              <a:rPr lang="en-US" sz="2300">
                <a:ea typeface="+mn-lt"/>
                <a:cs typeface="+mn-lt"/>
              </a:rPr>
              <a:t>An accurate and complete </a:t>
            </a:r>
            <a:r>
              <a:rPr lang="en-US" sz="2300" b="1">
                <a:ea typeface="+mn-lt"/>
                <a:cs typeface="+mn-lt"/>
              </a:rPr>
              <a:t>PLOP</a:t>
            </a:r>
            <a:r>
              <a:rPr lang="en-US" sz="2300">
                <a:ea typeface="+mn-lt"/>
                <a:cs typeface="+mn-lt"/>
              </a:rPr>
              <a:t> is essential for determining appropriate goals. It is essential to know where the learner is starting from, to determine where they need to go.</a:t>
            </a:r>
            <a:endParaRPr lang="en-US" sz="2300">
              <a:cs typeface="Calibri"/>
            </a:endParaRPr>
          </a:p>
          <a:p>
            <a:endParaRPr lang="en-US"/>
          </a:p>
        </p:txBody>
      </p:sp>
    </p:spTree>
    <p:extLst>
      <p:ext uri="{BB962C8B-B14F-4D97-AF65-F5344CB8AC3E}">
        <p14:creationId xmlns:p14="http://schemas.microsoft.com/office/powerpoint/2010/main" val="24944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1D9F-6DD5-468C-A5BD-F7D84878043A}"/>
              </a:ext>
            </a:extLst>
          </p:cNvPr>
          <p:cNvSpPr>
            <a:spLocks noGrp="1"/>
          </p:cNvSpPr>
          <p:nvPr>
            <p:ph type="title"/>
          </p:nvPr>
        </p:nvSpPr>
        <p:spPr>
          <a:xfrm>
            <a:off x="1034647" y="420206"/>
            <a:ext cx="9635705" cy="803564"/>
          </a:xfrm>
        </p:spPr>
        <p:txBody>
          <a:bodyPr>
            <a:normAutofit/>
          </a:bodyPr>
          <a:lstStyle/>
          <a:p>
            <a:pPr algn="ctr"/>
            <a:r>
              <a:rPr lang="en-US">
                <a:cs typeface="Arial"/>
              </a:rPr>
              <a:t>Guidelines for Writing an Effective PLOP:</a:t>
            </a:r>
            <a:endParaRPr lang="en-US"/>
          </a:p>
        </p:txBody>
      </p:sp>
      <p:sp>
        <p:nvSpPr>
          <p:cNvPr id="3" name="Content Placeholder 2">
            <a:extLst>
              <a:ext uri="{FF2B5EF4-FFF2-40B4-BE49-F238E27FC236}">
                <a16:creationId xmlns:a16="http://schemas.microsoft.com/office/drawing/2014/main" id="{ADE5ED88-EB66-41F0-A252-A4F3C808D871}"/>
              </a:ext>
            </a:extLst>
          </p:cNvPr>
          <p:cNvSpPr>
            <a:spLocks noGrp="1"/>
          </p:cNvSpPr>
          <p:nvPr>
            <p:ph idx="1"/>
          </p:nvPr>
        </p:nvSpPr>
        <p:spPr>
          <a:xfrm>
            <a:off x="579801" y="1443069"/>
            <a:ext cx="10545399" cy="4509675"/>
          </a:xfrm>
        </p:spPr>
        <p:txBody>
          <a:bodyPr vert="horz" lIns="91440" tIns="45720" rIns="91440" bIns="45720" rtlCol="0" anchor="t">
            <a:normAutofit/>
          </a:bodyPr>
          <a:lstStyle/>
          <a:p>
            <a:endParaRPr lang="en-US"/>
          </a:p>
          <a:p>
            <a:endParaRPr lang="en-US">
              <a:cs typeface="Times New Roman"/>
            </a:endParaRPr>
          </a:p>
        </p:txBody>
      </p:sp>
      <p:sp>
        <p:nvSpPr>
          <p:cNvPr id="4" name="TextBox 3">
            <a:extLst>
              <a:ext uri="{FF2B5EF4-FFF2-40B4-BE49-F238E27FC236}">
                <a16:creationId xmlns:a16="http://schemas.microsoft.com/office/drawing/2014/main" id="{C5BCAAA9-2538-497A-B507-C04CC88F121A}"/>
              </a:ext>
            </a:extLst>
          </p:cNvPr>
          <p:cNvSpPr txBox="1"/>
          <p:nvPr/>
        </p:nvSpPr>
        <p:spPr>
          <a:xfrm>
            <a:off x="549062" y="1223770"/>
            <a:ext cx="11168331" cy="6755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500" b="1"/>
              <a:t>Uses positive language </a:t>
            </a:r>
            <a:endParaRPr lang="en-US" sz="2500" b="1">
              <a:cs typeface="Times New Roman"/>
            </a:endParaRPr>
          </a:p>
          <a:p>
            <a:r>
              <a:rPr lang="en-US" sz="2500"/>
              <a:t>(ex: student CAN....)</a:t>
            </a:r>
            <a:endParaRPr lang="en-US" sz="2500">
              <a:cs typeface="Times New Roman"/>
            </a:endParaRPr>
          </a:p>
          <a:p>
            <a:endParaRPr lang="en-US" sz="2500" b="1">
              <a:cs typeface="Calibri"/>
            </a:endParaRPr>
          </a:p>
          <a:p>
            <a:pPr marL="342900" indent="-342900">
              <a:buFont typeface="Arial" panose="020B0604020202020204" pitchFamily="34" charset="0"/>
              <a:buChar char="•"/>
            </a:pPr>
            <a:r>
              <a:rPr lang="en-US" sz="2500" b="1"/>
              <a:t>Is specific, complete, and accurate</a:t>
            </a:r>
            <a:r>
              <a:rPr lang="en-US" sz="2500"/>
              <a:t> </a:t>
            </a:r>
            <a:endParaRPr lang="en-US" sz="2500">
              <a:cs typeface="Times New Roman"/>
            </a:endParaRPr>
          </a:p>
          <a:p>
            <a:r>
              <a:rPr lang="en-US" sz="2500"/>
              <a:t>(ex: John can add two-digit numbers on a calculator with 50% accuracy)</a:t>
            </a:r>
            <a:endParaRPr lang="en-US" sz="2500">
              <a:cs typeface="Times New Roman"/>
            </a:endParaRPr>
          </a:p>
          <a:p>
            <a:endParaRPr lang="en-US" sz="2500">
              <a:ea typeface="+mn-lt"/>
              <a:cs typeface="+mn-lt"/>
            </a:endParaRPr>
          </a:p>
          <a:p>
            <a:pPr marL="342900" indent="-342900">
              <a:buFont typeface="Arial" panose="020B0604020202020204" pitchFamily="34" charset="0"/>
              <a:buChar char="•"/>
            </a:pPr>
            <a:r>
              <a:rPr lang="en-US" sz="2500" b="1">
                <a:ea typeface="+mn-lt"/>
                <a:cs typeface="+mn-lt"/>
              </a:rPr>
              <a:t>Is based on current information gathered from a variety of sources</a:t>
            </a:r>
            <a:r>
              <a:rPr lang="en-US" sz="2500">
                <a:ea typeface="+mn-lt"/>
                <a:cs typeface="+mn-lt"/>
              </a:rPr>
              <a:t> </a:t>
            </a:r>
            <a:endParaRPr lang="en-US" sz="2500">
              <a:ea typeface="+mn-lt"/>
              <a:cs typeface="Times New Roman"/>
            </a:endParaRPr>
          </a:p>
          <a:p>
            <a:r>
              <a:rPr lang="en-US" sz="2500">
                <a:ea typeface="+mn-lt"/>
                <a:cs typeface="+mn-lt"/>
              </a:rPr>
              <a:t>(ex: formal/informal assessments, portfolios, observations, interviews)</a:t>
            </a:r>
            <a:endParaRPr lang="en-US" sz="2500">
              <a:cs typeface="Times New Roman"/>
            </a:endParaRPr>
          </a:p>
          <a:p>
            <a:endParaRPr lang="en-US" sz="2500">
              <a:cs typeface="Calibri"/>
            </a:endParaRPr>
          </a:p>
          <a:p>
            <a:pPr marL="342900" indent="-342900">
              <a:buFont typeface="Arial" panose="020B0604020202020204" pitchFamily="34" charset="0"/>
              <a:buChar char="•"/>
            </a:pPr>
            <a:r>
              <a:rPr lang="en-US" sz="2500" b="1">
                <a:cs typeface="Times New Roman"/>
              </a:rPr>
              <a:t>Addresses a variety of abilities </a:t>
            </a:r>
          </a:p>
          <a:p>
            <a:r>
              <a:rPr lang="en-US" sz="2500">
                <a:cs typeface="Times New Roman"/>
              </a:rPr>
              <a:t>(ex: academic, non-academic, transitions)</a:t>
            </a:r>
            <a:endParaRPr lang="en-US" sz="2500">
              <a:ea typeface="+mn-lt"/>
              <a:cs typeface="Times New Roman"/>
            </a:endParaRPr>
          </a:p>
          <a:p>
            <a:endParaRPr lang="en-US" sz="2500" b="1" i="1">
              <a:ea typeface="+mn-lt"/>
              <a:cs typeface="Times New Roman"/>
            </a:endParaRPr>
          </a:p>
          <a:p>
            <a:pPr algn="ctr"/>
            <a:r>
              <a:rPr lang="en-US" sz="2500" i="1">
                <a:cs typeface="Times New Roman"/>
              </a:rPr>
              <a:t>Tip: Begin with a learner's strengths in an area of concern and conclude with needs</a:t>
            </a:r>
            <a:r>
              <a:rPr lang="en-US" sz="2500">
                <a:cs typeface="Times New Roman"/>
              </a:rPr>
              <a:t>.</a:t>
            </a:r>
          </a:p>
          <a:p>
            <a:endParaRPr lang="en-US" sz="2400">
              <a:cs typeface="Calibri" panose="020F0502020204030204"/>
            </a:endParaRPr>
          </a:p>
          <a:p>
            <a:pPr marL="285750" indent="-285750">
              <a:buFont typeface="Arial"/>
              <a:buChar char="•"/>
            </a:pPr>
            <a:endParaRPr lang="en-US" sz="2400" b="1">
              <a:cs typeface="Times New Roman"/>
            </a:endParaRPr>
          </a:p>
          <a:p>
            <a:endParaRPr lang="en-US" sz="2400">
              <a:cs typeface="Times New Roman"/>
            </a:endParaRPr>
          </a:p>
          <a:p>
            <a:endParaRPr lang="en-US">
              <a:cs typeface="Times New Roman"/>
            </a:endParaRPr>
          </a:p>
          <a:p>
            <a:pPr marL="285750" indent="-285750">
              <a:buFont typeface="Arial"/>
              <a:buChar char="•"/>
            </a:pPr>
            <a:endParaRPr lang="en-US" b="1">
              <a:cs typeface="Times New Roman"/>
            </a:endParaRPr>
          </a:p>
        </p:txBody>
      </p:sp>
    </p:spTree>
    <p:extLst>
      <p:ext uri="{BB962C8B-B14F-4D97-AF65-F5344CB8AC3E}">
        <p14:creationId xmlns:p14="http://schemas.microsoft.com/office/powerpoint/2010/main" val="320889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455A-C388-4668-BCB6-A9189F93FD6D}"/>
              </a:ext>
            </a:extLst>
          </p:cNvPr>
          <p:cNvSpPr>
            <a:spLocks noGrp="1"/>
          </p:cNvSpPr>
          <p:nvPr>
            <p:ph type="title"/>
          </p:nvPr>
        </p:nvSpPr>
        <p:spPr>
          <a:xfrm>
            <a:off x="1296838" y="527575"/>
            <a:ext cx="9411419" cy="782129"/>
          </a:xfrm>
        </p:spPr>
        <p:txBody>
          <a:bodyPr/>
          <a:lstStyle/>
          <a:p>
            <a:pPr algn="ctr"/>
            <a:r>
              <a:rPr lang="en-US">
                <a:cs typeface="Arial"/>
              </a:rPr>
              <a:t>Example of Well-Written PLOP:</a:t>
            </a:r>
          </a:p>
        </p:txBody>
      </p:sp>
      <p:sp>
        <p:nvSpPr>
          <p:cNvPr id="3" name="Content Placeholder 2">
            <a:extLst>
              <a:ext uri="{FF2B5EF4-FFF2-40B4-BE49-F238E27FC236}">
                <a16:creationId xmlns:a16="http://schemas.microsoft.com/office/drawing/2014/main" id="{565DD188-431E-4DB3-9670-C176286A76D1}"/>
              </a:ext>
            </a:extLst>
          </p:cNvPr>
          <p:cNvSpPr>
            <a:spLocks noGrp="1"/>
          </p:cNvSpPr>
          <p:nvPr>
            <p:ph idx="1"/>
          </p:nvPr>
        </p:nvSpPr>
        <p:spPr>
          <a:xfrm>
            <a:off x="549216" y="1297988"/>
            <a:ext cx="10964172" cy="5028567"/>
          </a:xfrm>
        </p:spPr>
        <p:txBody>
          <a:bodyPr vert="horz" lIns="91440" tIns="45720" rIns="91440" bIns="45720" rtlCol="0" anchor="t">
            <a:noAutofit/>
          </a:bodyPr>
          <a:lstStyle/>
          <a:p>
            <a:pPr>
              <a:buNone/>
            </a:pPr>
            <a:r>
              <a:rPr lang="en-US" sz="3600">
                <a:ea typeface="+mn-lt"/>
                <a:cs typeface="+mn-lt"/>
              </a:rPr>
              <a:t>Example 1:</a:t>
            </a:r>
          </a:p>
          <a:p>
            <a:pPr>
              <a:buNone/>
            </a:pPr>
            <a:r>
              <a:rPr lang="en-US" sz="3000">
                <a:ea typeface="+mn-lt"/>
                <a:cs typeface="+mn-lt"/>
              </a:rPr>
              <a:t>  Asher attends class regularly, attempts all in-class assignments, and completes homework assigned in math class. When Asher uses a calculator, his computation accuracy is between 50 and 60 percent for most assignments and quizzes. Without a calculator, his computation accuracy is 20 percent. Additionally, Asher has difficulty staying on task. He needs to increase his computation accuracy using a calculator.</a:t>
            </a:r>
            <a:endParaRPr lang="en-US"/>
          </a:p>
          <a:p>
            <a:pPr>
              <a:buNone/>
            </a:pPr>
            <a:endParaRPr lang="en-US" sz="2000">
              <a:ea typeface="+mn-lt"/>
              <a:cs typeface="+mn-lt"/>
            </a:endParaRPr>
          </a:p>
          <a:p>
            <a:pPr>
              <a:buNone/>
            </a:pPr>
            <a:endParaRPr lang="en-US" sz="2000">
              <a:cs typeface="Times New Roman"/>
            </a:endParaRPr>
          </a:p>
          <a:p>
            <a:pPr marL="0" indent="0">
              <a:buNone/>
            </a:pPr>
            <a:endParaRPr lang="en-US">
              <a:cs typeface="Times New Roman" panose="02020603050405020304"/>
            </a:endParaRPr>
          </a:p>
        </p:txBody>
      </p:sp>
      <p:sp>
        <p:nvSpPr>
          <p:cNvPr id="4" name="Rectangle 3">
            <a:extLst>
              <a:ext uri="{FF2B5EF4-FFF2-40B4-BE49-F238E27FC236}">
                <a16:creationId xmlns:a16="http://schemas.microsoft.com/office/drawing/2014/main" id="{E1E8079C-BD29-4120-B198-5A5F945B9F75}"/>
              </a:ext>
            </a:extLst>
          </p:cNvPr>
          <p:cNvSpPr/>
          <p:nvPr/>
        </p:nvSpPr>
        <p:spPr>
          <a:xfrm>
            <a:off x="1800044" y="2152289"/>
            <a:ext cx="9445923" cy="517585"/>
          </a:xfrm>
          <a:prstGeom prst="rect">
            <a:avLst/>
          </a:prstGeom>
          <a:noFill/>
          <a:ln w="571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D021F7-5027-4EF4-94BE-85D54D875D6A}"/>
              </a:ext>
            </a:extLst>
          </p:cNvPr>
          <p:cNvSpPr/>
          <p:nvPr/>
        </p:nvSpPr>
        <p:spPr>
          <a:xfrm>
            <a:off x="2447024" y="3187457"/>
            <a:ext cx="8612037" cy="517585"/>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0A9BDF-63AF-45DD-AC76-38912CAECAF7}"/>
              </a:ext>
            </a:extLst>
          </p:cNvPr>
          <p:cNvSpPr/>
          <p:nvPr/>
        </p:nvSpPr>
        <p:spPr>
          <a:xfrm>
            <a:off x="808006" y="2669873"/>
            <a:ext cx="6958641" cy="517585"/>
          </a:xfrm>
          <a:prstGeom prst="rect">
            <a:avLst/>
          </a:prstGeom>
          <a:noFill/>
          <a:ln w="571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1303E8-B9FD-42E0-A5E2-1E4C8D5C383E}"/>
              </a:ext>
            </a:extLst>
          </p:cNvPr>
          <p:cNvSpPr/>
          <p:nvPr/>
        </p:nvSpPr>
        <p:spPr>
          <a:xfrm>
            <a:off x="707363" y="3705042"/>
            <a:ext cx="5391509" cy="54633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D2A5E4-8CB9-44AA-9E78-ECDCF9A4D586}"/>
              </a:ext>
            </a:extLst>
          </p:cNvPr>
          <p:cNvSpPr/>
          <p:nvPr/>
        </p:nvSpPr>
        <p:spPr>
          <a:xfrm>
            <a:off x="808003" y="4797720"/>
            <a:ext cx="3896007" cy="54633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1" nodeType="clickEffect">
                                  <p:stCondLst>
                                    <p:cond delay="0"/>
                                  </p:stCondLst>
                                  <p:childTnLst>
                                    <p:animEffect transition="out" filter="wipe(right)">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22" presetClass="exit" presetSubtype="2" fill="hold" grpId="1" nodeType="withEffect">
                                  <p:stCondLst>
                                    <p:cond delay="0"/>
                                  </p:stCondLst>
                                  <p:childTnLst>
                                    <p:animEffect transition="out" filter="wipe(right)">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2" fill="hold" grpId="1" nodeType="clickEffect">
                                  <p:stCondLst>
                                    <p:cond delay="0"/>
                                  </p:stCondLst>
                                  <p:childTnLst>
                                    <p:animEffect transition="out" filter="wipe(right)">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22" presetClass="exit" presetSubtype="2" fill="hold" grpId="1" nodeType="withEffect">
                                  <p:stCondLst>
                                    <p:cond delay="0"/>
                                  </p:stCondLst>
                                  <p:childTnLst>
                                    <p:animEffect transition="out" filter="wipe(right)">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2" fill="hold" grpId="1" nodeType="clickEffect">
                                  <p:stCondLst>
                                    <p:cond delay="0"/>
                                  </p:stCondLst>
                                  <p:childTnLst>
                                    <p:animEffect transition="out" filter="wipe(right)">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P spid="6" grpId="0" animBg="1"/>
      <p:bldP spid="6" grpId="1" animBg="1"/>
      <p:bldP spid="7" grpId="0" animBg="1"/>
      <p:bldP spid="7" grpId="1" animBg="1"/>
      <p:bldP spid="8" grpId="0" animBg="1"/>
      <p:bldP spid="8"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807" y="447786"/>
            <a:ext cx="9296400" cy="900546"/>
          </a:xfrm>
        </p:spPr>
        <p:txBody>
          <a:bodyPr>
            <a:normAutofit/>
          </a:bodyPr>
          <a:lstStyle/>
          <a:p>
            <a:pPr algn="ctr"/>
            <a:r>
              <a:rPr lang="en-US" sz="4000"/>
              <a:t>Strengthening Adjusted Curriculum Goals</a:t>
            </a:r>
          </a:p>
        </p:txBody>
      </p:sp>
      <p:sp>
        <p:nvSpPr>
          <p:cNvPr id="4" name="Content Placeholder 3"/>
          <p:cNvSpPr>
            <a:spLocks noGrp="1"/>
          </p:cNvSpPr>
          <p:nvPr>
            <p:ph sz="half" idx="2"/>
          </p:nvPr>
        </p:nvSpPr>
        <p:spPr>
          <a:xfrm>
            <a:off x="752139" y="1458909"/>
            <a:ext cx="10823513" cy="4932161"/>
          </a:xfrm>
        </p:spPr>
        <p:txBody>
          <a:bodyPr vert="horz" lIns="91440" tIns="45720" rIns="91440" bIns="45720" rtlCol="0" anchor="t">
            <a:noAutofit/>
          </a:bodyPr>
          <a:lstStyle/>
          <a:p>
            <a:pPr marL="0" indent="0">
              <a:spcBef>
                <a:spcPts val="0"/>
              </a:spcBef>
              <a:buNone/>
            </a:pPr>
            <a:endParaRPr lang="en-US" sz="2400">
              <a:cs typeface="Times New Roman"/>
            </a:endParaRPr>
          </a:p>
          <a:p>
            <a:pPr lvl="1">
              <a:spcBef>
                <a:spcPts val="0"/>
              </a:spcBef>
            </a:pPr>
            <a:r>
              <a:rPr lang="en-US" sz="2400">
                <a:cs typeface="Times New Roman"/>
              </a:rPr>
              <a:t> </a:t>
            </a:r>
            <a:r>
              <a:rPr lang="en-US" sz="3000">
                <a:cs typeface="Times New Roman"/>
              </a:rPr>
              <a:t>Clear justification/rationale for adjustment of curriculum must be present.</a:t>
            </a:r>
          </a:p>
          <a:p>
            <a:pPr marL="274320" lvl="1" indent="0">
              <a:spcBef>
                <a:spcPts val="0"/>
              </a:spcBef>
              <a:buNone/>
            </a:pPr>
            <a:endParaRPr lang="en-US" sz="3000">
              <a:cs typeface="Times New Roman"/>
            </a:endParaRPr>
          </a:p>
          <a:p>
            <a:pPr lvl="1">
              <a:spcBef>
                <a:spcPts val="0"/>
              </a:spcBef>
            </a:pPr>
            <a:r>
              <a:rPr lang="en-US" sz="3000">
                <a:cs typeface="Times New Roman"/>
              </a:rPr>
              <a:t> Each goal should start with an effectively written PLOP.</a:t>
            </a:r>
          </a:p>
          <a:p>
            <a:pPr lvl="1">
              <a:spcBef>
                <a:spcPts val="0"/>
              </a:spcBef>
            </a:pPr>
            <a:endParaRPr lang="en-US" sz="3000">
              <a:cs typeface="Times New Roman"/>
            </a:endParaRPr>
          </a:p>
          <a:p>
            <a:pPr lvl="1">
              <a:spcBef>
                <a:spcPts val="0"/>
              </a:spcBef>
            </a:pPr>
            <a:r>
              <a:rPr lang="en-US" sz="3000">
                <a:cs typeface="Times New Roman"/>
              </a:rPr>
              <a:t>Strongly written (SMART) descriptions of changed outcomes to show how student will build upon their PLOP.</a:t>
            </a:r>
          </a:p>
          <a:p>
            <a:pPr marL="274320" lvl="1" indent="0">
              <a:spcBef>
                <a:spcPts val="0"/>
              </a:spcBef>
              <a:buNone/>
            </a:pPr>
            <a:endParaRPr lang="en-US" sz="3000">
              <a:cs typeface="Times New Roman"/>
            </a:endParaRPr>
          </a:p>
          <a:p>
            <a:pPr lvl="1">
              <a:spcBef>
                <a:spcPts val="0"/>
              </a:spcBef>
            </a:pPr>
            <a:endParaRPr lang="en-US" sz="2400">
              <a:cs typeface="Times New Roman"/>
            </a:endParaRPr>
          </a:p>
        </p:txBody>
      </p:sp>
    </p:spTree>
    <p:extLst>
      <p:ext uri="{BB962C8B-B14F-4D97-AF65-F5344CB8AC3E}">
        <p14:creationId xmlns:p14="http://schemas.microsoft.com/office/powerpoint/2010/main" val="13367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2310A83679C2B640A76FF71F270D6F4B" ma:contentTypeVersion="0" ma:contentTypeDescription="Upload an image or a photograph." ma:contentTypeScope="" ma:versionID="7e001c77b0bc0808d755d70c8cec5195">
  <xsd:schema xmlns:xsd="http://www.w3.org/2001/XMLSchema" xmlns:xs="http://www.w3.org/2001/XMLSchema" xmlns:p="http://schemas.microsoft.com/office/2006/metadata/properties" xmlns:ns1="http://schemas.microsoft.com/sharepoint/v3" targetNamespace="http://schemas.microsoft.com/office/2006/metadata/properties" ma:root="true" ma:fieldsID="fd02e9bfc2e383001fec009ffd034e30"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A106BD-187B-4A52-9EF3-B0313EB342AA}"/>
</file>

<file path=customXml/itemProps2.xml><?xml version="1.0" encoding="utf-8"?>
<ds:datastoreItem xmlns:ds="http://schemas.openxmlformats.org/officeDocument/2006/customXml" ds:itemID="{88B0A621-0286-4C88-9550-2681E05424C0}"/>
</file>

<file path=customXml/itemProps3.xml><?xml version="1.0" encoding="utf-8"?>
<ds:datastoreItem xmlns:ds="http://schemas.openxmlformats.org/officeDocument/2006/customXml" ds:itemID="{6247191D-DF88-4B58-9BBB-D609C81B8E2D}"/>
</file>

<file path=docProps/app.xml><?xml version="1.0" encoding="utf-8"?>
<Properties xmlns="http://schemas.openxmlformats.org/officeDocument/2006/extended-properties" xmlns:vt="http://schemas.openxmlformats.org/officeDocument/2006/docPropsVTypes">
  <Template>Wisp</Template>
  <TotalTime>0</TotalTime>
  <Words>1426</Words>
  <Application>Microsoft Office PowerPoint</Application>
  <PresentationFormat>Widescreen</PresentationFormat>
  <Paragraphs>116</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Abadi</vt:lpstr>
      <vt:lpstr>Arial</vt:lpstr>
      <vt:lpstr>Calibri</vt:lpstr>
      <vt:lpstr>Garamond</vt:lpstr>
      <vt:lpstr>SavonVTI</vt:lpstr>
      <vt:lpstr>PLP- Adjusted Curriculum</vt:lpstr>
      <vt:lpstr>Making the Decision to Adjust Curriculum</vt:lpstr>
      <vt:lpstr>Decision Rubric for PLP-Adjusted Curriculum</vt:lpstr>
      <vt:lpstr>Considerations FOR Adjusting Curriculum:</vt:lpstr>
      <vt:lpstr>Considerations FOR Adjusting Curriculum:</vt:lpstr>
      <vt:lpstr>PLOF vs. PLOP</vt:lpstr>
      <vt:lpstr>Guidelines for Writing an Effective PLOP:</vt:lpstr>
      <vt:lpstr>Example of Well-Written PLOP:</vt:lpstr>
      <vt:lpstr>Strengthening Adjusted Curriculum Goals</vt:lpstr>
      <vt:lpstr>PowerPoint Presentation</vt:lpstr>
      <vt:lpstr>PowerPoint Presentation</vt:lpstr>
      <vt:lpstr>PowerPoint Presentation</vt:lpstr>
      <vt:lpstr>PowerPoint Presentation</vt:lpstr>
      <vt:lpstr>  Can we  "Un-Adjust" a Student's PLP?   </vt:lpstr>
      <vt:lpstr>Using the PLP Evaluation Rubric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Badger, Cameron (ASD-S)</dc:creator>
  <cp:keywords/>
  <cp:lastModifiedBy>Fillmore-Crilley, Gail (ASD-S)</cp:lastModifiedBy>
  <cp:revision>2</cp:revision>
  <dcterms:created xsi:type="dcterms:W3CDTF">2019-12-04T14:41:12Z</dcterms:created>
  <dcterms:modified xsi:type="dcterms:W3CDTF">2020-03-08T19:48:53Z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0x010102002310A83679C2B640A76FF71F270D6F4B</vt:lpwstr>
  </property>
</Properties>
</file>