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93" r:id="rId6"/>
    <p:sldId id="299" r:id="rId7"/>
    <p:sldId id="294" r:id="rId8"/>
    <p:sldId id="291" r:id="rId9"/>
    <p:sldId id="295" r:id="rId10"/>
    <p:sldId id="289" r:id="rId11"/>
    <p:sldId id="268" r:id="rId12"/>
    <p:sldId id="300" r:id="rId13"/>
    <p:sldId id="302" r:id="rId14"/>
    <p:sldId id="301" r:id="rId15"/>
    <p:sldId id="290" r:id="rId16"/>
    <p:sldId id="261" r:id="rId17"/>
    <p:sldId id="277" r:id="rId18"/>
    <p:sldId id="288" r:id="rId19"/>
    <p:sldId id="280" r:id="rId20"/>
    <p:sldId id="281" r:id="rId21"/>
    <p:sldId id="263" r:id="rId22"/>
    <p:sldId id="265" r:id="rId23"/>
    <p:sldId id="279" r:id="rId24"/>
    <p:sldId id="304" r:id="rId25"/>
    <p:sldId id="273" r:id="rId26"/>
    <p:sldId id="275" r:id="rId27"/>
    <p:sldId id="276" r:id="rId28"/>
    <p:sldId id="267" r:id="rId29"/>
    <p:sldId id="303"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p:scale>
          <a:sx n="100" d="100"/>
          <a:sy n="100" d="100"/>
        </p:scale>
        <p:origin x="72" y="-6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9/9/2020</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9/9/2020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9/9/2020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9/9/2020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9/9/2020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9/9/2020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9/9/2020</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9/9/2020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9/9/2020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9/9/2020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9/9/2020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9/9/2020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9/9/2020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9/9/2020</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9/9/2020</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9/9/2020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9/9/2020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9/9/2020</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twitter.com/BarnhillMiddle" TargetMode="External"/><Relationship Id="rId2" Type="http://schemas.openxmlformats.org/officeDocument/2006/relationships/hyperlink" Target="http://web1.nbed.nb.ca/sites/district8/schools/barnhill/pages/welcome.aspx" TargetMode="External"/><Relationship Id="rId1" Type="http://schemas.openxmlformats.org/officeDocument/2006/relationships/slideLayout" Target="../slideLayouts/slideLayout2.xml"/><Relationship Id="rId4" Type="http://schemas.openxmlformats.org/officeDocument/2006/relationships/hyperlink" Target="https://www.facebook.com/pages/category/Middle-School/Barnhill-Memorial-School-172223096823543/"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eb1.nbed.nb.ca/sites/district8/schools/barnhill/Pages/Homework-Blogs.aspx"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Liza.Muise@nbed.nb.ca" TargetMode="External"/><Relationship Id="rId2" Type="http://schemas.openxmlformats.org/officeDocument/2006/relationships/hyperlink" Target="mailto:Jill.Ferguson@nbed.nb.c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8313" y="977029"/>
            <a:ext cx="9078809" cy="2084285"/>
          </a:xfrm>
          <a:effectLst>
            <a:glow rad="63500">
              <a:schemeClr val="accent3">
                <a:satMod val="175000"/>
                <a:alpha val="40000"/>
              </a:schemeClr>
            </a:glow>
          </a:effectLst>
        </p:spPr>
        <p:txBody>
          <a:bodyPr/>
          <a:lstStyle/>
          <a:p>
            <a:pPr algn="ctr"/>
            <a:r>
              <a:rPr lang="en-US" sz="4400" b="1" dirty="0">
                <a:solidFill>
                  <a:schemeClr val="bg1"/>
                </a:solidFill>
              </a:rPr>
              <a:t>Welcome to</a:t>
            </a:r>
            <a:br>
              <a:rPr lang="en-US" sz="4400" b="1" dirty="0">
                <a:solidFill>
                  <a:schemeClr val="bg1"/>
                </a:solidFill>
              </a:rPr>
            </a:br>
            <a:r>
              <a:rPr lang="en-US" sz="4400" b="1" dirty="0">
                <a:solidFill>
                  <a:schemeClr val="bg1"/>
                </a:solidFill>
              </a:rPr>
              <a:t>Barnhill Memorial School</a:t>
            </a:r>
            <a:endParaRPr lang="fr-CA" sz="4400"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8315" y="3563067"/>
            <a:ext cx="3678804" cy="2284731"/>
          </a:xfrm>
          <a:prstGeom prst="rect">
            <a:avLst/>
          </a:prstGeom>
        </p:spPr>
      </p:pic>
    </p:spTree>
    <p:extLst>
      <p:ext uri="{BB962C8B-B14F-4D97-AF65-F5344CB8AC3E}">
        <p14:creationId xmlns:p14="http://schemas.microsoft.com/office/powerpoint/2010/main" val="28547142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516" y="973668"/>
            <a:ext cx="11198268" cy="706964"/>
          </a:xfrm>
        </p:spPr>
        <p:txBody>
          <a:bodyPr/>
          <a:lstStyle/>
          <a:p>
            <a:pPr algn="ctr"/>
            <a:r>
              <a:rPr lang="en-CA" sz="4400" b="1" dirty="0">
                <a:solidFill>
                  <a:schemeClr val="bg1"/>
                </a:solidFill>
              </a:rPr>
              <a:t>Parent-Teacher Communication</a:t>
            </a:r>
            <a:endParaRPr lang="fr-CA" sz="4400" dirty="0">
              <a:solidFill>
                <a:schemeClr val="bg1"/>
              </a:solidFill>
            </a:endParaRPr>
          </a:p>
        </p:txBody>
      </p:sp>
      <p:sp>
        <p:nvSpPr>
          <p:cNvPr id="3" name="Content Placeholder 2"/>
          <p:cNvSpPr>
            <a:spLocks noGrp="1"/>
          </p:cNvSpPr>
          <p:nvPr>
            <p:ph sz="half" idx="1"/>
          </p:nvPr>
        </p:nvSpPr>
        <p:spPr>
          <a:xfrm>
            <a:off x="1154954" y="3104541"/>
            <a:ext cx="4825158" cy="3416301"/>
          </a:xfrm>
        </p:spPr>
        <p:txBody>
          <a:bodyPr/>
          <a:lstStyle/>
          <a:p>
            <a:r>
              <a:rPr lang="en-CA" dirty="0">
                <a:solidFill>
                  <a:schemeClr val="tx1"/>
                </a:solidFill>
              </a:rPr>
              <a:t>An agenda will be provided to all students in the fall.</a:t>
            </a:r>
          </a:p>
          <a:p>
            <a:r>
              <a:rPr lang="en-CA" dirty="0">
                <a:solidFill>
                  <a:schemeClr val="tx1"/>
                </a:solidFill>
              </a:rPr>
              <a:t>An agenda is an excellent form of communication for parents and teachers to stay connected. </a:t>
            </a:r>
          </a:p>
          <a:p>
            <a:endParaRPr lang="fr-CA" dirty="0"/>
          </a:p>
        </p:txBody>
      </p:sp>
      <p:sp>
        <p:nvSpPr>
          <p:cNvPr id="4" name="Content Placeholder 3"/>
          <p:cNvSpPr>
            <a:spLocks noGrp="1"/>
          </p:cNvSpPr>
          <p:nvPr>
            <p:ph sz="half" idx="2"/>
          </p:nvPr>
        </p:nvSpPr>
        <p:spPr>
          <a:xfrm>
            <a:off x="6246291" y="3104541"/>
            <a:ext cx="4825159" cy="3416300"/>
          </a:xfrm>
        </p:spPr>
        <p:txBody>
          <a:bodyPr/>
          <a:lstStyle/>
          <a:p>
            <a:r>
              <a:rPr lang="en-CA" dirty="0">
                <a:solidFill>
                  <a:schemeClr val="tx1"/>
                </a:solidFill>
              </a:rPr>
              <a:t>Homeroom teachers will have made initial contact with families before the first week of school</a:t>
            </a:r>
          </a:p>
          <a:p>
            <a:r>
              <a:rPr lang="en-CA" dirty="0">
                <a:solidFill>
                  <a:schemeClr val="tx1"/>
                </a:solidFill>
              </a:rPr>
              <a:t>We will be connecting throughout the school year by email or phone calls.</a:t>
            </a:r>
          </a:p>
          <a:p>
            <a:endParaRPr lang="fr-CA" dirty="0"/>
          </a:p>
        </p:txBody>
      </p:sp>
      <p:sp>
        <p:nvSpPr>
          <p:cNvPr id="5" name="Content Placeholder 3"/>
          <p:cNvSpPr txBox="1">
            <a:spLocks/>
          </p:cNvSpPr>
          <p:nvPr/>
        </p:nvSpPr>
        <p:spPr>
          <a:xfrm>
            <a:off x="1154954" y="2140119"/>
            <a:ext cx="3141878" cy="57626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endParaRPr lang="en-CA" sz="2400" dirty="0">
              <a:solidFill>
                <a:schemeClr val="tx1"/>
              </a:solidFill>
            </a:endParaRPr>
          </a:p>
          <a:p>
            <a:pPr marL="0" indent="0">
              <a:buNone/>
            </a:pPr>
            <a:r>
              <a:rPr lang="en-CA" sz="2400" dirty="0">
                <a:solidFill>
                  <a:schemeClr val="tx1"/>
                </a:solidFill>
              </a:rPr>
              <a:t>Agenda</a:t>
            </a:r>
          </a:p>
        </p:txBody>
      </p:sp>
      <p:sp>
        <p:nvSpPr>
          <p:cNvPr id="6" name="Rectangle 5"/>
          <p:cNvSpPr/>
          <p:nvPr/>
        </p:nvSpPr>
        <p:spPr>
          <a:xfrm>
            <a:off x="6246291" y="2642876"/>
            <a:ext cx="2064989" cy="461665"/>
          </a:xfrm>
          <a:prstGeom prst="rect">
            <a:avLst/>
          </a:prstGeom>
        </p:spPr>
        <p:txBody>
          <a:bodyPr wrap="none">
            <a:spAutoFit/>
          </a:bodyPr>
          <a:lstStyle/>
          <a:p>
            <a:r>
              <a:rPr lang="en-CA" sz="2400" dirty="0"/>
              <a:t>Phone/Email</a:t>
            </a:r>
          </a:p>
        </p:txBody>
      </p:sp>
    </p:spTree>
    <p:extLst>
      <p:ext uri="{BB962C8B-B14F-4D97-AF65-F5344CB8AC3E}">
        <p14:creationId xmlns:p14="http://schemas.microsoft.com/office/powerpoint/2010/main" val="33695152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568" y="973668"/>
            <a:ext cx="11223320" cy="706964"/>
          </a:xfrm>
        </p:spPr>
        <p:txBody>
          <a:bodyPr/>
          <a:lstStyle/>
          <a:p>
            <a:pPr algn="ctr"/>
            <a:r>
              <a:rPr lang="en-CA" sz="4400" b="1" dirty="0">
                <a:solidFill>
                  <a:schemeClr val="bg1"/>
                </a:solidFill>
              </a:rPr>
              <a:t>Parent-Teacher Communication Continued…</a:t>
            </a:r>
            <a:endParaRPr lang="fr-CA" sz="4400" dirty="0">
              <a:solidFill>
                <a:schemeClr val="bg1"/>
              </a:solidFill>
            </a:endParaRPr>
          </a:p>
        </p:txBody>
      </p:sp>
      <p:sp>
        <p:nvSpPr>
          <p:cNvPr id="3" name="Content Placeholder 2"/>
          <p:cNvSpPr>
            <a:spLocks noGrp="1"/>
          </p:cNvSpPr>
          <p:nvPr>
            <p:ph idx="1"/>
          </p:nvPr>
        </p:nvSpPr>
        <p:spPr>
          <a:xfrm>
            <a:off x="513568" y="2603500"/>
            <a:ext cx="11223320" cy="3416300"/>
          </a:xfrm>
        </p:spPr>
        <p:txBody>
          <a:bodyPr/>
          <a:lstStyle/>
          <a:p>
            <a:endParaRPr lang="en-CA" dirty="0">
              <a:solidFill>
                <a:schemeClr val="tx1"/>
              </a:solidFill>
            </a:endParaRPr>
          </a:p>
          <a:p>
            <a:r>
              <a:rPr lang="en-CA" dirty="0">
                <a:solidFill>
                  <a:schemeClr val="tx1"/>
                </a:solidFill>
              </a:rPr>
              <a:t>The Barnhill Lightning News will be on the Barnhill Memorial School Website, and it will be emailed to families. The Lightning News has updates, as well as important dates to make note of. </a:t>
            </a:r>
          </a:p>
          <a:p>
            <a:r>
              <a:rPr lang="en-CA" dirty="0">
                <a:solidFill>
                  <a:schemeClr val="tx1"/>
                </a:solidFill>
              </a:rPr>
              <a:t>Barnhill updates the website weekly. To inform home of important information: </a:t>
            </a:r>
            <a:r>
              <a:rPr lang="fr-CA" dirty="0">
                <a:solidFill>
                  <a:schemeClr val="tx1"/>
                </a:solidFill>
                <a:hlinkClick r:id="rId2"/>
              </a:rPr>
              <a:t>http://web1.nbed.nb.ca/sites/district8/schools/barnhill/pages/welcome.aspx</a:t>
            </a:r>
            <a:endParaRPr lang="en-CA" dirty="0">
              <a:solidFill>
                <a:schemeClr val="tx1"/>
              </a:solidFill>
            </a:endParaRPr>
          </a:p>
          <a:p>
            <a:r>
              <a:rPr lang="en-CA" dirty="0">
                <a:solidFill>
                  <a:schemeClr val="tx1"/>
                </a:solidFill>
              </a:rPr>
              <a:t>We are also on Twitter </a:t>
            </a:r>
            <a:r>
              <a:rPr lang="fr-CA" dirty="0">
                <a:solidFill>
                  <a:schemeClr val="tx1"/>
                </a:solidFill>
                <a:hlinkClick r:id="rId3"/>
              </a:rPr>
              <a:t>https://twitter.com/BarnhillMiddle</a:t>
            </a:r>
            <a:endParaRPr lang="en-CA" dirty="0">
              <a:solidFill>
                <a:schemeClr val="tx1"/>
              </a:solidFill>
            </a:endParaRPr>
          </a:p>
          <a:p>
            <a:r>
              <a:rPr lang="en-CA" dirty="0">
                <a:solidFill>
                  <a:schemeClr val="tx1"/>
                </a:solidFill>
              </a:rPr>
              <a:t>and Facebook! </a:t>
            </a:r>
            <a:r>
              <a:rPr lang="fr-CA" dirty="0">
                <a:solidFill>
                  <a:schemeClr val="tx1"/>
                </a:solidFill>
                <a:hlinkClick r:id="rId4"/>
              </a:rPr>
              <a:t>https://www.facebook.com/pages/category/Middle-School/Barnhill-Memorial-School-172223096823543/</a:t>
            </a:r>
            <a:endParaRPr lang="en-CA" dirty="0">
              <a:solidFill>
                <a:schemeClr val="tx1"/>
              </a:solidFill>
            </a:endParaRPr>
          </a:p>
          <a:p>
            <a:endParaRPr lang="en-CA" dirty="0">
              <a:solidFill>
                <a:schemeClr val="tx1"/>
              </a:solidFill>
            </a:endParaRPr>
          </a:p>
          <a:p>
            <a:endParaRPr lang="fr-CA" dirty="0">
              <a:solidFill>
                <a:schemeClr val="tx1"/>
              </a:solidFill>
            </a:endParaRPr>
          </a:p>
        </p:txBody>
      </p:sp>
      <p:sp>
        <p:nvSpPr>
          <p:cNvPr id="4" name="Text Placeholder 5"/>
          <p:cNvSpPr txBox="1">
            <a:spLocks/>
          </p:cNvSpPr>
          <p:nvPr/>
        </p:nvSpPr>
        <p:spPr>
          <a:xfrm>
            <a:off x="513568" y="2315369"/>
            <a:ext cx="4634629" cy="576262"/>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spcBef>
                <a:spcPts val="0"/>
              </a:spcBef>
              <a:buNone/>
            </a:pPr>
            <a:r>
              <a:rPr lang="en-CA" sz="2400" dirty="0">
                <a:solidFill>
                  <a:schemeClr val="tx1"/>
                </a:solidFill>
              </a:rPr>
              <a:t>Lightning News/Social Media</a:t>
            </a:r>
          </a:p>
        </p:txBody>
      </p:sp>
    </p:spTree>
    <p:extLst>
      <p:ext uri="{BB962C8B-B14F-4D97-AF65-F5344CB8AC3E}">
        <p14:creationId xmlns:p14="http://schemas.microsoft.com/office/powerpoint/2010/main" val="29502816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268" y="968653"/>
            <a:ext cx="11215042" cy="706964"/>
          </a:xfrm>
        </p:spPr>
        <p:txBody>
          <a:bodyPr/>
          <a:lstStyle/>
          <a:p>
            <a:pPr algn="ctr"/>
            <a:r>
              <a:rPr lang="en-CA" sz="4400" b="1" dirty="0">
                <a:solidFill>
                  <a:schemeClr val="bg1"/>
                </a:solidFill>
              </a:rPr>
              <a:t>Closed Campus</a:t>
            </a:r>
            <a:endParaRPr lang="fr-CA" sz="4400" dirty="0">
              <a:solidFill>
                <a:schemeClr val="bg1"/>
              </a:solidFill>
            </a:endParaRPr>
          </a:p>
        </p:txBody>
      </p:sp>
      <p:sp>
        <p:nvSpPr>
          <p:cNvPr id="3" name="Content Placeholder 2"/>
          <p:cNvSpPr>
            <a:spLocks noGrp="1"/>
          </p:cNvSpPr>
          <p:nvPr>
            <p:ph sz="half" idx="1"/>
          </p:nvPr>
        </p:nvSpPr>
        <p:spPr>
          <a:xfrm>
            <a:off x="488515" y="2847340"/>
            <a:ext cx="11210795" cy="3416301"/>
          </a:xfrm>
        </p:spPr>
        <p:txBody>
          <a:bodyPr>
            <a:normAutofit/>
          </a:bodyPr>
          <a:lstStyle/>
          <a:p>
            <a:r>
              <a:rPr lang="en-US" dirty="0">
                <a:solidFill>
                  <a:schemeClr val="tx1"/>
                </a:solidFill>
              </a:rPr>
              <a:t>Barnhill Memorial School is a closed campus for the safety of our students. </a:t>
            </a:r>
          </a:p>
          <a:p>
            <a:r>
              <a:rPr lang="en-US" dirty="0">
                <a:solidFill>
                  <a:schemeClr val="tx1"/>
                </a:solidFill>
              </a:rPr>
              <a:t>Students are to remain on-site when they arrive in the morning until they are dismissed at the end of the day. </a:t>
            </a:r>
          </a:p>
          <a:p>
            <a:pPr>
              <a:spcBef>
                <a:spcPts val="0"/>
              </a:spcBef>
              <a:defRPr/>
            </a:pPr>
            <a:r>
              <a:rPr lang="en-US" dirty="0">
                <a:solidFill>
                  <a:schemeClr val="tx1"/>
                </a:solidFill>
              </a:rPr>
              <a:t>A parent/guardian must sign his/her child out in the office if he/she has to leave for any reason prior to dismissal. Parents are asked to not enter the building when picking up students, please call the office when you arrive. </a:t>
            </a:r>
          </a:p>
          <a:p>
            <a:pPr>
              <a:spcBef>
                <a:spcPts val="0"/>
              </a:spcBef>
              <a:defRPr/>
            </a:pPr>
            <a:r>
              <a:rPr lang="en-US" dirty="0">
                <a:solidFill>
                  <a:schemeClr val="tx1"/>
                </a:solidFill>
                <a:latin typeface="Century Gothic" panose="020B0502020202020204" pitchFamily="34" charset="0"/>
              </a:rPr>
              <a:t>Drop-off and pick-up area in the morning and after school is </a:t>
            </a:r>
          </a:p>
          <a:p>
            <a:pPr marL="0" indent="0">
              <a:spcBef>
                <a:spcPts val="0"/>
              </a:spcBef>
              <a:buNone/>
              <a:defRPr/>
            </a:pPr>
            <a:r>
              <a:rPr lang="en-US" dirty="0">
                <a:solidFill>
                  <a:schemeClr val="tx1"/>
                </a:solidFill>
                <a:latin typeface="Century Gothic" panose="020B0502020202020204" pitchFamily="34" charset="0"/>
              </a:rPr>
              <a:t>    at the Cenotaph, between Barnhill and St. Rose School.</a:t>
            </a:r>
          </a:p>
          <a:p>
            <a:pPr>
              <a:spcBef>
                <a:spcPts val="0"/>
              </a:spcBef>
              <a:defRPr/>
            </a:pPr>
            <a:endParaRPr lang="en-US" sz="2400" b="1" dirty="0">
              <a:solidFill>
                <a:schemeClr val="tx1"/>
              </a:solidFill>
            </a:endParaRPr>
          </a:p>
          <a:p>
            <a:endParaRPr lang="en-US" sz="2400" dirty="0">
              <a:solidFill>
                <a:schemeClr val="tx1"/>
              </a:solidFill>
            </a:endParaRPr>
          </a:p>
          <a:p>
            <a:endParaRPr lang="fr-CA" sz="2400"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16367" y="4734838"/>
            <a:ext cx="1925488" cy="1916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5035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pattFill prst="pct10">
          <a:fgClr>
            <a:srgbClr val="7030A0"/>
          </a:fgClr>
          <a:bgClr>
            <a:schemeClr val="bg1"/>
          </a:bgClr>
        </a:patt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03128" y="839245"/>
            <a:ext cx="11171129" cy="836613"/>
          </a:xfrm>
        </p:spPr>
        <p:txBody>
          <a:bodyPr/>
          <a:lstStyle/>
          <a:p>
            <a:pPr algn="ctr" eaLnBrk="1" hangingPunct="1">
              <a:defRPr/>
            </a:pPr>
            <a:r>
              <a:rPr lang="en-US" sz="4400" b="1" dirty="0">
                <a:solidFill>
                  <a:schemeClr val="bg1"/>
                </a:solidFill>
                <a:latin typeface="+mn-lt"/>
              </a:rPr>
              <a:t>Your Daily Schedule</a:t>
            </a:r>
          </a:p>
        </p:txBody>
      </p:sp>
      <p:sp>
        <p:nvSpPr>
          <p:cNvPr id="15364" name="Rectangle 4"/>
          <p:cNvSpPr>
            <a:spLocks noGrp="1" noChangeArrowheads="1"/>
          </p:cNvSpPr>
          <p:nvPr>
            <p:ph sz="half" idx="1"/>
          </p:nvPr>
        </p:nvSpPr>
        <p:spPr>
          <a:xfrm>
            <a:off x="1380263" y="2404997"/>
            <a:ext cx="5257365" cy="4687844"/>
          </a:xfrm>
        </p:spPr>
        <p:txBody>
          <a:bodyPr>
            <a:noAutofit/>
          </a:bodyPr>
          <a:lstStyle/>
          <a:p>
            <a:pPr eaLnBrk="1" hangingPunct="1">
              <a:spcBef>
                <a:spcPts val="0"/>
              </a:spcBef>
              <a:buFontTx/>
              <a:buNone/>
              <a:defRPr/>
            </a:pPr>
            <a:r>
              <a:rPr lang="en-US" dirty="0">
                <a:solidFill>
                  <a:schemeClr val="accent4">
                    <a:lumMod val="10000"/>
                  </a:schemeClr>
                </a:solidFill>
              </a:rPr>
              <a:t>8:25	 am			       Arrival	</a:t>
            </a:r>
          </a:p>
          <a:p>
            <a:pPr eaLnBrk="1" hangingPunct="1">
              <a:spcBef>
                <a:spcPts val="0"/>
              </a:spcBef>
              <a:buFontTx/>
              <a:buNone/>
              <a:defRPr/>
            </a:pPr>
            <a:r>
              <a:rPr lang="en-US" dirty="0">
                <a:solidFill>
                  <a:schemeClr val="accent4">
                    <a:lumMod val="10000"/>
                  </a:schemeClr>
                </a:solidFill>
              </a:rPr>
              <a:t>8:25 – 8:35			Homeroom</a:t>
            </a:r>
          </a:p>
          <a:p>
            <a:pPr eaLnBrk="1" hangingPunct="1">
              <a:spcBef>
                <a:spcPts val="0"/>
              </a:spcBef>
              <a:buFontTx/>
              <a:buNone/>
              <a:defRPr/>
            </a:pPr>
            <a:r>
              <a:rPr lang="en-US" dirty="0">
                <a:solidFill>
                  <a:schemeClr val="accent4">
                    <a:lumMod val="10000"/>
                  </a:schemeClr>
                </a:solidFill>
              </a:rPr>
              <a:t>8:35 - 9:00			Foundations</a:t>
            </a:r>
          </a:p>
          <a:p>
            <a:pPr eaLnBrk="1" hangingPunct="1">
              <a:spcBef>
                <a:spcPts val="0"/>
              </a:spcBef>
              <a:buFontTx/>
              <a:buNone/>
              <a:defRPr/>
            </a:pPr>
            <a:r>
              <a:rPr lang="en-US" dirty="0">
                <a:solidFill>
                  <a:schemeClr val="accent4">
                    <a:lumMod val="10000"/>
                  </a:schemeClr>
                </a:solidFill>
              </a:rPr>
              <a:t>9:00 – 10:00		       Period 1</a:t>
            </a:r>
          </a:p>
          <a:p>
            <a:pPr eaLnBrk="1" hangingPunct="1">
              <a:spcBef>
                <a:spcPts val="0"/>
              </a:spcBef>
              <a:buFontTx/>
              <a:buNone/>
              <a:defRPr/>
            </a:pPr>
            <a:r>
              <a:rPr lang="en-US" dirty="0">
                <a:solidFill>
                  <a:schemeClr val="accent4">
                    <a:lumMod val="10000"/>
                  </a:schemeClr>
                </a:solidFill>
              </a:rPr>
              <a:t>10:00 – 10:05		Break</a:t>
            </a:r>
          </a:p>
          <a:p>
            <a:pPr eaLnBrk="1" hangingPunct="1">
              <a:spcBef>
                <a:spcPts val="0"/>
              </a:spcBef>
              <a:buFontTx/>
              <a:buNone/>
              <a:defRPr/>
            </a:pPr>
            <a:r>
              <a:rPr lang="en-US" dirty="0">
                <a:solidFill>
                  <a:schemeClr val="accent4">
                    <a:lumMod val="10000"/>
                  </a:schemeClr>
                </a:solidFill>
              </a:rPr>
              <a:t>10:05 -11:05		       Period 2</a:t>
            </a:r>
          </a:p>
          <a:p>
            <a:pPr eaLnBrk="1" hangingPunct="1">
              <a:spcBef>
                <a:spcPts val="0"/>
              </a:spcBef>
              <a:buFontTx/>
              <a:buNone/>
              <a:defRPr/>
            </a:pPr>
            <a:r>
              <a:rPr lang="en-US" dirty="0">
                <a:solidFill>
                  <a:schemeClr val="accent4">
                    <a:lumMod val="10000"/>
                  </a:schemeClr>
                </a:solidFill>
              </a:rPr>
              <a:t>11:05 - 11:10		       Break</a:t>
            </a:r>
          </a:p>
          <a:p>
            <a:pPr eaLnBrk="1" hangingPunct="1">
              <a:spcBef>
                <a:spcPts val="0"/>
              </a:spcBef>
              <a:buFontTx/>
              <a:buNone/>
              <a:defRPr/>
            </a:pPr>
            <a:r>
              <a:rPr lang="en-US" dirty="0">
                <a:solidFill>
                  <a:schemeClr val="accent4">
                    <a:lumMod val="10000"/>
                  </a:schemeClr>
                </a:solidFill>
              </a:rPr>
              <a:t>11:10 - 12:10		       Period 3</a:t>
            </a:r>
          </a:p>
          <a:p>
            <a:pPr eaLnBrk="1" hangingPunct="1">
              <a:spcBef>
                <a:spcPts val="0"/>
              </a:spcBef>
              <a:buFontTx/>
              <a:buNone/>
              <a:defRPr/>
            </a:pPr>
            <a:r>
              <a:rPr lang="en-US" dirty="0">
                <a:solidFill>
                  <a:schemeClr val="accent4">
                    <a:lumMod val="10000"/>
                  </a:schemeClr>
                </a:solidFill>
              </a:rPr>
              <a:t>12:10 - 12:50		       Lunch</a:t>
            </a:r>
          </a:p>
          <a:p>
            <a:pPr eaLnBrk="1" hangingPunct="1">
              <a:spcBef>
                <a:spcPts val="0"/>
              </a:spcBef>
              <a:buFontTx/>
              <a:buNone/>
              <a:defRPr/>
            </a:pPr>
            <a:r>
              <a:rPr lang="en-US" dirty="0">
                <a:solidFill>
                  <a:schemeClr val="accent4">
                    <a:lumMod val="10000"/>
                  </a:schemeClr>
                </a:solidFill>
              </a:rPr>
              <a:t>12:50 - 1:50		       Period 4</a:t>
            </a:r>
          </a:p>
          <a:p>
            <a:pPr eaLnBrk="1" hangingPunct="1">
              <a:spcBef>
                <a:spcPts val="0"/>
              </a:spcBef>
              <a:buFontTx/>
              <a:buNone/>
              <a:defRPr/>
            </a:pPr>
            <a:r>
              <a:rPr lang="en-US" dirty="0">
                <a:solidFill>
                  <a:schemeClr val="accent4">
                    <a:lumMod val="10000"/>
                  </a:schemeClr>
                </a:solidFill>
              </a:rPr>
              <a:t>1:50 - 1:55			Break</a:t>
            </a:r>
          </a:p>
          <a:p>
            <a:pPr eaLnBrk="1" hangingPunct="1">
              <a:spcBef>
                <a:spcPts val="0"/>
              </a:spcBef>
              <a:buFontTx/>
              <a:buNone/>
              <a:defRPr/>
            </a:pPr>
            <a:r>
              <a:rPr lang="en-US" dirty="0">
                <a:solidFill>
                  <a:schemeClr val="accent4">
                    <a:lumMod val="10000"/>
                  </a:schemeClr>
                </a:solidFill>
              </a:rPr>
              <a:t>1:55 - 2:55			Period 5</a:t>
            </a:r>
          </a:p>
          <a:p>
            <a:pPr eaLnBrk="1" hangingPunct="1">
              <a:spcBef>
                <a:spcPts val="0"/>
              </a:spcBef>
              <a:buFontTx/>
              <a:buNone/>
              <a:defRPr/>
            </a:pPr>
            <a:r>
              <a:rPr lang="en-US" dirty="0">
                <a:solidFill>
                  <a:schemeClr val="accent4">
                    <a:lumMod val="10000"/>
                  </a:schemeClr>
                </a:solidFill>
              </a:rPr>
              <a:t>2:55	 pm	      		       Dismissal</a:t>
            </a:r>
          </a:p>
          <a:p>
            <a:pPr eaLnBrk="1" hangingPunct="1">
              <a:spcBef>
                <a:spcPts val="0"/>
              </a:spcBef>
              <a:buFontTx/>
              <a:buNone/>
              <a:defRPr/>
            </a:pPr>
            <a:endParaRPr lang="en-US" sz="2100" dirty="0">
              <a:solidFill>
                <a:srgbClr val="FFFF00"/>
              </a:solidFill>
            </a:endParaRPr>
          </a:p>
        </p:txBody>
      </p:sp>
      <p:pic>
        <p:nvPicPr>
          <p:cNvPr id="19460" name="Picture 7" descr="MPj0408982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7628" y="2578930"/>
            <a:ext cx="3814763" cy="381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61809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89857" y="973668"/>
            <a:ext cx="11185071" cy="706964"/>
          </a:xfrm>
        </p:spPr>
        <p:txBody>
          <a:bodyPr/>
          <a:lstStyle/>
          <a:p>
            <a:pPr algn="ctr"/>
            <a:r>
              <a:rPr lang="fr-CA" altLang="en-US" sz="4400" b="1" dirty="0">
                <a:solidFill>
                  <a:schemeClr val="bg1"/>
                </a:solidFill>
              </a:rPr>
              <a:t>How to </a:t>
            </a:r>
            <a:r>
              <a:rPr lang="en-CA" altLang="en-US" sz="4400" b="1" dirty="0">
                <a:solidFill>
                  <a:schemeClr val="bg1"/>
                </a:solidFill>
              </a:rPr>
              <a:t>Properly</a:t>
            </a:r>
            <a:r>
              <a:rPr lang="fr-CA" altLang="en-US" sz="4400" b="1" dirty="0">
                <a:solidFill>
                  <a:schemeClr val="bg1"/>
                </a:solidFill>
              </a:rPr>
              <a:t> Enter the </a:t>
            </a:r>
            <a:r>
              <a:rPr lang="fr-CA" altLang="en-US" sz="4400" b="1" dirty="0" err="1">
                <a:solidFill>
                  <a:schemeClr val="bg1"/>
                </a:solidFill>
              </a:rPr>
              <a:t>School</a:t>
            </a:r>
            <a:endParaRPr lang="fr-CA" altLang="en-US" sz="4400" b="1" dirty="0">
              <a:solidFill>
                <a:schemeClr val="bg1"/>
              </a:solidFill>
            </a:endParaRPr>
          </a:p>
        </p:txBody>
      </p:sp>
      <p:sp>
        <p:nvSpPr>
          <p:cNvPr id="3" name="Content Placeholder 2"/>
          <p:cNvSpPr>
            <a:spLocks noGrp="1"/>
          </p:cNvSpPr>
          <p:nvPr>
            <p:ph idx="1"/>
          </p:nvPr>
        </p:nvSpPr>
        <p:spPr>
          <a:xfrm>
            <a:off x="489857" y="2603500"/>
            <a:ext cx="11185071" cy="3416300"/>
          </a:xfrm>
        </p:spPr>
        <p:txBody>
          <a:bodyPr>
            <a:noAutofit/>
          </a:bodyPr>
          <a:lstStyle/>
          <a:p>
            <a:pPr marL="514350" indent="-514350">
              <a:buFont typeface="Comic Sans MS" panose="030F0702030302020204" pitchFamily="66" charset="0"/>
              <a:buAutoNum type="arabicPeriod"/>
            </a:pPr>
            <a:r>
              <a:rPr lang="en-US" dirty="0">
                <a:solidFill>
                  <a:schemeClr val="tx1"/>
                </a:solidFill>
                <a:latin typeface="Century Gothic" panose="020B0502020202020204" pitchFamily="34" charset="0"/>
              </a:rPr>
              <a:t>Morning supervision begins at 7:55 AM. Each student </a:t>
            </a:r>
            <a:r>
              <a:rPr lang="fr-CA" dirty="0" err="1">
                <a:solidFill>
                  <a:schemeClr val="tx1"/>
                </a:solidFill>
              </a:rPr>
              <a:t>g</a:t>
            </a:r>
            <a:r>
              <a:rPr lang="fr-CA" altLang="en-US" dirty="0" err="1">
                <a:solidFill>
                  <a:schemeClr val="tx1"/>
                </a:solidFill>
              </a:rPr>
              <a:t>oes</a:t>
            </a:r>
            <a:r>
              <a:rPr lang="fr-CA" altLang="en-US" dirty="0">
                <a:solidFill>
                  <a:schemeClr val="tx1"/>
                </a:solidFill>
              </a:rPr>
              <a:t> </a:t>
            </a:r>
            <a:r>
              <a:rPr lang="fr-CA" altLang="en-US" dirty="0" err="1">
                <a:solidFill>
                  <a:schemeClr val="tx1"/>
                </a:solidFill>
              </a:rPr>
              <a:t>immediately</a:t>
            </a:r>
            <a:r>
              <a:rPr lang="fr-CA" altLang="en-US" dirty="0">
                <a:solidFill>
                  <a:schemeClr val="tx1"/>
                </a:solidFill>
              </a:rPr>
              <a:t> to </a:t>
            </a:r>
            <a:r>
              <a:rPr lang="fr-CA" altLang="en-US" dirty="0" err="1">
                <a:solidFill>
                  <a:schemeClr val="tx1"/>
                </a:solidFill>
              </a:rPr>
              <a:t>his</a:t>
            </a:r>
            <a:r>
              <a:rPr lang="fr-CA" altLang="en-US" dirty="0">
                <a:solidFill>
                  <a:schemeClr val="tx1"/>
                </a:solidFill>
              </a:rPr>
              <a:t>/</a:t>
            </a:r>
            <a:r>
              <a:rPr lang="fr-CA" altLang="en-US" dirty="0" err="1">
                <a:solidFill>
                  <a:schemeClr val="tx1"/>
                </a:solidFill>
              </a:rPr>
              <a:t>her</a:t>
            </a:r>
            <a:r>
              <a:rPr lang="fr-CA" altLang="en-US" dirty="0">
                <a:solidFill>
                  <a:schemeClr val="tx1"/>
                </a:solidFill>
              </a:rPr>
              <a:t> </a:t>
            </a:r>
            <a:r>
              <a:rPr lang="fr-CA" altLang="en-US" dirty="0" err="1">
                <a:solidFill>
                  <a:schemeClr val="tx1"/>
                </a:solidFill>
              </a:rPr>
              <a:t>assigned</a:t>
            </a:r>
            <a:r>
              <a:rPr lang="fr-CA" altLang="en-US" dirty="0">
                <a:solidFill>
                  <a:schemeClr val="tx1"/>
                </a:solidFill>
              </a:rPr>
              <a:t> entry </a:t>
            </a:r>
            <a:r>
              <a:rPr lang="fr-CA" altLang="en-US" dirty="0" err="1">
                <a:solidFill>
                  <a:schemeClr val="tx1"/>
                </a:solidFill>
              </a:rPr>
              <a:t>door</a:t>
            </a:r>
            <a:r>
              <a:rPr lang="fr-CA" altLang="en-US" dirty="0">
                <a:solidFill>
                  <a:schemeClr val="tx1"/>
                </a:solidFill>
              </a:rPr>
              <a:t> and </a:t>
            </a:r>
            <a:r>
              <a:rPr lang="fr-CA" altLang="en-US" dirty="0" err="1">
                <a:solidFill>
                  <a:schemeClr val="tx1"/>
                </a:solidFill>
              </a:rPr>
              <a:t>makes</a:t>
            </a:r>
            <a:r>
              <a:rPr lang="fr-CA" altLang="en-US" dirty="0">
                <a:solidFill>
                  <a:schemeClr val="tx1"/>
                </a:solidFill>
              </a:rPr>
              <a:t> </a:t>
            </a:r>
            <a:r>
              <a:rPr lang="fr-CA" altLang="en-US" dirty="0" err="1">
                <a:solidFill>
                  <a:schemeClr val="tx1"/>
                </a:solidFill>
              </a:rPr>
              <a:t>his</a:t>
            </a:r>
            <a:r>
              <a:rPr lang="fr-CA" altLang="en-US" dirty="0">
                <a:solidFill>
                  <a:schemeClr val="tx1"/>
                </a:solidFill>
              </a:rPr>
              <a:t>/</a:t>
            </a:r>
            <a:r>
              <a:rPr lang="fr-CA" altLang="en-US" dirty="0" err="1">
                <a:solidFill>
                  <a:schemeClr val="tx1"/>
                </a:solidFill>
              </a:rPr>
              <a:t>her</a:t>
            </a:r>
            <a:r>
              <a:rPr lang="fr-CA" altLang="en-US" dirty="0">
                <a:solidFill>
                  <a:schemeClr val="tx1"/>
                </a:solidFill>
              </a:rPr>
              <a:t> </a:t>
            </a:r>
            <a:r>
              <a:rPr lang="fr-CA" altLang="en-US" dirty="0" err="1">
                <a:solidFill>
                  <a:schemeClr val="tx1"/>
                </a:solidFill>
              </a:rPr>
              <a:t>way</a:t>
            </a:r>
            <a:r>
              <a:rPr lang="fr-CA" altLang="en-US" dirty="0">
                <a:solidFill>
                  <a:schemeClr val="tx1"/>
                </a:solidFill>
              </a:rPr>
              <a:t> to </a:t>
            </a:r>
            <a:r>
              <a:rPr lang="fr-CA" altLang="en-US" dirty="0" err="1">
                <a:solidFill>
                  <a:schemeClr val="tx1"/>
                </a:solidFill>
              </a:rPr>
              <a:t>his</a:t>
            </a:r>
            <a:r>
              <a:rPr lang="fr-CA" altLang="en-US" dirty="0">
                <a:solidFill>
                  <a:schemeClr val="tx1"/>
                </a:solidFill>
              </a:rPr>
              <a:t>/</a:t>
            </a:r>
            <a:r>
              <a:rPr lang="fr-CA" altLang="en-US" dirty="0" err="1">
                <a:solidFill>
                  <a:schemeClr val="tx1"/>
                </a:solidFill>
              </a:rPr>
              <a:t>her</a:t>
            </a:r>
            <a:r>
              <a:rPr lang="fr-CA" altLang="en-US" dirty="0">
                <a:solidFill>
                  <a:schemeClr val="tx1"/>
                </a:solidFill>
              </a:rPr>
              <a:t> </a:t>
            </a:r>
            <a:r>
              <a:rPr lang="fr-CA" altLang="en-US" dirty="0" err="1">
                <a:solidFill>
                  <a:schemeClr val="tx1"/>
                </a:solidFill>
              </a:rPr>
              <a:t>homeroom</a:t>
            </a:r>
            <a:r>
              <a:rPr lang="fr-CA" altLang="en-US" dirty="0">
                <a:solidFill>
                  <a:schemeClr val="tx1"/>
                </a:solidFill>
              </a:rPr>
              <a:t> in a </a:t>
            </a:r>
            <a:r>
              <a:rPr lang="fr-CA" altLang="en-US" i="1" dirty="0" err="1">
                <a:solidFill>
                  <a:schemeClr val="tx1"/>
                </a:solidFill>
              </a:rPr>
              <a:t>calm</a:t>
            </a:r>
            <a:r>
              <a:rPr lang="fr-CA" altLang="en-US" dirty="0">
                <a:solidFill>
                  <a:schemeClr val="tx1"/>
                </a:solidFill>
              </a:rPr>
              <a:t> and </a:t>
            </a:r>
            <a:r>
              <a:rPr lang="fr-CA" altLang="en-US" i="1" dirty="0" err="1">
                <a:solidFill>
                  <a:schemeClr val="tx1"/>
                </a:solidFill>
              </a:rPr>
              <a:t>orderly</a:t>
            </a:r>
            <a:r>
              <a:rPr lang="fr-CA" altLang="en-US" dirty="0">
                <a:solidFill>
                  <a:schemeClr val="tx1"/>
                </a:solidFill>
              </a:rPr>
              <a:t> </a:t>
            </a:r>
            <a:r>
              <a:rPr lang="fr-CA" altLang="en-US" dirty="0" err="1">
                <a:solidFill>
                  <a:schemeClr val="tx1"/>
                </a:solidFill>
              </a:rPr>
              <a:t>manner</a:t>
            </a:r>
            <a:r>
              <a:rPr lang="fr-CA" altLang="en-US" dirty="0">
                <a:solidFill>
                  <a:schemeClr val="tx1"/>
                </a:solidFill>
              </a:rPr>
              <a:t>. </a:t>
            </a:r>
            <a:r>
              <a:rPr lang="fr-CA" altLang="en-US" dirty="0" err="1">
                <a:solidFill>
                  <a:schemeClr val="tx1"/>
                </a:solidFill>
              </a:rPr>
              <a:t>While</a:t>
            </a:r>
            <a:r>
              <a:rPr lang="fr-CA" altLang="en-US" dirty="0">
                <a:solidFill>
                  <a:schemeClr val="tx1"/>
                </a:solidFill>
              </a:rPr>
              <a:t> in the </a:t>
            </a:r>
            <a:r>
              <a:rPr lang="fr-CA" altLang="en-US" dirty="0" err="1">
                <a:solidFill>
                  <a:schemeClr val="tx1"/>
                </a:solidFill>
              </a:rPr>
              <a:t>hallway</a:t>
            </a:r>
            <a:r>
              <a:rPr lang="fr-CA" altLang="en-US" dirty="0">
                <a:solidFill>
                  <a:schemeClr val="tx1"/>
                </a:solidFill>
              </a:rPr>
              <a:t> </a:t>
            </a:r>
            <a:r>
              <a:rPr lang="fr-CA" altLang="en-US" dirty="0" err="1">
                <a:solidFill>
                  <a:schemeClr val="tx1"/>
                </a:solidFill>
              </a:rPr>
              <a:t>students</a:t>
            </a:r>
            <a:r>
              <a:rPr lang="fr-CA" altLang="en-US" dirty="0">
                <a:solidFill>
                  <a:schemeClr val="tx1"/>
                </a:solidFill>
              </a:rPr>
              <a:t> must wear a clean </a:t>
            </a:r>
            <a:r>
              <a:rPr lang="fr-CA" altLang="en-US" dirty="0" err="1">
                <a:solidFill>
                  <a:schemeClr val="tx1"/>
                </a:solidFill>
              </a:rPr>
              <a:t>community</a:t>
            </a:r>
            <a:r>
              <a:rPr lang="fr-CA" altLang="en-US" dirty="0">
                <a:solidFill>
                  <a:schemeClr val="tx1"/>
                </a:solidFill>
              </a:rPr>
              <a:t> face </a:t>
            </a:r>
            <a:r>
              <a:rPr lang="fr-CA" altLang="en-US" dirty="0" err="1">
                <a:solidFill>
                  <a:schemeClr val="tx1"/>
                </a:solidFill>
              </a:rPr>
              <a:t>mask</a:t>
            </a:r>
            <a:r>
              <a:rPr lang="fr-CA" altLang="en-US" dirty="0">
                <a:solidFill>
                  <a:schemeClr val="tx1"/>
                </a:solidFill>
              </a:rPr>
              <a:t>. </a:t>
            </a:r>
          </a:p>
          <a:p>
            <a:pPr marL="514350" indent="-514350">
              <a:buFont typeface="Comic Sans MS" panose="030F0702030302020204" pitchFamily="66" charset="0"/>
              <a:buAutoNum type="arabicPeriod"/>
            </a:pPr>
            <a:r>
              <a:rPr lang="fr-CA" altLang="en-US" dirty="0" err="1">
                <a:solidFill>
                  <a:schemeClr val="tx1"/>
                </a:solidFill>
              </a:rPr>
              <a:t>Organize</a:t>
            </a:r>
            <a:r>
              <a:rPr lang="fr-CA" altLang="en-US" dirty="0">
                <a:solidFill>
                  <a:schemeClr val="tx1"/>
                </a:solidFill>
              </a:rPr>
              <a:t> all </a:t>
            </a:r>
            <a:r>
              <a:rPr lang="fr-CA" altLang="en-US" dirty="0" err="1">
                <a:solidFill>
                  <a:schemeClr val="tx1"/>
                </a:solidFill>
              </a:rPr>
              <a:t>necessary</a:t>
            </a:r>
            <a:r>
              <a:rPr lang="fr-CA" altLang="en-US" dirty="0">
                <a:solidFill>
                  <a:schemeClr val="tx1"/>
                </a:solidFill>
              </a:rPr>
              <a:t> </a:t>
            </a:r>
            <a:r>
              <a:rPr lang="fr-CA" altLang="en-US" dirty="0" err="1">
                <a:solidFill>
                  <a:schemeClr val="tx1"/>
                </a:solidFill>
              </a:rPr>
              <a:t>materials</a:t>
            </a:r>
            <a:r>
              <a:rPr lang="fr-CA" altLang="en-US" dirty="0">
                <a:solidFill>
                  <a:schemeClr val="tx1"/>
                </a:solidFill>
              </a:rPr>
              <a:t> for </a:t>
            </a:r>
            <a:r>
              <a:rPr lang="fr-CA" altLang="en-US" dirty="0" err="1">
                <a:solidFill>
                  <a:schemeClr val="tx1"/>
                </a:solidFill>
              </a:rPr>
              <a:t>your</a:t>
            </a:r>
            <a:r>
              <a:rPr lang="fr-CA" altLang="en-US" dirty="0">
                <a:solidFill>
                  <a:schemeClr val="tx1"/>
                </a:solidFill>
              </a:rPr>
              <a:t> </a:t>
            </a:r>
            <a:r>
              <a:rPr lang="fr-CA" altLang="en-US" b="1" dirty="0">
                <a:solidFill>
                  <a:schemeClr val="tx1"/>
                </a:solidFill>
              </a:rPr>
              <a:t>first class </a:t>
            </a:r>
            <a:r>
              <a:rPr lang="fr-CA" altLang="en-US" dirty="0">
                <a:solidFill>
                  <a:schemeClr val="tx1"/>
                </a:solidFill>
              </a:rPr>
              <a:t>and use the </a:t>
            </a:r>
            <a:r>
              <a:rPr lang="fr-CA" altLang="en-US" dirty="0" err="1">
                <a:solidFill>
                  <a:schemeClr val="tx1"/>
                </a:solidFill>
              </a:rPr>
              <a:t>washroom</a:t>
            </a:r>
            <a:r>
              <a:rPr lang="fr-CA" altLang="en-US" dirty="0">
                <a:solidFill>
                  <a:schemeClr val="tx1"/>
                </a:solidFill>
              </a:rPr>
              <a:t>/</a:t>
            </a:r>
            <a:r>
              <a:rPr lang="fr-CA" altLang="en-US" dirty="0" err="1">
                <a:solidFill>
                  <a:schemeClr val="tx1"/>
                </a:solidFill>
              </a:rPr>
              <a:t>get</a:t>
            </a:r>
            <a:r>
              <a:rPr lang="fr-CA" altLang="en-US" dirty="0">
                <a:solidFill>
                  <a:schemeClr val="tx1"/>
                </a:solidFill>
              </a:rPr>
              <a:t> a drink.</a:t>
            </a:r>
          </a:p>
          <a:p>
            <a:pPr marL="514350" indent="-514350">
              <a:buFont typeface="Comic Sans MS" panose="030F0702030302020204" pitchFamily="66" charset="0"/>
              <a:buAutoNum type="arabicPeriod"/>
            </a:pPr>
            <a:r>
              <a:rPr lang="fr-CA" altLang="en-US" dirty="0" err="1">
                <a:solidFill>
                  <a:schemeClr val="tx1"/>
                </a:solidFill>
              </a:rPr>
              <a:t>Upon</a:t>
            </a:r>
            <a:r>
              <a:rPr lang="fr-CA" altLang="en-US" dirty="0">
                <a:solidFill>
                  <a:schemeClr val="tx1"/>
                </a:solidFill>
              </a:rPr>
              <a:t> </a:t>
            </a:r>
            <a:r>
              <a:rPr lang="fr-CA" altLang="en-US" dirty="0" err="1">
                <a:solidFill>
                  <a:schemeClr val="tx1"/>
                </a:solidFill>
              </a:rPr>
              <a:t>arriving</a:t>
            </a:r>
            <a:r>
              <a:rPr lang="fr-CA" altLang="en-US" dirty="0">
                <a:solidFill>
                  <a:schemeClr val="tx1"/>
                </a:solidFill>
              </a:rPr>
              <a:t> in class, </a:t>
            </a:r>
            <a:r>
              <a:rPr lang="fr-CA" altLang="en-US" dirty="0" err="1">
                <a:solidFill>
                  <a:schemeClr val="tx1"/>
                </a:solidFill>
              </a:rPr>
              <a:t>take</a:t>
            </a:r>
            <a:r>
              <a:rPr lang="fr-CA" altLang="en-US" dirty="0">
                <a:solidFill>
                  <a:schemeClr val="tx1"/>
                </a:solidFill>
              </a:rPr>
              <a:t> a </a:t>
            </a:r>
            <a:r>
              <a:rPr lang="fr-CA" altLang="en-US" dirty="0" err="1">
                <a:solidFill>
                  <a:schemeClr val="tx1"/>
                </a:solidFill>
              </a:rPr>
              <a:t>seat</a:t>
            </a:r>
            <a:r>
              <a:rPr lang="fr-CA" altLang="en-US" dirty="0">
                <a:solidFill>
                  <a:schemeClr val="tx1"/>
                </a:solidFill>
              </a:rPr>
              <a:t> and </a:t>
            </a:r>
            <a:r>
              <a:rPr lang="fr-CA" altLang="en-US" dirty="0" err="1">
                <a:solidFill>
                  <a:schemeClr val="tx1"/>
                </a:solidFill>
              </a:rPr>
              <a:t>begin</a:t>
            </a:r>
            <a:r>
              <a:rPr lang="fr-CA" altLang="en-US" dirty="0">
                <a:solidFill>
                  <a:schemeClr val="tx1"/>
                </a:solidFill>
              </a:rPr>
              <a:t> silent </a:t>
            </a:r>
            <a:r>
              <a:rPr lang="fr-CA" altLang="en-US" dirty="0" err="1">
                <a:solidFill>
                  <a:schemeClr val="tx1"/>
                </a:solidFill>
              </a:rPr>
              <a:t>reading</a:t>
            </a:r>
            <a:r>
              <a:rPr lang="fr-CA" altLang="en-US" dirty="0">
                <a:solidFill>
                  <a:schemeClr val="tx1"/>
                </a:solidFill>
              </a:rPr>
              <a:t>.</a:t>
            </a:r>
          </a:p>
        </p:txBody>
      </p:sp>
    </p:spTree>
    <p:extLst>
      <p:ext uri="{BB962C8B-B14F-4D97-AF65-F5344CB8AC3E}">
        <p14:creationId xmlns:p14="http://schemas.microsoft.com/office/powerpoint/2010/main" val="16405975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88515" y="973668"/>
            <a:ext cx="11210795" cy="706964"/>
          </a:xfrm>
        </p:spPr>
        <p:txBody>
          <a:bodyPr/>
          <a:lstStyle/>
          <a:p>
            <a:pPr algn="ctr"/>
            <a:r>
              <a:rPr lang="fr-CA" altLang="en-US" sz="4400" b="1" dirty="0">
                <a:solidFill>
                  <a:schemeClr val="bg1"/>
                </a:solidFill>
              </a:rPr>
              <a:t>How to </a:t>
            </a:r>
            <a:r>
              <a:rPr lang="fr-CA" altLang="en-US" sz="4400" b="1" dirty="0" err="1">
                <a:solidFill>
                  <a:schemeClr val="bg1"/>
                </a:solidFill>
              </a:rPr>
              <a:t>Properly</a:t>
            </a:r>
            <a:r>
              <a:rPr lang="fr-CA" altLang="en-US" sz="4400" b="1" dirty="0">
                <a:solidFill>
                  <a:schemeClr val="bg1"/>
                </a:solidFill>
              </a:rPr>
              <a:t> Exit the </a:t>
            </a:r>
            <a:r>
              <a:rPr lang="fr-CA" altLang="en-US" sz="4400" b="1" dirty="0" err="1">
                <a:solidFill>
                  <a:schemeClr val="bg1"/>
                </a:solidFill>
              </a:rPr>
              <a:t>School</a:t>
            </a:r>
            <a:endParaRPr lang="fr-CA" altLang="en-US" sz="4400" b="1" dirty="0">
              <a:solidFill>
                <a:schemeClr val="bg1"/>
              </a:solidFill>
            </a:endParaRPr>
          </a:p>
        </p:txBody>
      </p:sp>
      <p:sp>
        <p:nvSpPr>
          <p:cNvPr id="3" name="Content Placeholder 2"/>
          <p:cNvSpPr>
            <a:spLocks noGrp="1"/>
          </p:cNvSpPr>
          <p:nvPr>
            <p:ph idx="1"/>
          </p:nvPr>
        </p:nvSpPr>
        <p:spPr>
          <a:xfrm>
            <a:off x="488515" y="2677940"/>
            <a:ext cx="11210794" cy="3416300"/>
          </a:xfrm>
        </p:spPr>
        <p:txBody>
          <a:bodyPr>
            <a:noAutofit/>
          </a:bodyPr>
          <a:lstStyle/>
          <a:p>
            <a:pPr marL="514350" indent="-514350">
              <a:buFont typeface="Comic Sans MS" panose="030F0702030302020204" pitchFamily="66" charset="0"/>
              <a:buAutoNum type="arabicPeriod"/>
            </a:pPr>
            <a:r>
              <a:rPr lang="en-CA" altLang="en-US" dirty="0">
                <a:solidFill>
                  <a:schemeClr val="tx1"/>
                </a:solidFill>
              </a:rPr>
              <a:t>Return to your homeroom classroom bubble. </a:t>
            </a:r>
          </a:p>
          <a:p>
            <a:pPr marL="514350" indent="-514350">
              <a:buFont typeface="Comic Sans MS" panose="030F0702030302020204" pitchFamily="66" charset="0"/>
              <a:buAutoNum type="arabicPeriod"/>
            </a:pPr>
            <a:r>
              <a:rPr lang="en-CA" altLang="en-US" i="1" dirty="0">
                <a:solidFill>
                  <a:schemeClr val="tx1"/>
                </a:solidFill>
              </a:rPr>
              <a:t>Gather your belongings. </a:t>
            </a:r>
          </a:p>
          <a:p>
            <a:pPr marL="514350" indent="-514350">
              <a:buFont typeface="Comic Sans MS" panose="030F0702030302020204" pitchFamily="66" charset="0"/>
              <a:buAutoNum type="arabicPeriod"/>
            </a:pPr>
            <a:r>
              <a:rPr lang="en-CA" altLang="en-US" dirty="0">
                <a:solidFill>
                  <a:schemeClr val="tx1"/>
                </a:solidFill>
              </a:rPr>
              <a:t>Wear your facemask until exiting building using assigned door. </a:t>
            </a:r>
          </a:p>
          <a:p>
            <a:pPr marL="514350" indent="-514350">
              <a:buFont typeface="Comic Sans MS" panose="030F0702030302020204" pitchFamily="66" charset="0"/>
              <a:buAutoNum type="arabicPeriod"/>
            </a:pPr>
            <a:r>
              <a:rPr lang="en-CA" altLang="en-US" dirty="0">
                <a:solidFill>
                  <a:schemeClr val="tx1"/>
                </a:solidFill>
              </a:rPr>
              <a:t>-Bus students walk to the bus area.</a:t>
            </a:r>
          </a:p>
          <a:p>
            <a:pPr marL="0" indent="0">
              <a:buNone/>
            </a:pPr>
            <a:r>
              <a:rPr lang="en-CA" altLang="en-US" dirty="0">
                <a:solidFill>
                  <a:schemeClr val="tx1"/>
                </a:solidFill>
              </a:rPr>
              <a:t>        - Walkers leave school grounds immediately.</a:t>
            </a:r>
          </a:p>
          <a:p>
            <a:pPr marL="0" indent="0">
              <a:buNone/>
            </a:pPr>
            <a:r>
              <a:rPr lang="en-CA" altLang="en-US" dirty="0">
                <a:solidFill>
                  <a:schemeClr val="tx1"/>
                </a:solidFill>
              </a:rPr>
              <a:t>        - Pick-ups are to walk directly to guardian's vehicle. </a:t>
            </a:r>
          </a:p>
        </p:txBody>
      </p:sp>
    </p:spTree>
    <p:extLst>
      <p:ext uri="{BB962C8B-B14F-4D97-AF65-F5344CB8AC3E}">
        <p14:creationId xmlns:p14="http://schemas.microsoft.com/office/powerpoint/2010/main" val="9003537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454729" y="854530"/>
            <a:ext cx="6870700" cy="823913"/>
          </a:xfrm>
        </p:spPr>
        <p:txBody>
          <a:bodyPr/>
          <a:lstStyle/>
          <a:p>
            <a:pPr algn="ctr"/>
            <a:r>
              <a:rPr lang="en-US" altLang="en-US" sz="4400" b="1" dirty="0">
                <a:solidFill>
                  <a:schemeClr val="bg1"/>
                </a:solidFill>
              </a:rPr>
              <a:t>Nutrition Breaks</a:t>
            </a:r>
          </a:p>
        </p:txBody>
      </p:sp>
      <p:sp>
        <p:nvSpPr>
          <p:cNvPr id="3" name="Content Placeholder 2"/>
          <p:cNvSpPr>
            <a:spLocks noGrp="1"/>
          </p:cNvSpPr>
          <p:nvPr>
            <p:ph idx="1"/>
          </p:nvPr>
        </p:nvSpPr>
        <p:spPr>
          <a:xfrm>
            <a:off x="511628" y="2780077"/>
            <a:ext cx="11212285" cy="4281487"/>
          </a:xfrm>
        </p:spPr>
        <p:txBody>
          <a:bodyPr>
            <a:normAutofit/>
          </a:bodyPr>
          <a:lstStyle/>
          <a:p>
            <a:r>
              <a:rPr lang="en-US" altLang="en-US" dirty="0">
                <a:solidFill>
                  <a:schemeClr val="tx1"/>
                </a:solidFill>
              </a:rPr>
              <a:t>There are two breaks in the morning. One between 1</a:t>
            </a:r>
            <a:r>
              <a:rPr lang="en-US" altLang="en-US" baseline="30000" dirty="0">
                <a:solidFill>
                  <a:schemeClr val="tx1"/>
                </a:solidFill>
              </a:rPr>
              <a:t>st</a:t>
            </a:r>
            <a:r>
              <a:rPr lang="en-US" altLang="en-US" dirty="0">
                <a:solidFill>
                  <a:schemeClr val="tx1"/>
                </a:solidFill>
              </a:rPr>
              <a:t> and 2</a:t>
            </a:r>
            <a:r>
              <a:rPr lang="en-US" altLang="en-US" baseline="30000" dirty="0">
                <a:solidFill>
                  <a:schemeClr val="tx1"/>
                </a:solidFill>
              </a:rPr>
              <a:t>nd </a:t>
            </a:r>
            <a:r>
              <a:rPr lang="en-US" altLang="en-US" dirty="0">
                <a:solidFill>
                  <a:schemeClr val="tx1"/>
                </a:solidFill>
              </a:rPr>
              <a:t>period and another </a:t>
            </a:r>
            <a:r>
              <a:rPr lang="fr-CA" altLang="en-US" dirty="0" err="1">
                <a:solidFill>
                  <a:schemeClr val="tx1"/>
                </a:solidFill>
              </a:rPr>
              <a:t>between</a:t>
            </a:r>
            <a:r>
              <a:rPr lang="fr-CA" altLang="en-US" dirty="0">
                <a:solidFill>
                  <a:schemeClr val="tx1"/>
                </a:solidFill>
              </a:rPr>
              <a:t> 2</a:t>
            </a:r>
            <a:r>
              <a:rPr lang="fr-CA" altLang="en-US" baseline="30000" dirty="0">
                <a:solidFill>
                  <a:schemeClr val="tx1"/>
                </a:solidFill>
              </a:rPr>
              <a:t>nd</a:t>
            </a:r>
            <a:r>
              <a:rPr lang="fr-CA" altLang="en-US" dirty="0">
                <a:solidFill>
                  <a:schemeClr val="tx1"/>
                </a:solidFill>
              </a:rPr>
              <a:t> and 3rd </a:t>
            </a:r>
            <a:r>
              <a:rPr lang="fr-CA" altLang="en-US" dirty="0" err="1">
                <a:solidFill>
                  <a:schemeClr val="tx1"/>
                </a:solidFill>
              </a:rPr>
              <a:t>period</a:t>
            </a:r>
            <a:r>
              <a:rPr lang="en-US" altLang="en-US" dirty="0">
                <a:solidFill>
                  <a:schemeClr val="tx1"/>
                </a:solidFill>
              </a:rPr>
              <a:t>. They are each 5 minutes. </a:t>
            </a:r>
          </a:p>
          <a:p>
            <a:r>
              <a:rPr lang="en-US" altLang="en-US" dirty="0">
                <a:solidFill>
                  <a:schemeClr val="tx1"/>
                </a:solidFill>
              </a:rPr>
              <a:t>In the afternoon, between 4</a:t>
            </a:r>
            <a:r>
              <a:rPr lang="en-US" altLang="en-US" baseline="30000" dirty="0">
                <a:solidFill>
                  <a:schemeClr val="tx1"/>
                </a:solidFill>
              </a:rPr>
              <a:t>th</a:t>
            </a:r>
            <a:r>
              <a:rPr lang="en-US" altLang="en-US" dirty="0">
                <a:solidFill>
                  <a:schemeClr val="tx1"/>
                </a:solidFill>
              </a:rPr>
              <a:t> and 5</a:t>
            </a:r>
            <a:r>
              <a:rPr lang="en-US" altLang="en-US" baseline="30000" dirty="0">
                <a:solidFill>
                  <a:schemeClr val="tx1"/>
                </a:solidFill>
              </a:rPr>
              <a:t>th</a:t>
            </a:r>
            <a:r>
              <a:rPr lang="en-US" altLang="en-US" dirty="0">
                <a:solidFill>
                  <a:schemeClr val="tx1"/>
                </a:solidFill>
              </a:rPr>
              <a:t> period, you have a third break. </a:t>
            </a:r>
            <a:r>
              <a:rPr lang="en-CA" altLang="en-US" dirty="0">
                <a:solidFill>
                  <a:schemeClr val="tx1"/>
                </a:solidFill>
              </a:rPr>
              <a:t>This </a:t>
            </a:r>
            <a:r>
              <a:rPr lang="en-US" altLang="en-US" dirty="0">
                <a:solidFill>
                  <a:schemeClr val="tx1"/>
                </a:solidFill>
              </a:rPr>
              <a:t>break is also 5 minutes in length. </a:t>
            </a:r>
          </a:p>
          <a:p>
            <a:pPr marL="0" indent="0">
              <a:buNone/>
            </a:pPr>
            <a:r>
              <a:rPr lang="en-US" altLang="en-US" b="1" dirty="0">
                <a:solidFill>
                  <a:schemeClr val="tx1"/>
                </a:solidFill>
              </a:rPr>
              <a:t>During these times you may:</a:t>
            </a:r>
            <a:endParaRPr lang="en-US" altLang="en-US" dirty="0">
              <a:solidFill>
                <a:schemeClr val="tx1"/>
              </a:solidFill>
            </a:endParaRPr>
          </a:p>
          <a:p>
            <a:r>
              <a:rPr lang="en-US" altLang="en-US" dirty="0">
                <a:solidFill>
                  <a:schemeClr val="tx1"/>
                </a:solidFill>
              </a:rPr>
              <a:t>Get a snack;</a:t>
            </a:r>
          </a:p>
          <a:p>
            <a:r>
              <a:rPr lang="en-US" altLang="en-US" dirty="0">
                <a:solidFill>
                  <a:schemeClr val="tx1"/>
                </a:solidFill>
              </a:rPr>
              <a:t>Prepare materials for next class.</a:t>
            </a:r>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44768" y="4537643"/>
            <a:ext cx="163195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51449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383554" y="973668"/>
            <a:ext cx="8761413" cy="706964"/>
          </a:xfrm>
        </p:spPr>
        <p:txBody>
          <a:bodyPr/>
          <a:lstStyle/>
          <a:p>
            <a:pPr algn="ctr"/>
            <a:r>
              <a:rPr lang="en-US" altLang="en-US" sz="4400" b="1" dirty="0">
                <a:solidFill>
                  <a:schemeClr val="bg1"/>
                </a:solidFill>
              </a:rPr>
              <a:t>Lunch</a:t>
            </a:r>
          </a:p>
        </p:txBody>
      </p:sp>
      <p:sp>
        <p:nvSpPr>
          <p:cNvPr id="3" name="Content Placeholder 2"/>
          <p:cNvSpPr>
            <a:spLocks noGrp="1"/>
          </p:cNvSpPr>
          <p:nvPr>
            <p:ph idx="1"/>
          </p:nvPr>
        </p:nvSpPr>
        <p:spPr>
          <a:xfrm>
            <a:off x="446314" y="3056346"/>
            <a:ext cx="11217729" cy="4254500"/>
          </a:xfrm>
        </p:spPr>
        <p:txBody>
          <a:bodyPr>
            <a:normAutofit/>
          </a:bodyPr>
          <a:lstStyle/>
          <a:p>
            <a:r>
              <a:rPr lang="en-CA" altLang="en-US" dirty="0">
                <a:solidFill>
                  <a:schemeClr val="tx1"/>
                </a:solidFill>
              </a:rPr>
              <a:t>The 14 homerooms will be divided into two groups. Group A will be eating first and then going outside. Each week, each homeroom in Group A will be assigned a designated eating area and a designated outdoor space. While Group A is eating, Group B is outside. At transition, both groups switch. </a:t>
            </a:r>
          </a:p>
          <a:p>
            <a:r>
              <a:rPr lang="en-CA" altLang="en-US" dirty="0">
                <a:solidFill>
                  <a:schemeClr val="tx1"/>
                </a:solidFill>
              </a:rPr>
              <a:t>The first of February is the halfway point of the school year and this is when both groups will switch schedules – Group B will now eat first and then go outside. The designated eating areas are the Lunch Room, the Lightning Lounge, the Balcony, the Games Room, and the Learning Commons.</a:t>
            </a:r>
          </a:p>
          <a:p>
            <a:r>
              <a:rPr lang="en-CA" altLang="en-US" dirty="0">
                <a:solidFill>
                  <a:schemeClr val="tx1"/>
                </a:solidFill>
              </a:rPr>
              <a:t>Hot Lunch is also available starting in October and will be delivered to each homeroom class. </a:t>
            </a:r>
          </a:p>
          <a:p>
            <a:r>
              <a:rPr lang="en-US" altLang="en-US" dirty="0">
                <a:solidFill>
                  <a:schemeClr val="tx1"/>
                </a:solidFill>
              </a:rPr>
              <a:t>When the bell rings signaling the end of lunch and if you are outside, you line up at your designated door. You wait for the teacher on duty to unlock it. You go straight to your homeroom classroom and gather all of your materials for 4</a:t>
            </a:r>
            <a:r>
              <a:rPr lang="en-US" altLang="en-US" baseline="30000" dirty="0">
                <a:solidFill>
                  <a:schemeClr val="tx1"/>
                </a:solidFill>
              </a:rPr>
              <a:t>th</a:t>
            </a:r>
            <a:r>
              <a:rPr lang="en-US" altLang="en-US" dirty="0">
                <a:solidFill>
                  <a:schemeClr val="tx1"/>
                </a:solidFill>
              </a:rPr>
              <a:t> period. </a:t>
            </a:r>
          </a:p>
        </p:txBody>
      </p:sp>
    </p:spTree>
    <p:extLst>
      <p:ext uri="{BB962C8B-B14F-4D97-AF65-F5344CB8AC3E}">
        <p14:creationId xmlns:p14="http://schemas.microsoft.com/office/powerpoint/2010/main" val="21249507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nodeType="clickPar">
                      <p:stCondLst>
                        <p:cond delay="indefinite"/>
                      </p:stCondLst>
                      <p:childTnLst>
                        <p:par>
                          <p:cTn id="58" fill="hold" nodeType="withGroup">
                            <p:stCondLst>
                              <p:cond delay="0"/>
                            </p:stCondLst>
                            <p:childTnLst>
                              <p:par>
                                <p:cTn id="59" presetID="26" presetClass="entr" presetSubtype="0" fill="hold"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4807" y="663575"/>
            <a:ext cx="8229600" cy="1143000"/>
          </a:xfrm>
        </p:spPr>
        <p:txBody>
          <a:bodyPr/>
          <a:lstStyle/>
          <a:p>
            <a:pPr algn="ctr">
              <a:defRPr/>
            </a:pPr>
            <a:r>
              <a:rPr lang="en-US" sz="4400" b="1" dirty="0">
                <a:solidFill>
                  <a:schemeClr val="bg1"/>
                </a:solidFill>
                <a:latin typeface="+mn-lt"/>
              </a:rPr>
              <a:t>Nut/Scent Free Policy</a:t>
            </a:r>
          </a:p>
        </p:txBody>
      </p:sp>
      <p:sp>
        <p:nvSpPr>
          <p:cNvPr id="3" name="Content Placeholder 2"/>
          <p:cNvSpPr>
            <a:spLocks noGrp="1"/>
          </p:cNvSpPr>
          <p:nvPr>
            <p:ph idx="1"/>
          </p:nvPr>
        </p:nvSpPr>
        <p:spPr>
          <a:xfrm>
            <a:off x="495300" y="2801938"/>
            <a:ext cx="11228614" cy="2551113"/>
          </a:xfrm>
        </p:spPr>
        <p:txBody>
          <a:bodyPr>
            <a:normAutofit/>
          </a:bodyPr>
          <a:lstStyle/>
          <a:p>
            <a:pPr>
              <a:defRPr/>
            </a:pPr>
            <a:r>
              <a:rPr lang="en-US" sz="2400" dirty="0">
                <a:solidFill>
                  <a:schemeClr val="tx1"/>
                </a:solidFill>
              </a:rPr>
              <a:t>ASD-S is nut and scent free. We at Barnhill, wish to create a healthy environment for all students and staff.  </a:t>
            </a:r>
          </a:p>
        </p:txBody>
      </p:sp>
      <p:pic>
        <p:nvPicPr>
          <p:cNvPr id="2150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05690" y="4532382"/>
            <a:ext cx="1944687"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4"/>
          <p:cNvPicPr>
            <a:picLocks noChangeAspect="1"/>
          </p:cNvPicPr>
          <p:nvPr/>
        </p:nvPicPr>
        <p:blipFill>
          <a:blip r:embed="rId3">
            <a:extLst>
              <a:ext uri="{28A0092B-C50C-407E-A947-70E740481C1C}">
                <a14:useLocalDpi xmlns:a14="http://schemas.microsoft.com/office/drawing/2010/main" val="0"/>
              </a:ext>
            </a:extLst>
          </a:blip>
          <a:srcRect l="22009" t="7271" r="22386" b="6631"/>
          <a:stretch>
            <a:fillRect/>
          </a:stretch>
        </p:blipFill>
        <p:spPr bwMode="auto">
          <a:xfrm>
            <a:off x="7546750" y="3932738"/>
            <a:ext cx="158432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34927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88516" y="973668"/>
            <a:ext cx="11210794" cy="706964"/>
          </a:xfrm>
        </p:spPr>
        <p:txBody>
          <a:bodyPr/>
          <a:lstStyle/>
          <a:p>
            <a:pPr algn="ctr" eaLnBrk="1" hangingPunct="1">
              <a:defRPr/>
            </a:pPr>
            <a:r>
              <a:rPr lang="en-US" sz="4400" b="1" dirty="0">
                <a:solidFill>
                  <a:schemeClr val="bg1"/>
                </a:solidFill>
                <a:latin typeface="+mn-lt"/>
              </a:rPr>
              <a:t>Phone Use and Electronic Device Policy</a:t>
            </a:r>
          </a:p>
        </p:txBody>
      </p:sp>
      <p:sp>
        <p:nvSpPr>
          <p:cNvPr id="27651" name="Rectangle 3"/>
          <p:cNvSpPr>
            <a:spLocks noGrp="1" noChangeArrowheads="1"/>
          </p:cNvSpPr>
          <p:nvPr>
            <p:ph idx="1"/>
          </p:nvPr>
        </p:nvSpPr>
        <p:spPr>
          <a:xfrm>
            <a:off x="313150" y="3031299"/>
            <a:ext cx="7240045" cy="3144033"/>
          </a:xfrm>
        </p:spPr>
        <p:txBody>
          <a:bodyPr>
            <a:normAutofit/>
          </a:bodyPr>
          <a:lstStyle/>
          <a:p>
            <a:pPr eaLnBrk="1" hangingPunct="1">
              <a:lnSpc>
                <a:spcPct val="90000"/>
              </a:lnSpc>
              <a:defRPr/>
            </a:pPr>
            <a:r>
              <a:rPr lang="en-US" sz="2000" dirty="0">
                <a:solidFill>
                  <a:schemeClr val="tx1"/>
                </a:solidFill>
              </a:rPr>
              <a:t>The </a:t>
            </a:r>
            <a:r>
              <a:rPr lang="en-US" sz="2000" u="sng" dirty="0">
                <a:solidFill>
                  <a:schemeClr val="tx1"/>
                </a:solidFill>
              </a:rPr>
              <a:t>office phone</a:t>
            </a:r>
            <a:r>
              <a:rPr lang="en-US" sz="2000" dirty="0">
                <a:solidFill>
                  <a:schemeClr val="tx1"/>
                </a:solidFill>
              </a:rPr>
              <a:t> is available for use. Details are outlined in your Agenda.</a:t>
            </a:r>
          </a:p>
          <a:p>
            <a:pPr eaLnBrk="1" hangingPunct="1">
              <a:lnSpc>
                <a:spcPct val="90000"/>
              </a:lnSpc>
              <a:defRPr/>
            </a:pPr>
            <a:r>
              <a:rPr lang="en-US" sz="2000" dirty="0">
                <a:solidFill>
                  <a:schemeClr val="tx1"/>
                </a:solidFill>
              </a:rPr>
              <a:t>The </a:t>
            </a:r>
            <a:r>
              <a:rPr lang="en-US" sz="2000" u="sng" dirty="0">
                <a:solidFill>
                  <a:schemeClr val="tx1"/>
                </a:solidFill>
              </a:rPr>
              <a:t>Electronic Device Policy </a:t>
            </a:r>
            <a:r>
              <a:rPr lang="en-US" sz="2000" dirty="0">
                <a:solidFill>
                  <a:schemeClr val="tx1"/>
                </a:solidFill>
              </a:rPr>
              <a:t>is also available on our website. </a:t>
            </a:r>
          </a:p>
          <a:p>
            <a:pPr>
              <a:lnSpc>
                <a:spcPct val="90000"/>
              </a:lnSpc>
              <a:defRPr/>
            </a:pPr>
            <a:r>
              <a:rPr lang="en-US" sz="2000" dirty="0">
                <a:solidFill>
                  <a:schemeClr val="tx1"/>
                </a:solidFill>
                <a:latin typeface="Century Gothic" panose="020B0502020202020204" pitchFamily="34" charset="0"/>
              </a:rPr>
              <a:t>Texting: Students can receive texts before 8:25 AM, at lunch, and after 2:55 PM.</a:t>
            </a:r>
          </a:p>
        </p:txBody>
      </p:sp>
      <p:pic>
        <p:nvPicPr>
          <p:cNvPr id="2355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16320" y="2574403"/>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82542" y="3952875"/>
            <a:ext cx="2905125"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72990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516" y="973668"/>
            <a:ext cx="11185742" cy="706964"/>
          </a:xfrm>
        </p:spPr>
        <p:txBody>
          <a:bodyPr/>
          <a:lstStyle/>
          <a:p>
            <a:pPr algn="ctr"/>
            <a:r>
              <a:rPr lang="en-CA" sz="4400" b="1" dirty="0">
                <a:solidFill>
                  <a:schemeClr val="bg1"/>
                </a:solidFill>
              </a:rPr>
              <a:t>Agenda/Topics to be Covered</a:t>
            </a:r>
          </a:p>
        </p:txBody>
      </p:sp>
      <p:sp>
        <p:nvSpPr>
          <p:cNvPr id="3" name="Content Placeholder 2"/>
          <p:cNvSpPr>
            <a:spLocks noGrp="1"/>
          </p:cNvSpPr>
          <p:nvPr>
            <p:ph idx="1"/>
          </p:nvPr>
        </p:nvSpPr>
        <p:spPr>
          <a:xfrm>
            <a:off x="488516" y="2179529"/>
            <a:ext cx="9492097" cy="4434213"/>
          </a:xfrm>
        </p:spPr>
        <p:txBody>
          <a:bodyPr>
            <a:normAutofit fontScale="92500" lnSpcReduction="10000"/>
          </a:bodyPr>
          <a:lstStyle/>
          <a:p>
            <a:r>
              <a:rPr lang="en-CA" dirty="0">
                <a:solidFill>
                  <a:schemeClr val="tx1"/>
                </a:solidFill>
              </a:rPr>
              <a:t>Introduction</a:t>
            </a:r>
          </a:p>
          <a:p>
            <a:r>
              <a:rPr lang="en-CA" dirty="0">
                <a:solidFill>
                  <a:schemeClr val="tx1"/>
                </a:solidFill>
              </a:rPr>
              <a:t>Vision Statement</a:t>
            </a:r>
          </a:p>
          <a:p>
            <a:r>
              <a:rPr lang="en-CA" dirty="0">
                <a:solidFill>
                  <a:schemeClr val="tx1"/>
                </a:solidFill>
              </a:rPr>
              <a:t>Mission Statement</a:t>
            </a:r>
          </a:p>
          <a:p>
            <a:r>
              <a:rPr lang="en-CA" dirty="0">
                <a:solidFill>
                  <a:schemeClr val="tx1"/>
                </a:solidFill>
              </a:rPr>
              <a:t>Who’s Who</a:t>
            </a:r>
          </a:p>
          <a:p>
            <a:r>
              <a:rPr lang="en-CA" dirty="0">
                <a:solidFill>
                  <a:schemeClr val="tx1"/>
                </a:solidFill>
              </a:rPr>
              <a:t>Student Behaviour</a:t>
            </a:r>
          </a:p>
          <a:p>
            <a:r>
              <a:rPr lang="en-CA" dirty="0">
                <a:solidFill>
                  <a:schemeClr val="tx1"/>
                </a:solidFill>
              </a:rPr>
              <a:t>Barnhill Supports &amp; Activities </a:t>
            </a:r>
          </a:p>
          <a:p>
            <a:r>
              <a:rPr lang="en-CA" dirty="0">
                <a:solidFill>
                  <a:schemeClr val="tx1"/>
                </a:solidFill>
              </a:rPr>
              <a:t>Parent-Teacher Communication</a:t>
            </a:r>
          </a:p>
          <a:p>
            <a:r>
              <a:rPr lang="en-CA" dirty="0">
                <a:solidFill>
                  <a:schemeClr val="tx1"/>
                </a:solidFill>
              </a:rPr>
              <a:t>Closed Campus</a:t>
            </a:r>
          </a:p>
          <a:p>
            <a:r>
              <a:rPr lang="en-CA" dirty="0">
                <a:solidFill>
                  <a:schemeClr val="tx1"/>
                </a:solidFill>
              </a:rPr>
              <a:t>Daily Schedule</a:t>
            </a:r>
          </a:p>
          <a:p>
            <a:r>
              <a:rPr lang="en-CA" dirty="0">
                <a:solidFill>
                  <a:schemeClr val="tx1"/>
                </a:solidFill>
              </a:rPr>
              <a:t>How To </a:t>
            </a:r>
          </a:p>
          <a:p>
            <a:pPr lvl="1"/>
            <a:r>
              <a:rPr lang="en-CA" dirty="0">
                <a:solidFill>
                  <a:schemeClr val="tx1"/>
                </a:solidFill>
              </a:rPr>
              <a:t>Enter the school in the morning</a:t>
            </a:r>
          </a:p>
          <a:p>
            <a:pPr lvl="1"/>
            <a:r>
              <a:rPr lang="en-CA" dirty="0">
                <a:solidFill>
                  <a:schemeClr val="tx1"/>
                </a:solidFill>
              </a:rPr>
              <a:t>Exit the school in the afternoon</a:t>
            </a:r>
          </a:p>
          <a:p>
            <a:endParaRPr lang="en-CA"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9112" y="2637609"/>
            <a:ext cx="4695145" cy="3518052"/>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948628997"/>
              </p:ext>
            </p:extLst>
          </p:nvPr>
        </p:nvGraphicFramePr>
        <p:xfrm>
          <a:off x="7551587" y="5789901"/>
          <a:ext cx="3550194" cy="365760"/>
        </p:xfrm>
        <a:graphic>
          <a:graphicData uri="http://schemas.openxmlformats.org/drawingml/2006/table">
            <a:tbl>
              <a:tblPr firstRow="1" bandRow="1">
                <a:tableStyleId>{5C22544A-7EE6-4342-B048-85BDC9FD1C3A}</a:tableStyleId>
              </a:tblPr>
              <a:tblGrid>
                <a:gridCol w="3550194">
                  <a:extLst>
                    <a:ext uri="{9D8B030D-6E8A-4147-A177-3AD203B41FA5}">
                      <a16:colId xmlns:a16="http://schemas.microsoft.com/office/drawing/2014/main" val="253473496"/>
                    </a:ext>
                  </a:extLst>
                </a:gridCol>
              </a:tblGrid>
              <a:tr h="270448">
                <a:tc>
                  <a:txBody>
                    <a:bodyPr/>
                    <a:lstStyle/>
                    <a:p>
                      <a:r>
                        <a:rPr lang="en-CA" dirty="0"/>
                        <a:t>Clementines on</a:t>
                      </a:r>
                      <a:r>
                        <a:rPr lang="en-CA" baseline="0" dirty="0"/>
                        <a:t> Terry Fox Day! </a:t>
                      </a:r>
                      <a:endParaRPr lang="en-CA" dirty="0"/>
                    </a:p>
                  </a:txBody>
                  <a:tcPr/>
                </a:tc>
                <a:extLst>
                  <a:ext uri="{0D108BD9-81ED-4DB2-BD59-A6C34878D82A}">
                    <a16:rowId xmlns:a16="http://schemas.microsoft.com/office/drawing/2014/main" val="2822125432"/>
                  </a:ext>
                </a:extLst>
              </a:tr>
            </a:tbl>
          </a:graphicData>
        </a:graphic>
      </p:graphicFrame>
    </p:spTree>
    <p:extLst>
      <p:ext uri="{BB962C8B-B14F-4D97-AF65-F5344CB8AC3E}">
        <p14:creationId xmlns:p14="http://schemas.microsoft.com/office/powerpoint/2010/main" val="21968743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11629" y="973668"/>
            <a:ext cx="11179627" cy="706964"/>
          </a:xfrm>
        </p:spPr>
        <p:txBody>
          <a:bodyPr/>
          <a:lstStyle/>
          <a:p>
            <a:pPr algn="ctr"/>
            <a:r>
              <a:rPr lang="fr-CA" altLang="en-US" sz="4400" b="1" dirty="0" err="1">
                <a:solidFill>
                  <a:schemeClr val="bg1"/>
                </a:solidFill>
              </a:rPr>
              <a:t>Missed</a:t>
            </a:r>
            <a:r>
              <a:rPr lang="fr-CA" altLang="en-US" sz="4400" b="1" dirty="0">
                <a:solidFill>
                  <a:schemeClr val="bg1"/>
                </a:solidFill>
              </a:rPr>
              <a:t> </a:t>
            </a:r>
            <a:r>
              <a:rPr lang="fr-CA" altLang="en-US" sz="4400" b="1" dirty="0" err="1">
                <a:solidFill>
                  <a:schemeClr val="bg1"/>
                </a:solidFill>
              </a:rPr>
              <a:t>Work</a:t>
            </a:r>
            <a:endParaRPr lang="fr-CA" altLang="en-US" sz="4400" b="1" dirty="0">
              <a:solidFill>
                <a:schemeClr val="bg1"/>
              </a:solidFill>
            </a:endParaRPr>
          </a:p>
        </p:txBody>
      </p:sp>
      <p:sp>
        <p:nvSpPr>
          <p:cNvPr id="3" name="Content Placeholder 2"/>
          <p:cNvSpPr>
            <a:spLocks noGrp="1"/>
          </p:cNvSpPr>
          <p:nvPr>
            <p:ph idx="1"/>
          </p:nvPr>
        </p:nvSpPr>
        <p:spPr>
          <a:xfrm>
            <a:off x="511629" y="2547258"/>
            <a:ext cx="11179628" cy="4010025"/>
          </a:xfrm>
        </p:spPr>
        <p:txBody>
          <a:bodyPr>
            <a:normAutofit/>
          </a:bodyPr>
          <a:lstStyle/>
          <a:p>
            <a:r>
              <a:rPr lang="fr-CA" altLang="en-US" dirty="0">
                <a:solidFill>
                  <a:schemeClr val="tx1"/>
                </a:solidFill>
              </a:rPr>
              <a:t>It </a:t>
            </a:r>
            <a:r>
              <a:rPr lang="fr-CA" altLang="en-US" dirty="0" err="1">
                <a:solidFill>
                  <a:schemeClr val="tx1"/>
                </a:solidFill>
              </a:rPr>
              <a:t>is</a:t>
            </a:r>
            <a:r>
              <a:rPr lang="fr-CA" altLang="en-US" dirty="0">
                <a:solidFill>
                  <a:schemeClr val="tx1"/>
                </a:solidFill>
              </a:rPr>
              <a:t> </a:t>
            </a:r>
            <a:r>
              <a:rPr lang="fr-CA" altLang="en-US" b="1" u="sng" dirty="0" err="1">
                <a:solidFill>
                  <a:schemeClr val="tx1"/>
                </a:solidFill>
              </a:rPr>
              <a:t>your</a:t>
            </a:r>
            <a:r>
              <a:rPr lang="fr-CA" altLang="en-US" dirty="0">
                <a:solidFill>
                  <a:schemeClr val="tx1"/>
                </a:solidFill>
              </a:rPr>
              <a:t> </a:t>
            </a:r>
            <a:r>
              <a:rPr lang="fr-CA" altLang="en-US" dirty="0" err="1">
                <a:solidFill>
                  <a:schemeClr val="tx1"/>
                </a:solidFill>
              </a:rPr>
              <a:t>responsibility</a:t>
            </a:r>
            <a:r>
              <a:rPr lang="fr-CA" altLang="en-US" dirty="0">
                <a:solidFill>
                  <a:schemeClr val="tx1"/>
                </a:solidFill>
              </a:rPr>
              <a:t> to catch up on </a:t>
            </a:r>
            <a:r>
              <a:rPr lang="fr-CA" altLang="en-US" dirty="0" err="1">
                <a:solidFill>
                  <a:schemeClr val="tx1"/>
                </a:solidFill>
              </a:rPr>
              <a:t>missed</a:t>
            </a:r>
            <a:r>
              <a:rPr lang="fr-CA" altLang="en-US" dirty="0">
                <a:solidFill>
                  <a:schemeClr val="tx1"/>
                </a:solidFill>
              </a:rPr>
              <a:t> </a:t>
            </a:r>
            <a:r>
              <a:rPr lang="fr-CA" altLang="en-US" dirty="0" err="1">
                <a:solidFill>
                  <a:schemeClr val="tx1"/>
                </a:solidFill>
              </a:rPr>
              <a:t>work</a:t>
            </a:r>
            <a:r>
              <a:rPr lang="fr-CA" altLang="en-US" dirty="0">
                <a:solidFill>
                  <a:schemeClr val="tx1"/>
                </a:solidFill>
              </a:rPr>
              <a:t> </a:t>
            </a:r>
            <a:r>
              <a:rPr lang="fr-CA" altLang="en-US" dirty="0" err="1">
                <a:solidFill>
                  <a:schemeClr val="tx1"/>
                </a:solidFill>
              </a:rPr>
              <a:t>when</a:t>
            </a:r>
            <a:r>
              <a:rPr lang="fr-CA" altLang="en-US" dirty="0">
                <a:solidFill>
                  <a:schemeClr val="tx1"/>
                </a:solidFill>
              </a:rPr>
              <a:t> </a:t>
            </a:r>
            <a:r>
              <a:rPr lang="fr-CA" altLang="en-US" dirty="0" err="1">
                <a:solidFill>
                  <a:schemeClr val="tx1"/>
                </a:solidFill>
              </a:rPr>
              <a:t>you</a:t>
            </a:r>
            <a:r>
              <a:rPr lang="fr-CA" altLang="en-US" dirty="0">
                <a:solidFill>
                  <a:schemeClr val="tx1"/>
                </a:solidFill>
              </a:rPr>
              <a:t> are absent. </a:t>
            </a:r>
          </a:p>
          <a:p>
            <a:r>
              <a:rPr lang="fr-CA" altLang="en-US" dirty="0" err="1">
                <a:solidFill>
                  <a:schemeClr val="tx1"/>
                </a:solidFill>
              </a:rPr>
              <a:t>Follow</a:t>
            </a:r>
            <a:r>
              <a:rPr lang="fr-CA" altLang="en-US" dirty="0">
                <a:solidFill>
                  <a:schemeClr val="tx1"/>
                </a:solidFill>
              </a:rPr>
              <a:t> </a:t>
            </a:r>
            <a:r>
              <a:rPr lang="fr-CA" altLang="en-US" dirty="0" err="1">
                <a:solidFill>
                  <a:schemeClr val="tx1"/>
                </a:solidFill>
              </a:rPr>
              <a:t>these</a:t>
            </a:r>
            <a:r>
              <a:rPr lang="fr-CA" altLang="en-US" dirty="0">
                <a:solidFill>
                  <a:schemeClr val="tx1"/>
                </a:solidFill>
              </a:rPr>
              <a:t> </a:t>
            </a:r>
            <a:r>
              <a:rPr lang="fr-CA" altLang="en-US" dirty="0" err="1">
                <a:solidFill>
                  <a:schemeClr val="tx1"/>
                </a:solidFill>
              </a:rPr>
              <a:t>steps</a:t>
            </a:r>
            <a:r>
              <a:rPr lang="fr-CA" altLang="en-US" dirty="0">
                <a:solidFill>
                  <a:schemeClr val="tx1"/>
                </a:solidFill>
              </a:rPr>
              <a:t>:</a:t>
            </a:r>
          </a:p>
          <a:p>
            <a:pPr lvl="1"/>
            <a:r>
              <a:rPr lang="fr-CA" altLang="en-US" sz="1800" dirty="0">
                <a:solidFill>
                  <a:schemeClr val="tx1"/>
                </a:solidFill>
              </a:rPr>
              <a:t>Check </a:t>
            </a:r>
            <a:r>
              <a:rPr lang="fr-CA" altLang="en-US" sz="1800" dirty="0" err="1">
                <a:solidFill>
                  <a:schemeClr val="tx1"/>
                </a:solidFill>
              </a:rPr>
              <a:t>your</a:t>
            </a:r>
            <a:r>
              <a:rPr lang="fr-CA" altLang="en-US" sz="1800" dirty="0">
                <a:solidFill>
                  <a:schemeClr val="tx1"/>
                </a:solidFill>
              </a:rPr>
              <a:t> </a:t>
            </a:r>
            <a:r>
              <a:rPr lang="fr-CA" altLang="en-US" sz="1800" dirty="0" err="1">
                <a:solidFill>
                  <a:schemeClr val="tx1"/>
                </a:solidFill>
              </a:rPr>
              <a:t>teacher’s</a:t>
            </a:r>
            <a:r>
              <a:rPr lang="fr-CA" altLang="en-US" sz="1800" dirty="0">
                <a:solidFill>
                  <a:schemeClr val="tx1"/>
                </a:solidFill>
              </a:rPr>
              <a:t> </a:t>
            </a:r>
            <a:r>
              <a:rPr lang="fr-CA" altLang="en-US" sz="1800" dirty="0" err="1">
                <a:solidFill>
                  <a:schemeClr val="tx1"/>
                </a:solidFill>
              </a:rPr>
              <a:t>homework</a:t>
            </a:r>
            <a:r>
              <a:rPr lang="fr-CA" altLang="en-US" sz="1800" dirty="0">
                <a:solidFill>
                  <a:schemeClr val="tx1"/>
                </a:solidFill>
              </a:rPr>
              <a:t> </a:t>
            </a:r>
            <a:r>
              <a:rPr lang="fr-CA" altLang="en-US" sz="1800" dirty="0" err="1">
                <a:solidFill>
                  <a:schemeClr val="tx1"/>
                </a:solidFill>
              </a:rPr>
              <a:t>website</a:t>
            </a:r>
            <a:r>
              <a:rPr lang="fr-CA" altLang="en-US" sz="1800" dirty="0">
                <a:solidFill>
                  <a:schemeClr val="tx1"/>
                </a:solidFill>
              </a:rPr>
              <a:t>. </a:t>
            </a:r>
            <a:r>
              <a:rPr lang="fr-CA" sz="1800" dirty="0">
                <a:solidFill>
                  <a:schemeClr val="tx1"/>
                </a:solidFill>
                <a:hlinkClick r:id="rId2"/>
              </a:rPr>
              <a:t>http://web1.nbed.nb.ca/sites/district8/schools/barnhill/Pages/Homework-Blogs.aspx</a:t>
            </a:r>
            <a:endParaRPr lang="fr-CA" altLang="en-US" sz="1800" dirty="0">
              <a:solidFill>
                <a:schemeClr val="tx1"/>
              </a:solidFill>
            </a:endParaRPr>
          </a:p>
          <a:p>
            <a:pPr lvl="1"/>
            <a:r>
              <a:rPr lang="fr-CA" altLang="en-US" sz="1800" dirty="0">
                <a:solidFill>
                  <a:schemeClr val="tx1"/>
                </a:solidFill>
              </a:rPr>
              <a:t>Call or </a:t>
            </a:r>
            <a:r>
              <a:rPr lang="fr-CA" altLang="en-US" sz="1800" dirty="0" err="1">
                <a:solidFill>
                  <a:schemeClr val="tx1"/>
                </a:solidFill>
              </a:rPr>
              <a:t>text</a:t>
            </a:r>
            <a:r>
              <a:rPr lang="fr-CA" altLang="en-US" sz="1800" dirty="0">
                <a:solidFill>
                  <a:schemeClr val="tx1"/>
                </a:solidFill>
              </a:rPr>
              <a:t> a </a:t>
            </a:r>
            <a:r>
              <a:rPr lang="fr-CA" altLang="en-US" sz="1800" dirty="0" err="1">
                <a:solidFill>
                  <a:schemeClr val="tx1"/>
                </a:solidFill>
              </a:rPr>
              <a:t>friend</a:t>
            </a:r>
            <a:r>
              <a:rPr lang="fr-CA" altLang="en-US" sz="1800" dirty="0">
                <a:solidFill>
                  <a:schemeClr val="tx1"/>
                </a:solidFill>
              </a:rPr>
              <a:t> </a:t>
            </a:r>
            <a:r>
              <a:rPr lang="fr-CA" altLang="en-US" sz="1800" dirty="0" err="1">
                <a:solidFill>
                  <a:schemeClr val="tx1"/>
                </a:solidFill>
              </a:rPr>
              <a:t>from</a:t>
            </a:r>
            <a:r>
              <a:rPr lang="fr-CA" altLang="en-US" sz="1800" dirty="0">
                <a:solidFill>
                  <a:schemeClr val="tx1"/>
                </a:solidFill>
              </a:rPr>
              <a:t> </a:t>
            </a:r>
            <a:r>
              <a:rPr lang="fr-CA" altLang="en-US" sz="1800" dirty="0" err="1">
                <a:solidFill>
                  <a:schemeClr val="tx1"/>
                </a:solidFill>
              </a:rPr>
              <a:t>your</a:t>
            </a:r>
            <a:r>
              <a:rPr lang="fr-CA" altLang="en-US" sz="1800" dirty="0">
                <a:solidFill>
                  <a:schemeClr val="tx1"/>
                </a:solidFill>
              </a:rPr>
              <a:t> class and </a:t>
            </a:r>
            <a:r>
              <a:rPr lang="fr-CA" altLang="en-US" sz="1800" dirty="0" err="1">
                <a:solidFill>
                  <a:schemeClr val="tx1"/>
                </a:solidFill>
              </a:rPr>
              <a:t>ask</a:t>
            </a:r>
            <a:r>
              <a:rPr lang="fr-CA" altLang="en-US" sz="1800" dirty="0">
                <a:solidFill>
                  <a:schemeClr val="tx1"/>
                </a:solidFill>
              </a:rPr>
              <a:t> </a:t>
            </a:r>
            <a:r>
              <a:rPr lang="fr-CA" altLang="en-US" sz="1800" dirty="0" err="1">
                <a:solidFill>
                  <a:schemeClr val="tx1"/>
                </a:solidFill>
              </a:rPr>
              <a:t>him</a:t>
            </a:r>
            <a:r>
              <a:rPr lang="fr-CA" altLang="en-US" sz="1800" dirty="0">
                <a:solidFill>
                  <a:schemeClr val="tx1"/>
                </a:solidFill>
              </a:rPr>
              <a:t>/</a:t>
            </a:r>
            <a:r>
              <a:rPr lang="fr-CA" altLang="en-US" sz="1800" dirty="0" err="1">
                <a:solidFill>
                  <a:schemeClr val="tx1"/>
                </a:solidFill>
              </a:rPr>
              <a:t>her</a:t>
            </a:r>
            <a:r>
              <a:rPr lang="fr-CA" altLang="en-US" sz="1800" dirty="0">
                <a:solidFill>
                  <a:schemeClr val="tx1"/>
                </a:solidFill>
              </a:rPr>
              <a:t> </a:t>
            </a:r>
            <a:r>
              <a:rPr lang="fr-CA" altLang="en-US" sz="1800" dirty="0" err="1">
                <a:solidFill>
                  <a:schemeClr val="tx1"/>
                </a:solidFill>
              </a:rPr>
              <a:t>what</a:t>
            </a:r>
            <a:r>
              <a:rPr lang="fr-CA" altLang="en-US" sz="1800" dirty="0">
                <a:solidFill>
                  <a:schemeClr val="tx1"/>
                </a:solidFill>
              </a:rPr>
              <a:t> </a:t>
            </a:r>
            <a:r>
              <a:rPr lang="fr-CA" altLang="en-US" sz="1800" dirty="0" err="1">
                <a:solidFill>
                  <a:schemeClr val="tx1"/>
                </a:solidFill>
              </a:rPr>
              <a:t>assignment</a:t>
            </a:r>
            <a:r>
              <a:rPr lang="fr-CA" altLang="en-US" sz="1800" dirty="0">
                <a:solidFill>
                  <a:schemeClr val="tx1"/>
                </a:solidFill>
              </a:rPr>
              <a:t>(s) </a:t>
            </a:r>
            <a:r>
              <a:rPr lang="fr-CA" altLang="en-US" sz="1800" dirty="0" err="1">
                <a:solidFill>
                  <a:schemeClr val="tx1"/>
                </a:solidFill>
              </a:rPr>
              <a:t>you</a:t>
            </a:r>
            <a:r>
              <a:rPr lang="fr-CA" altLang="en-US" sz="1800" dirty="0">
                <a:solidFill>
                  <a:schemeClr val="tx1"/>
                </a:solidFill>
              </a:rPr>
              <a:t> have for </a:t>
            </a:r>
            <a:r>
              <a:rPr lang="fr-CA" altLang="en-US" sz="1800" dirty="0" err="1">
                <a:solidFill>
                  <a:schemeClr val="tx1"/>
                </a:solidFill>
              </a:rPr>
              <a:t>homework</a:t>
            </a:r>
            <a:r>
              <a:rPr lang="fr-CA" altLang="en-US" sz="1800" dirty="0">
                <a:solidFill>
                  <a:schemeClr val="tx1"/>
                </a:solidFill>
              </a:rPr>
              <a:t>.</a:t>
            </a:r>
          </a:p>
          <a:p>
            <a:pPr lvl="1"/>
            <a:r>
              <a:rPr lang="fr-CA" altLang="en-US" sz="1800" dirty="0" err="1">
                <a:solidFill>
                  <a:schemeClr val="tx1"/>
                </a:solidFill>
              </a:rPr>
              <a:t>Ask</a:t>
            </a:r>
            <a:r>
              <a:rPr lang="fr-CA" altLang="en-US" sz="1800" dirty="0">
                <a:solidFill>
                  <a:schemeClr val="tx1"/>
                </a:solidFill>
              </a:rPr>
              <a:t> </a:t>
            </a:r>
            <a:r>
              <a:rPr lang="fr-CA" altLang="en-US" sz="1800" dirty="0" err="1">
                <a:solidFill>
                  <a:schemeClr val="tx1"/>
                </a:solidFill>
              </a:rPr>
              <a:t>your</a:t>
            </a:r>
            <a:r>
              <a:rPr lang="fr-CA" altLang="en-US" sz="1800" dirty="0">
                <a:solidFill>
                  <a:schemeClr val="tx1"/>
                </a:solidFill>
              </a:rPr>
              <a:t> </a:t>
            </a:r>
            <a:r>
              <a:rPr lang="fr-CA" altLang="en-US" sz="1800" dirty="0" err="1">
                <a:solidFill>
                  <a:schemeClr val="tx1"/>
                </a:solidFill>
              </a:rPr>
              <a:t>teachers</a:t>
            </a:r>
            <a:r>
              <a:rPr lang="fr-CA" altLang="en-US" sz="1800" dirty="0">
                <a:solidFill>
                  <a:schemeClr val="tx1"/>
                </a:solidFill>
              </a:rPr>
              <a:t> if </a:t>
            </a:r>
            <a:r>
              <a:rPr lang="fr-CA" altLang="en-US" sz="1800" dirty="0" err="1">
                <a:solidFill>
                  <a:schemeClr val="tx1"/>
                </a:solidFill>
              </a:rPr>
              <a:t>you</a:t>
            </a:r>
            <a:r>
              <a:rPr lang="fr-CA" altLang="en-US" sz="1800" dirty="0">
                <a:solidFill>
                  <a:schemeClr val="tx1"/>
                </a:solidFill>
              </a:rPr>
              <a:t> are </a:t>
            </a:r>
            <a:r>
              <a:rPr lang="fr-CA" altLang="en-US" sz="1800" dirty="0" err="1">
                <a:solidFill>
                  <a:schemeClr val="tx1"/>
                </a:solidFill>
              </a:rPr>
              <a:t>uncertain</a:t>
            </a:r>
            <a:r>
              <a:rPr lang="fr-CA" altLang="en-US" sz="1800" dirty="0">
                <a:solidFill>
                  <a:schemeClr val="tx1"/>
                </a:solidFill>
              </a:rPr>
              <a:t>.</a:t>
            </a:r>
          </a:p>
        </p:txBody>
      </p:sp>
    </p:spTree>
    <p:extLst>
      <p:ext uri="{BB962C8B-B14F-4D97-AF65-F5344CB8AC3E}">
        <p14:creationId xmlns:p14="http://schemas.microsoft.com/office/powerpoint/2010/main" val="11479510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D0B1F-F2AF-4ECA-AC7F-7EEF6D402314}"/>
              </a:ext>
            </a:extLst>
          </p:cNvPr>
          <p:cNvSpPr>
            <a:spLocks noGrp="1"/>
          </p:cNvSpPr>
          <p:nvPr>
            <p:ph type="title"/>
          </p:nvPr>
        </p:nvSpPr>
        <p:spPr>
          <a:xfrm>
            <a:off x="1146078" y="2218678"/>
            <a:ext cx="2793158" cy="1600200"/>
          </a:xfrm>
        </p:spPr>
        <p:txBody>
          <a:bodyPr/>
          <a:lstStyle/>
          <a:p>
            <a:pPr algn="ctr"/>
            <a:r>
              <a:rPr lang="en-US" dirty="0"/>
              <a:t>Lost and Found Items</a:t>
            </a:r>
          </a:p>
        </p:txBody>
      </p:sp>
      <p:sp>
        <p:nvSpPr>
          <p:cNvPr id="3" name="Content Placeholder 2">
            <a:extLst>
              <a:ext uri="{FF2B5EF4-FFF2-40B4-BE49-F238E27FC236}">
                <a16:creationId xmlns:a16="http://schemas.microsoft.com/office/drawing/2014/main" id="{50F7CBEF-D56A-4B1F-8190-DA197905A78F}"/>
              </a:ext>
            </a:extLst>
          </p:cNvPr>
          <p:cNvSpPr>
            <a:spLocks noGrp="1"/>
          </p:cNvSpPr>
          <p:nvPr>
            <p:ph idx="1"/>
          </p:nvPr>
        </p:nvSpPr>
        <p:spPr/>
        <p:txBody>
          <a:bodyPr/>
          <a:lstStyle/>
          <a:p>
            <a:r>
              <a:rPr lang="en-US" dirty="0"/>
              <a:t>Items that are misplaced will be turned into the office. </a:t>
            </a:r>
          </a:p>
          <a:p>
            <a:r>
              <a:rPr lang="en-US" dirty="0"/>
              <a:t>Items will be returned upon request. </a:t>
            </a:r>
          </a:p>
        </p:txBody>
      </p:sp>
    </p:spTree>
    <p:extLst>
      <p:ext uri="{BB962C8B-B14F-4D97-AF65-F5344CB8AC3E}">
        <p14:creationId xmlns:p14="http://schemas.microsoft.com/office/powerpoint/2010/main" val="3004234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2925" y="2287088"/>
            <a:ext cx="4351025" cy="2283824"/>
          </a:xfrm>
        </p:spPr>
        <p:txBody>
          <a:bodyPr/>
          <a:lstStyle/>
          <a:p>
            <a:pPr algn="ctr"/>
            <a:r>
              <a:rPr lang="en-CA" sz="4400" b="1" dirty="0">
                <a:solidFill>
                  <a:schemeClr val="bg1"/>
                </a:solidFill>
              </a:rPr>
              <a:t>Going From Class to Class</a:t>
            </a:r>
            <a:endParaRPr lang="fr-CA" sz="4400" b="1" dirty="0">
              <a:solidFill>
                <a:schemeClr val="bg1"/>
              </a:solidFill>
            </a:endParaRPr>
          </a:p>
        </p:txBody>
      </p:sp>
      <p:sp>
        <p:nvSpPr>
          <p:cNvPr id="3" name="Text Placeholder 2"/>
          <p:cNvSpPr>
            <a:spLocks noGrp="1"/>
          </p:cNvSpPr>
          <p:nvPr>
            <p:ph type="body" idx="1"/>
          </p:nvPr>
        </p:nvSpPr>
        <p:spPr>
          <a:xfrm>
            <a:off x="6895559" y="489857"/>
            <a:ext cx="4779370" cy="5878286"/>
          </a:xfrm>
        </p:spPr>
        <p:txBody>
          <a:bodyPr>
            <a:normAutofit/>
          </a:bodyPr>
          <a:lstStyle/>
          <a:p>
            <a:pPr marL="342900" indent="-342900">
              <a:buFont typeface="Arial" panose="020B0604020202020204" pitchFamily="34" charset="0"/>
              <a:buChar char="•"/>
            </a:pPr>
            <a:r>
              <a:rPr lang="en-US" dirty="0">
                <a:solidFill>
                  <a:schemeClr val="tx1"/>
                </a:solidFill>
              </a:rPr>
              <a:t>The only time you will move to a different classroom is for Physical Education, art and Music classes. </a:t>
            </a:r>
          </a:p>
          <a:p>
            <a:pPr marL="342900" indent="-342900">
              <a:buFont typeface="Arial" panose="020B0604020202020204" pitchFamily="34" charset="0"/>
              <a:buChar char="•"/>
            </a:pPr>
            <a:r>
              <a:rPr lang="en-US" dirty="0">
                <a:solidFill>
                  <a:schemeClr val="tx1"/>
                </a:solidFill>
              </a:rPr>
              <a:t>Classes will be escorted by an adult. </a:t>
            </a:r>
          </a:p>
          <a:p>
            <a:pPr marL="342900" indent="-342900">
              <a:buFont typeface="Arial" panose="020B0604020202020204" pitchFamily="34" charset="0"/>
              <a:buChar char="•"/>
            </a:pPr>
            <a:r>
              <a:rPr lang="en-US" dirty="0">
                <a:solidFill>
                  <a:schemeClr val="tx1"/>
                </a:solidFill>
              </a:rPr>
              <a:t>Masks must be worn while in the hallway. </a:t>
            </a:r>
          </a:p>
          <a:p>
            <a:pPr marL="342900" indent="-342900">
              <a:buFont typeface="Arial" panose="020B0604020202020204" pitchFamily="34" charset="0"/>
              <a:buChar char="•"/>
            </a:pPr>
            <a:r>
              <a:rPr lang="en-US" dirty="0">
                <a:solidFill>
                  <a:schemeClr val="tx1"/>
                </a:solidFill>
              </a:rPr>
              <a:t>Use an indoor voice (with this many people, it gets noisy VERY QUICKLY!)</a:t>
            </a:r>
          </a:p>
          <a:p>
            <a:pPr marL="342900" indent="-342900">
              <a:buFont typeface="Arial" panose="020B0604020202020204" pitchFamily="34" charset="0"/>
              <a:buChar char="•"/>
            </a:pPr>
            <a:r>
              <a:rPr lang="en-US" dirty="0">
                <a:solidFill>
                  <a:schemeClr val="tx1"/>
                </a:solidFill>
              </a:rPr>
              <a:t>please WALK from class to class AND stay TIGHT TO The </a:t>
            </a:r>
            <a:r>
              <a:rPr lang="en-US" dirty="0" err="1">
                <a:solidFill>
                  <a:schemeClr val="tx1"/>
                </a:solidFill>
              </a:rPr>
              <a:t>righT</a:t>
            </a:r>
            <a:r>
              <a:rPr lang="en-US" dirty="0">
                <a:solidFill>
                  <a:schemeClr val="tx1"/>
                </a:solidFill>
              </a:rPr>
              <a:t>.</a:t>
            </a:r>
          </a:p>
          <a:p>
            <a:pPr marL="342900" indent="-342900">
              <a:buFont typeface="Arial" panose="020B0604020202020204" pitchFamily="34" charset="0"/>
              <a:buChar char="•"/>
            </a:pPr>
            <a:endParaRPr lang="fr-CA" dirty="0">
              <a:solidFill>
                <a:schemeClr val="tx1"/>
              </a:solidFill>
            </a:endParaRPr>
          </a:p>
        </p:txBody>
      </p:sp>
    </p:spTree>
    <p:extLst>
      <p:ext uri="{BB962C8B-B14F-4D97-AF65-F5344CB8AC3E}">
        <p14:creationId xmlns:p14="http://schemas.microsoft.com/office/powerpoint/2010/main" val="36028768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8625" y="2155130"/>
            <a:ext cx="4351025" cy="2283824"/>
          </a:xfrm>
        </p:spPr>
        <p:txBody>
          <a:bodyPr/>
          <a:lstStyle/>
          <a:p>
            <a:pPr algn="ctr"/>
            <a:r>
              <a:rPr lang="en-US" sz="4400" b="1" dirty="0">
                <a:solidFill>
                  <a:schemeClr val="bg1"/>
                </a:solidFill>
              </a:rPr>
              <a:t>Entering and Leaving Classrooms</a:t>
            </a:r>
            <a:endParaRPr lang="fr-CA" sz="4400" dirty="0">
              <a:solidFill>
                <a:schemeClr val="bg1"/>
              </a:solidFill>
            </a:endParaRPr>
          </a:p>
        </p:txBody>
      </p:sp>
      <p:sp>
        <p:nvSpPr>
          <p:cNvPr id="3" name="Text Placeholder 2"/>
          <p:cNvSpPr>
            <a:spLocks noGrp="1"/>
          </p:cNvSpPr>
          <p:nvPr>
            <p:ph type="body" idx="1"/>
          </p:nvPr>
        </p:nvSpPr>
        <p:spPr>
          <a:xfrm>
            <a:off x="6879230" y="1910443"/>
            <a:ext cx="4763041" cy="3834797"/>
          </a:xfrm>
        </p:spPr>
        <p:txBody>
          <a:bodyPr>
            <a:noAutofit/>
          </a:bodyPr>
          <a:lstStyle/>
          <a:p>
            <a:pPr marL="342900" indent="-342900">
              <a:buFont typeface="Arial" panose="020B0604020202020204" pitchFamily="34" charset="0"/>
              <a:buChar char="•"/>
            </a:pPr>
            <a:r>
              <a:rPr lang="en-US" dirty="0">
                <a:solidFill>
                  <a:schemeClr val="tx1"/>
                </a:solidFill>
              </a:rPr>
              <a:t>Always use hand sanitizer when entering and leaving a room. </a:t>
            </a:r>
          </a:p>
          <a:p>
            <a:pPr marL="342900" indent="-342900">
              <a:buFont typeface="Arial" panose="020B0604020202020204" pitchFamily="34" charset="0"/>
              <a:buChar char="•"/>
            </a:pPr>
            <a:r>
              <a:rPr lang="en-US" dirty="0">
                <a:solidFill>
                  <a:schemeClr val="tx1"/>
                </a:solidFill>
              </a:rPr>
              <a:t>Always ask permission before leaving the room.</a:t>
            </a:r>
          </a:p>
          <a:p>
            <a:pPr marL="342900" indent="-342900">
              <a:buFont typeface="Arial" panose="020B0604020202020204" pitchFamily="34" charset="0"/>
              <a:buChar char="•"/>
            </a:pPr>
            <a:r>
              <a:rPr lang="en-US" dirty="0">
                <a:solidFill>
                  <a:schemeClr val="tx1"/>
                </a:solidFill>
              </a:rPr>
              <a:t>Always ensure your area is cleaned and sanitized before leaving a room. </a:t>
            </a:r>
            <a:endParaRPr lang="fr-CA" dirty="0">
              <a:solidFill>
                <a:schemeClr val="tx1"/>
              </a:solidFill>
            </a:endParaRPr>
          </a:p>
        </p:txBody>
      </p:sp>
    </p:spTree>
    <p:extLst>
      <p:ext uri="{BB962C8B-B14F-4D97-AF65-F5344CB8AC3E}">
        <p14:creationId xmlns:p14="http://schemas.microsoft.com/office/powerpoint/2010/main" val="964101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428" y="2226708"/>
            <a:ext cx="4351025" cy="2283824"/>
          </a:xfrm>
        </p:spPr>
        <p:txBody>
          <a:bodyPr/>
          <a:lstStyle/>
          <a:p>
            <a:pPr algn="ctr"/>
            <a:r>
              <a:rPr lang="en-US" altLang="en-US" sz="4400" b="1" dirty="0">
                <a:solidFill>
                  <a:schemeClr val="bg1"/>
                </a:solidFill>
              </a:rPr>
              <a:t>Using the Washroom</a:t>
            </a:r>
            <a:endParaRPr lang="fr-CA" sz="4400" b="1" dirty="0">
              <a:solidFill>
                <a:schemeClr val="bg1"/>
              </a:solidFill>
            </a:endParaRPr>
          </a:p>
        </p:txBody>
      </p:sp>
      <p:sp>
        <p:nvSpPr>
          <p:cNvPr id="3" name="Text Placeholder 2"/>
          <p:cNvSpPr>
            <a:spLocks noGrp="1"/>
          </p:cNvSpPr>
          <p:nvPr>
            <p:ph type="body" idx="1"/>
          </p:nvPr>
        </p:nvSpPr>
        <p:spPr>
          <a:xfrm>
            <a:off x="6438378" y="587829"/>
            <a:ext cx="5311035" cy="5780314"/>
          </a:xfrm>
        </p:spPr>
        <p:txBody>
          <a:bodyPr>
            <a:noAutofit/>
          </a:bodyPr>
          <a:lstStyle/>
          <a:p>
            <a:pPr marL="342900" indent="-342900">
              <a:buFont typeface="Arial" panose="020B0604020202020204" pitchFamily="34" charset="0"/>
              <a:buChar char="•"/>
            </a:pPr>
            <a:r>
              <a:rPr lang="en-US" dirty="0">
                <a:solidFill>
                  <a:schemeClr val="tx1"/>
                </a:solidFill>
              </a:rPr>
              <a:t>Trips to the Washroom are to be as minimal as possible. </a:t>
            </a:r>
          </a:p>
          <a:p>
            <a:pPr marL="342900" indent="-342900">
              <a:buFont typeface="Arial" panose="020B0604020202020204" pitchFamily="34" charset="0"/>
              <a:buChar char="•"/>
            </a:pPr>
            <a:r>
              <a:rPr lang="en-US" dirty="0">
                <a:solidFill>
                  <a:schemeClr val="tx1"/>
                </a:solidFill>
              </a:rPr>
              <a:t>Masks must be worn at all times in the washroom.</a:t>
            </a:r>
          </a:p>
          <a:p>
            <a:pPr marL="342900" indent="-342900">
              <a:buFont typeface="Arial" panose="020B0604020202020204" pitchFamily="34" charset="0"/>
              <a:buChar char="•"/>
            </a:pPr>
            <a:r>
              <a:rPr lang="en-US" dirty="0">
                <a:solidFill>
                  <a:schemeClr val="tx1"/>
                </a:solidFill>
              </a:rPr>
              <a:t>Always sign out when you leave the room for any reason (washroom, medical appointment, etc.) every teacher has a sign out binder in his/her classroom. </a:t>
            </a:r>
            <a:r>
              <a:rPr lang="en-US" altLang="en-US" dirty="0">
                <a:solidFill>
                  <a:schemeClr val="tx1"/>
                </a:solidFill>
              </a:rPr>
              <a:t>You need to indicate what time you left, where you went, and what time you returned. </a:t>
            </a:r>
            <a:endParaRPr lang="en-US" dirty="0">
              <a:solidFill>
                <a:schemeClr val="tx1"/>
              </a:solidFill>
            </a:endParaRPr>
          </a:p>
          <a:p>
            <a:pPr marL="342900" indent="-342900">
              <a:buFont typeface="Arial" panose="020B0604020202020204" pitchFamily="34" charset="0"/>
              <a:buChar char="•"/>
            </a:pPr>
            <a:r>
              <a:rPr lang="en-US" dirty="0">
                <a:solidFill>
                  <a:schemeClr val="tx1"/>
                </a:solidFill>
              </a:rPr>
              <a:t>Go to the washroom on the same floor as the room you are currently in.</a:t>
            </a:r>
            <a:endParaRPr lang="fr-CA" dirty="0">
              <a:solidFill>
                <a:schemeClr val="tx1"/>
              </a:solidFill>
            </a:endParaRPr>
          </a:p>
        </p:txBody>
      </p:sp>
    </p:spTree>
    <p:extLst>
      <p:ext uri="{BB962C8B-B14F-4D97-AF65-F5344CB8AC3E}">
        <p14:creationId xmlns:p14="http://schemas.microsoft.com/office/powerpoint/2010/main" val="8481436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19553" y="973668"/>
            <a:ext cx="11288033" cy="706964"/>
          </a:xfrm>
        </p:spPr>
        <p:txBody>
          <a:bodyPr/>
          <a:lstStyle/>
          <a:p>
            <a:pPr algn="ctr" eaLnBrk="1" hangingPunct="1">
              <a:defRPr/>
            </a:pPr>
            <a:r>
              <a:rPr lang="en-US" sz="4400" b="1" dirty="0">
                <a:solidFill>
                  <a:schemeClr val="bg1"/>
                </a:solidFill>
                <a:latin typeface="+mn-lt"/>
              </a:rPr>
              <a:t>Transportation</a:t>
            </a:r>
          </a:p>
        </p:txBody>
      </p:sp>
      <p:sp>
        <p:nvSpPr>
          <p:cNvPr id="31747" name="Rectangle 3"/>
          <p:cNvSpPr>
            <a:spLocks noGrp="1" noChangeArrowheads="1"/>
          </p:cNvSpPr>
          <p:nvPr>
            <p:ph idx="1"/>
          </p:nvPr>
        </p:nvSpPr>
        <p:spPr>
          <a:xfrm>
            <a:off x="306818" y="2758455"/>
            <a:ext cx="6769100" cy="2793260"/>
          </a:xfrm>
        </p:spPr>
        <p:txBody>
          <a:bodyPr>
            <a:normAutofit/>
          </a:bodyPr>
          <a:lstStyle/>
          <a:p>
            <a:pPr eaLnBrk="1" hangingPunct="1">
              <a:defRPr/>
            </a:pPr>
            <a:r>
              <a:rPr lang="en-US" sz="2000" dirty="0">
                <a:solidFill>
                  <a:schemeClr val="tx1"/>
                </a:solidFill>
              </a:rPr>
              <a:t>Travelling on a school bus is a privilege. </a:t>
            </a:r>
          </a:p>
          <a:p>
            <a:pPr eaLnBrk="1" hangingPunct="1">
              <a:defRPr/>
            </a:pPr>
            <a:r>
              <a:rPr lang="en-US" sz="2000" dirty="0">
                <a:solidFill>
                  <a:schemeClr val="tx1"/>
                </a:solidFill>
              </a:rPr>
              <a:t> Follow the rules, be respectful to your bus driver, and enjoy your ride!</a:t>
            </a:r>
          </a:p>
        </p:txBody>
      </p:sp>
      <p:pic>
        <p:nvPicPr>
          <p:cNvPr id="2560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88653" y="2638115"/>
            <a:ext cx="4269014" cy="3033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6339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042" y="973668"/>
            <a:ext cx="11173216" cy="706964"/>
          </a:xfrm>
        </p:spPr>
        <p:txBody>
          <a:bodyPr/>
          <a:lstStyle/>
          <a:p>
            <a:pPr algn="ctr"/>
            <a:r>
              <a:rPr lang="en-CA" sz="4400" b="1" dirty="0">
                <a:solidFill>
                  <a:schemeClr val="bg1"/>
                </a:solidFill>
              </a:rPr>
              <a:t>Communication</a:t>
            </a:r>
            <a:endParaRPr lang="fr-CA" sz="4400" b="1" dirty="0">
              <a:solidFill>
                <a:schemeClr val="bg1"/>
              </a:solidFill>
            </a:endParaRPr>
          </a:p>
        </p:txBody>
      </p:sp>
      <p:sp>
        <p:nvSpPr>
          <p:cNvPr id="3" name="Content Placeholder 2"/>
          <p:cNvSpPr>
            <a:spLocks noGrp="1"/>
          </p:cNvSpPr>
          <p:nvPr>
            <p:ph idx="1"/>
          </p:nvPr>
        </p:nvSpPr>
        <p:spPr>
          <a:xfrm>
            <a:off x="501042" y="3213100"/>
            <a:ext cx="11173216" cy="3416300"/>
          </a:xfrm>
        </p:spPr>
        <p:txBody>
          <a:bodyPr>
            <a:normAutofit/>
          </a:bodyPr>
          <a:lstStyle/>
          <a:p>
            <a:r>
              <a:rPr lang="en-CA" sz="2000" dirty="0">
                <a:solidFill>
                  <a:schemeClr val="tx1"/>
                </a:solidFill>
              </a:rPr>
              <a:t>If you have any questions, please feel free to contact:</a:t>
            </a:r>
          </a:p>
          <a:p>
            <a:pPr lvl="1"/>
            <a:r>
              <a:rPr lang="en-CA" sz="1800" dirty="0">
                <a:solidFill>
                  <a:schemeClr val="tx1"/>
                </a:solidFill>
              </a:rPr>
              <a:t>Principal – Ms. </a:t>
            </a:r>
            <a:r>
              <a:rPr lang="en-CA" sz="1800" u="sng" dirty="0">
                <a:solidFill>
                  <a:schemeClr val="tx1"/>
                </a:solidFill>
              </a:rPr>
              <a:t>Jill Ferguson </a:t>
            </a:r>
            <a:r>
              <a:rPr lang="en-CA" sz="1800" dirty="0">
                <a:solidFill>
                  <a:schemeClr val="tx1"/>
                </a:solidFill>
              </a:rPr>
              <a:t>at </a:t>
            </a:r>
            <a:r>
              <a:rPr lang="en-CA" sz="1800" dirty="0">
                <a:solidFill>
                  <a:schemeClr val="tx1"/>
                </a:solidFill>
                <a:hlinkClick r:id="rId2"/>
              </a:rPr>
              <a:t>Jill.Ferguson@nbed.nb.ca</a:t>
            </a:r>
            <a:r>
              <a:rPr lang="en-CA" sz="1800" dirty="0">
                <a:solidFill>
                  <a:schemeClr val="tx1"/>
                </a:solidFill>
              </a:rPr>
              <a:t> </a:t>
            </a:r>
          </a:p>
          <a:p>
            <a:pPr lvl="1"/>
            <a:r>
              <a:rPr lang="en-CA" sz="1800" dirty="0">
                <a:solidFill>
                  <a:schemeClr val="tx1"/>
                </a:solidFill>
              </a:rPr>
              <a:t>Vice Principal (Acting) Mrs. </a:t>
            </a:r>
            <a:r>
              <a:rPr lang="en-CA" sz="1800" u="sng" dirty="0">
                <a:solidFill>
                  <a:schemeClr val="tx1"/>
                </a:solidFill>
              </a:rPr>
              <a:t>Liza Muise </a:t>
            </a:r>
            <a:r>
              <a:rPr lang="en-CA" sz="1800" dirty="0">
                <a:solidFill>
                  <a:schemeClr val="tx1"/>
                </a:solidFill>
              </a:rPr>
              <a:t>at </a:t>
            </a:r>
            <a:r>
              <a:rPr lang="en-CA" sz="1800" dirty="0">
                <a:solidFill>
                  <a:schemeClr val="tx1"/>
                </a:solidFill>
                <a:hlinkClick r:id="rId3"/>
              </a:rPr>
              <a:t>Liza.Muise@nbed.nb.ca</a:t>
            </a:r>
            <a:endParaRPr lang="en-CA" sz="1800" dirty="0">
              <a:solidFill>
                <a:schemeClr val="tx1"/>
              </a:solidFill>
            </a:endParaRPr>
          </a:p>
          <a:p>
            <a:endParaRPr lang="fr-CA" sz="3200" dirty="0">
              <a:solidFill>
                <a:schemeClr val="tx1"/>
              </a:solidFill>
            </a:endParaRPr>
          </a:p>
        </p:txBody>
      </p:sp>
    </p:spTree>
    <p:extLst>
      <p:ext uri="{BB962C8B-B14F-4D97-AF65-F5344CB8AC3E}">
        <p14:creationId xmlns:p14="http://schemas.microsoft.com/office/powerpoint/2010/main" val="2327383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b="1" dirty="0">
                <a:solidFill>
                  <a:schemeClr val="bg1"/>
                </a:solidFill>
              </a:rPr>
              <a:t>Agenda/Topics to be Covered Continued…</a:t>
            </a:r>
            <a:endParaRPr lang="fr-CA" dirty="0">
              <a:solidFill>
                <a:schemeClr val="bg1"/>
              </a:solidFill>
            </a:endParaRPr>
          </a:p>
        </p:txBody>
      </p:sp>
      <p:sp>
        <p:nvSpPr>
          <p:cNvPr id="3" name="Content Placeholder 2"/>
          <p:cNvSpPr>
            <a:spLocks noGrp="1"/>
          </p:cNvSpPr>
          <p:nvPr>
            <p:ph sz="half" idx="1"/>
          </p:nvPr>
        </p:nvSpPr>
        <p:spPr>
          <a:xfrm>
            <a:off x="475989" y="2603500"/>
            <a:ext cx="5504123" cy="3960138"/>
          </a:xfrm>
        </p:spPr>
        <p:txBody>
          <a:bodyPr>
            <a:normAutofit/>
          </a:bodyPr>
          <a:lstStyle/>
          <a:p>
            <a:r>
              <a:rPr lang="en-CA" dirty="0">
                <a:solidFill>
                  <a:schemeClr val="tx1"/>
                </a:solidFill>
              </a:rPr>
              <a:t>Nutrition Breaks &amp; Lunch</a:t>
            </a:r>
          </a:p>
          <a:p>
            <a:r>
              <a:rPr lang="en-US" dirty="0">
                <a:solidFill>
                  <a:schemeClr val="tx1"/>
                </a:solidFill>
              </a:rPr>
              <a:t>Nut/Scent Free Policy</a:t>
            </a:r>
          </a:p>
          <a:p>
            <a:r>
              <a:rPr lang="en-US" dirty="0">
                <a:solidFill>
                  <a:schemeClr val="tx1"/>
                </a:solidFill>
              </a:rPr>
              <a:t>Electronic Device Policy</a:t>
            </a:r>
          </a:p>
          <a:p>
            <a:r>
              <a:rPr lang="en-US" dirty="0">
                <a:solidFill>
                  <a:schemeClr val="tx1"/>
                </a:solidFill>
              </a:rPr>
              <a:t>Missed Work</a:t>
            </a:r>
          </a:p>
          <a:p>
            <a:r>
              <a:rPr lang="en-US" dirty="0">
                <a:solidFill>
                  <a:schemeClr val="tx1"/>
                </a:solidFill>
              </a:rPr>
              <a:t>Lost &amp; Found Items</a:t>
            </a:r>
          </a:p>
          <a:p>
            <a:r>
              <a:rPr lang="en-US" dirty="0">
                <a:solidFill>
                  <a:schemeClr val="tx1"/>
                </a:solidFill>
              </a:rPr>
              <a:t>Procedures &amp; Routines</a:t>
            </a:r>
          </a:p>
          <a:p>
            <a:pPr lvl="1"/>
            <a:r>
              <a:rPr lang="en-US" dirty="0">
                <a:solidFill>
                  <a:schemeClr val="tx1"/>
                </a:solidFill>
              </a:rPr>
              <a:t>Going from class to class</a:t>
            </a:r>
          </a:p>
          <a:p>
            <a:pPr lvl="1"/>
            <a:r>
              <a:rPr lang="en-US" dirty="0">
                <a:solidFill>
                  <a:schemeClr val="tx1"/>
                </a:solidFill>
              </a:rPr>
              <a:t>Entering and leaving classrooms</a:t>
            </a:r>
          </a:p>
          <a:p>
            <a:pPr lvl="1"/>
            <a:r>
              <a:rPr lang="en-US" dirty="0">
                <a:solidFill>
                  <a:schemeClr val="tx1"/>
                </a:solidFill>
              </a:rPr>
              <a:t>Using the washroom</a:t>
            </a:r>
          </a:p>
          <a:p>
            <a:r>
              <a:rPr lang="en-US" dirty="0">
                <a:solidFill>
                  <a:schemeClr val="tx1"/>
                </a:solidFill>
              </a:rPr>
              <a:t>Transportation</a:t>
            </a:r>
          </a:p>
          <a:p>
            <a:endParaRPr lang="en-US" dirty="0">
              <a:solidFill>
                <a:schemeClr val="tx1"/>
              </a:solidFill>
            </a:endParaRPr>
          </a:p>
          <a:p>
            <a:endParaRPr lang="en-CA" dirty="0">
              <a:solidFill>
                <a:schemeClr val="tx1"/>
              </a:solidFill>
            </a:endParaRPr>
          </a:p>
          <a:p>
            <a:endParaRPr lang="en-CA" dirty="0">
              <a:solidFill>
                <a:schemeClr val="tx1"/>
              </a:solidFill>
            </a:endParaRPr>
          </a:p>
          <a:p>
            <a:endParaRPr lang="fr-CA" dirty="0">
              <a:solidFill>
                <a:schemeClr val="tx1"/>
              </a:solidFill>
            </a:endParaRPr>
          </a:p>
        </p:txBody>
      </p:sp>
      <p:pic>
        <p:nvPicPr>
          <p:cNvPr id="6"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6954" y="4710852"/>
            <a:ext cx="3407970" cy="1852786"/>
          </a:xfrm>
          <a:prstGeom prst="rect">
            <a:avLst/>
          </a:prstGeom>
        </p:spPr>
      </p:pic>
    </p:spTree>
    <p:extLst>
      <p:ext uri="{BB962C8B-B14F-4D97-AF65-F5344CB8AC3E}">
        <p14:creationId xmlns:p14="http://schemas.microsoft.com/office/powerpoint/2010/main" val="23476978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0433" y="5463900"/>
            <a:ext cx="3196572" cy="1059608"/>
          </a:xfrm>
        </p:spPr>
        <p:txBody>
          <a:bodyPr/>
          <a:lstStyle/>
          <a:p>
            <a:pPr algn="ctr"/>
            <a:r>
              <a:rPr lang="en-CA" sz="2800" b="1" dirty="0">
                <a:solidFill>
                  <a:schemeClr val="accent6">
                    <a:lumMod val="50000"/>
                  </a:schemeClr>
                </a:solidFill>
              </a:rPr>
              <a:t>Vision Statement</a:t>
            </a:r>
          </a:p>
        </p:txBody>
      </p:sp>
      <p:sp>
        <p:nvSpPr>
          <p:cNvPr id="3" name="Rectangle 2"/>
          <p:cNvSpPr/>
          <p:nvPr/>
        </p:nvSpPr>
        <p:spPr>
          <a:xfrm>
            <a:off x="450936" y="699876"/>
            <a:ext cx="11123113" cy="2581944"/>
          </a:xfrm>
          <a:prstGeom prst="rect">
            <a:avLst/>
          </a:prstGeom>
        </p:spPr>
        <p:txBody>
          <a:bodyPr wrap="square">
            <a:spAutoFit/>
          </a:bodyPr>
          <a:lstStyle/>
          <a:p>
            <a:pPr algn="ctr"/>
            <a:r>
              <a:rPr lang="en-US" sz="5400" b="1" dirty="0">
                <a:ln w="22225">
                  <a:solidFill>
                    <a:schemeClr val="accent2"/>
                  </a:solidFill>
                  <a:prstDash val="solid"/>
                </a:ln>
                <a:solidFill>
                  <a:schemeClr val="accent2">
                    <a:lumMod val="40000"/>
                    <a:lumOff val="60000"/>
                  </a:schemeClr>
                </a:solidFill>
              </a:rPr>
              <a:t>Barnhill does </a:t>
            </a:r>
          </a:p>
          <a:p>
            <a:pPr algn="ctr"/>
            <a:r>
              <a:rPr lang="en-US" sz="5400" b="1" dirty="0">
                <a:ln w="22225">
                  <a:solidFill>
                    <a:schemeClr val="accent2"/>
                  </a:solidFill>
                  <a:prstDash val="solid"/>
                </a:ln>
                <a:solidFill>
                  <a:schemeClr val="accent2">
                    <a:lumMod val="40000"/>
                    <a:lumOff val="60000"/>
                  </a:schemeClr>
                </a:solidFill>
              </a:rPr>
              <a:t>their </a:t>
            </a:r>
          </a:p>
          <a:p>
            <a:pPr algn="ctr"/>
            <a:r>
              <a:rPr lang="en-US" sz="5400" b="1" u="sng" dirty="0">
                <a:ln w="22225">
                  <a:solidFill>
                    <a:schemeClr val="accent2"/>
                  </a:solidFill>
                  <a:prstDash val="solid"/>
                </a:ln>
                <a:solidFill>
                  <a:schemeClr val="accent2">
                    <a:lumMod val="40000"/>
                    <a:lumOff val="60000"/>
                  </a:schemeClr>
                </a:solidFill>
              </a:rPr>
              <a:t>BEST!</a:t>
            </a:r>
            <a:r>
              <a:rPr lang="en-US" sz="5400" b="1" dirty="0">
                <a:ln w="22225">
                  <a:solidFill>
                    <a:schemeClr val="accent2"/>
                  </a:solidFill>
                  <a:prstDash val="solid"/>
                </a:ln>
                <a:solidFill>
                  <a:schemeClr val="accent2">
                    <a:lumMod val="40000"/>
                    <a:lumOff val="60000"/>
                  </a:schemeClr>
                </a:solidFill>
              </a:rPr>
              <a:t> </a:t>
            </a:r>
          </a:p>
        </p:txBody>
      </p:sp>
      <p:sp>
        <p:nvSpPr>
          <p:cNvPr id="7" name="TextBox 6"/>
          <p:cNvSpPr txBox="1"/>
          <p:nvPr/>
        </p:nvSpPr>
        <p:spPr>
          <a:xfrm>
            <a:off x="2181237" y="4442647"/>
            <a:ext cx="8303048" cy="1200329"/>
          </a:xfrm>
          <a:prstGeom prst="rect">
            <a:avLst/>
          </a:prstGeom>
          <a:noFill/>
        </p:spPr>
        <p:txBody>
          <a:bodyPr wrap="square">
            <a:spAutoFit/>
          </a:bodyPr>
          <a:lstStyle/>
          <a:p>
            <a:pPr>
              <a:defRPr/>
            </a:pPr>
            <a:r>
              <a:rPr lang="en-US" sz="7200" b="1" dirty="0">
                <a:solidFill>
                  <a:schemeClr val="accent4">
                    <a:lumMod val="10000"/>
                  </a:schemeClr>
                </a:solidFill>
              </a:rPr>
              <a:t>B</a:t>
            </a:r>
            <a:r>
              <a:rPr lang="en-US" sz="4800" b="1" dirty="0">
                <a:solidFill>
                  <a:schemeClr val="accent4">
                    <a:lumMod val="10000"/>
                  </a:schemeClr>
                </a:solidFill>
              </a:rPr>
              <a:t>etter </a:t>
            </a:r>
            <a:r>
              <a:rPr lang="en-US" sz="7200" b="1" dirty="0">
                <a:solidFill>
                  <a:schemeClr val="accent4">
                    <a:lumMod val="10000"/>
                  </a:schemeClr>
                </a:solidFill>
              </a:rPr>
              <a:t>E</a:t>
            </a:r>
            <a:r>
              <a:rPr lang="en-US" sz="4800" b="1" dirty="0">
                <a:solidFill>
                  <a:schemeClr val="accent4">
                    <a:lumMod val="10000"/>
                  </a:schemeClr>
                </a:solidFill>
              </a:rPr>
              <a:t>very </a:t>
            </a:r>
            <a:r>
              <a:rPr lang="en-US" sz="7200" b="1" dirty="0">
                <a:solidFill>
                  <a:schemeClr val="accent4">
                    <a:lumMod val="10000"/>
                  </a:schemeClr>
                </a:solidFill>
              </a:rPr>
              <a:t>S</a:t>
            </a:r>
            <a:r>
              <a:rPr lang="en-US" sz="4800" b="1" dirty="0">
                <a:solidFill>
                  <a:schemeClr val="accent4">
                    <a:lumMod val="10000"/>
                  </a:schemeClr>
                </a:solidFill>
              </a:rPr>
              <a:t>ingle </a:t>
            </a:r>
            <a:r>
              <a:rPr lang="en-US" sz="7200" b="1" dirty="0">
                <a:solidFill>
                  <a:schemeClr val="accent4">
                    <a:lumMod val="10000"/>
                  </a:schemeClr>
                </a:solidFill>
              </a:rPr>
              <a:t>T</a:t>
            </a:r>
            <a:r>
              <a:rPr lang="en-US" sz="4800" b="1" dirty="0">
                <a:solidFill>
                  <a:schemeClr val="accent4">
                    <a:lumMod val="10000"/>
                  </a:schemeClr>
                </a:solidFill>
              </a:rPr>
              <a:t>ime! </a:t>
            </a:r>
          </a:p>
        </p:txBody>
      </p:sp>
    </p:spTree>
    <p:extLst>
      <p:ext uri="{BB962C8B-B14F-4D97-AF65-F5344CB8AC3E}">
        <p14:creationId xmlns:p14="http://schemas.microsoft.com/office/powerpoint/2010/main" val="12429571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990" y="1063417"/>
            <a:ext cx="11248372" cy="1372986"/>
          </a:xfrm>
        </p:spPr>
        <p:txBody>
          <a:bodyPr/>
          <a:lstStyle/>
          <a:p>
            <a:pPr algn="ctr"/>
            <a:r>
              <a:rPr lang="en-US" sz="5400" b="1" dirty="0">
                <a:solidFill>
                  <a:schemeClr val="bg1"/>
                </a:solidFill>
              </a:rPr>
              <a:t>Mission Statement</a:t>
            </a:r>
            <a:endParaRPr lang="fr-CA" sz="5400" dirty="0">
              <a:solidFill>
                <a:schemeClr val="bg1"/>
              </a:solidFill>
            </a:endParaRPr>
          </a:p>
        </p:txBody>
      </p:sp>
      <p:sp>
        <p:nvSpPr>
          <p:cNvPr id="3" name="Text Placeholder 2"/>
          <p:cNvSpPr>
            <a:spLocks noGrp="1"/>
          </p:cNvSpPr>
          <p:nvPr>
            <p:ph type="body" sz="half" idx="2"/>
          </p:nvPr>
        </p:nvSpPr>
        <p:spPr>
          <a:xfrm>
            <a:off x="475989" y="3135183"/>
            <a:ext cx="11248372" cy="2476500"/>
          </a:xfrm>
        </p:spPr>
        <p:txBody>
          <a:bodyPr>
            <a:noAutofit/>
          </a:bodyPr>
          <a:lstStyle/>
          <a:p>
            <a:pPr algn="ctr"/>
            <a:r>
              <a:rPr lang="en-CA" sz="2800" dirty="0">
                <a:solidFill>
                  <a:schemeClr val="tx1"/>
                </a:solidFill>
              </a:rPr>
              <a:t>The Community of Barnhill Memorial School provides a variety of quality learning experiences to support students in reaching their potential and to become contributing members of society. </a:t>
            </a:r>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43619" y="5611683"/>
            <a:ext cx="331311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6904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042" y="973668"/>
            <a:ext cx="11173216" cy="706964"/>
          </a:xfrm>
        </p:spPr>
        <p:txBody>
          <a:bodyPr/>
          <a:lstStyle/>
          <a:p>
            <a:pPr algn="ctr"/>
            <a:r>
              <a:rPr lang="en-CA" sz="4400" b="1" dirty="0">
                <a:solidFill>
                  <a:schemeClr val="bg1"/>
                </a:solidFill>
              </a:rPr>
              <a:t>Who’s Who</a:t>
            </a:r>
          </a:p>
        </p:txBody>
      </p:sp>
      <p:sp>
        <p:nvSpPr>
          <p:cNvPr id="3" name="Content Placeholder 2"/>
          <p:cNvSpPr>
            <a:spLocks noGrp="1"/>
          </p:cNvSpPr>
          <p:nvPr>
            <p:ph idx="1"/>
          </p:nvPr>
        </p:nvSpPr>
        <p:spPr>
          <a:xfrm>
            <a:off x="1154954" y="2734129"/>
            <a:ext cx="8825659" cy="3416300"/>
          </a:xfrm>
        </p:spPr>
        <p:txBody>
          <a:bodyPr/>
          <a:lstStyle/>
          <a:p>
            <a:r>
              <a:rPr lang="en-CA" dirty="0">
                <a:solidFill>
                  <a:schemeClr val="tx1"/>
                </a:solidFill>
              </a:rPr>
              <a:t>Ms. Jill Ferguson – Principal</a:t>
            </a:r>
          </a:p>
          <a:p>
            <a:r>
              <a:rPr lang="en-CA" dirty="0">
                <a:solidFill>
                  <a:schemeClr val="tx1"/>
                </a:solidFill>
              </a:rPr>
              <a:t> Mrs. Liza Muise – Vice Principal (Acting)</a:t>
            </a:r>
          </a:p>
          <a:p>
            <a:r>
              <a:rPr lang="en-CA" dirty="0">
                <a:solidFill>
                  <a:schemeClr val="tx1"/>
                </a:solidFill>
              </a:rPr>
              <a:t> Ms. Kristen Sloat &amp; Mrs. Cheryl Kennedy (EST-Resource)</a:t>
            </a:r>
          </a:p>
          <a:p>
            <a:r>
              <a:rPr lang="en-CA" dirty="0">
                <a:solidFill>
                  <a:schemeClr val="tx1"/>
                </a:solidFill>
              </a:rPr>
              <a:t> Ms. Jennifer Levesque – Guidance Counsellor</a:t>
            </a:r>
          </a:p>
          <a:p>
            <a:r>
              <a:rPr lang="en-CA" dirty="0">
                <a:solidFill>
                  <a:schemeClr val="tx1"/>
                </a:solidFill>
              </a:rPr>
              <a:t>PSSC – Parent School Support Committee</a:t>
            </a:r>
          </a:p>
          <a:p>
            <a:r>
              <a:rPr lang="en-CA" dirty="0">
                <a:solidFill>
                  <a:schemeClr val="tx1"/>
                </a:solidFill>
              </a:rPr>
              <a:t>Grade 6, 7 &amp; 8 – English Prime &amp; French Immersion</a:t>
            </a:r>
          </a:p>
          <a:p>
            <a:r>
              <a:rPr lang="en-CA" dirty="0">
                <a:solidFill>
                  <a:schemeClr val="tx1"/>
                </a:solidFill>
              </a:rPr>
              <a:t>Current School population: 363</a:t>
            </a:r>
          </a:p>
          <a:p>
            <a:pPr lvl="1"/>
            <a:r>
              <a:rPr lang="en-CA" dirty="0">
                <a:solidFill>
                  <a:schemeClr val="tx1"/>
                </a:solidFill>
              </a:rPr>
              <a:t>14 homerooms</a:t>
            </a:r>
          </a:p>
          <a:p>
            <a:endParaRPr lang="en-CA" dirty="0">
              <a:solidFill>
                <a:schemeClr val="tx1"/>
              </a:solidFill>
            </a:endParaRPr>
          </a:p>
        </p:txBody>
      </p:sp>
    </p:spTree>
    <p:extLst>
      <p:ext uri="{BB962C8B-B14F-4D97-AF65-F5344CB8AC3E}">
        <p14:creationId xmlns:p14="http://schemas.microsoft.com/office/powerpoint/2010/main" val="38603049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7480" y="1693333"/>
            <a:ext cx="3865134" cy="1735667"/>
          </a:xfrm>
        </p:spPr>
        <p:txBody>
          <a:bodyPr>
            <a:normAutofit fontScale="90000"/>
          </a:bodyPr>
          <a:lstStyle/>
          <a:p>
            <a:pPr algn="ctr"/>
            <a:r>
              <a:rPr lang="en-CA" sz="4900" b="1" dirty="0">
                <a:solidFill>
                  <a:schemeClr val="bg1"/>
                </a:solidFill>
              </a:rPr>
              <a:t>Student Behaviour</a:t>
            </a:r>
            <a:br>
              <a:rPr lang="en-CA" sz="4900" b="1" dirty="0">
                <a:solidFill>
                  <a:schemeClr val="bg1"/>
                </a:solidFill>
              </a:rPr>
            </a:br>
            <a:br>
              <a:rPr lang="en-CA" sz="4400" b="1" dirty="0">
                <a:solidFill>
                  <a:schemeClr val="bg1"/>
                </a:solidFill>
              </a:rPr>
            </a:br>
            <a:r>
              <a:rPr lang="en-CA" sz="3100" b="1" i="1" dirty="0">
                <a:solidFill>
                  <a:schemeClr val="accent4">
                    <a:lumMod val="10000"/>
                  </a:schemeClr>
                </a:solidFill>
              </a:rPr>
              <a:t>We are a Restorative Practice School</a:t>
            </a:r>
            <a:endParaRPr lang="fr-CA" sz="3100" dirty="0">
              <a:solidFill>
                <a:schemeClr val="bg1"/>
              </a:solidFill>
            </a:endParaRPr>
          </a:p>
        </p:txBody>
      </p:sp>
      <p:sp>
        <p:nvSpPr>
          <p:cNvPr id="4" name="Text Placeholder 3"/>
          <p:cNvSpPr>
            <a:spLocks noGrp="1"/>
          </p:cNvSpPr>
          <p:nvPr>
            <p:ph type="body" sz="half" idx="2"/>
          </p:nvPr>
        </p:nvSpPr>
        <p:spPr>
          <a:xfrm>
            <a:off x="553705" y="3883068"/>
            <a:ext cx="5408684" cy="2430050"/>
          </a:xfrm>
        </p:spPr>
        <p:txBody>
          <a:bodyPr>
            <a:normAutofit/>
          </a:bodyPr>
          <a:lstStyle/>
          <a:p>
            <a:pPr>
              <a:defRPr/>
            </a:pPr>
            <a:r>
              <a:rPr lang="en-US" sz="2000" dirty="0">
                <a:solidFill>
                  <a:schemeClr val="bg1"/>
                </a:solidFill>
              </a:rPr>
              <a:t>All students have the right to a safe and healthy learning environment.</a:t>
            </a:r>
          </a:p>
          <a:p>
            <a:pPr>
              <a:defRPr/>
            </a:pPr>
            <a:r>
              <a:rPr lang="en-US" sz="2000" dirty="0">
                <a:solidFill>
                  <a:schemeClr val="bg1"/>
                </a:solidFill>
              </a:rPr>
              <a:t>To achieve this, students are asked to develop and demonstrate a sense of responsibility and accountability for their actions.</a:t>
            </a:r>
          </a:p>
          <a:p>
            <a:endParaRPr lang="fr-CA" sz="2400" dirty="0">
              <a:solidFill>
                <a:schemeClr val="bg1"/>
              </a:solidFill>
            </a:endParaRPr>
          </a:p>
        </p:txBody>
      </p:sp>
      <p:pic>
        <p:nvPicPr>
          <p:cNvPr id="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39178" y="1693333"/>
            <a:ext cx="3560762" cy="448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81948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988" y="944301"/>
            <a:ext cx="11210795" cy="706964"/>
          </a:xfrm>
        </p:spPr>
        <p:txBody>
          <a:bodyPr/>
          <a:lstStyle/>
          <a:p>
            <a:pPr algn="ctr">
              <a:defRPr/>
            </a:pPr>
            <a:r>
              <a:rPr lang="en-US" sz="5500" b="1" dirty="0">
                <a:solidFill>
                  <a:schemeClr val="bg1"/>
                </a:solidFill>
                <a:latin typeface="+mn-lt"/>
              </a:rPr>
              <a:t>Barnhill</a:t>
            </a:r>
            <a:r>
              <a:rPr lang="en-US" sz="5500" b="1" dirty="0">
                <a:solidFill>
                  <a:schemeClr val="accent4">
                    <a:lumMod val="10000"/>
                  </a:schemeClr>
                </a:solidFill>
                <a:latin typeface="+mn-lt"/>
              </a:rPr>
              <a:t> </a:t>
            </a:r>
            <a:r>
              <a:rPr lang="en-US" sz="5500" b="1" dirty="0">
                <a:solidFill>
                  <a:srgbClr val="7030A0"/>
                </a:solidFill>
                <a:latin typeface="+mn-lt"/>
              </a:rPr>
              <a:t>BOLT</a:t>
            </a:r>
          </a:p>
        </p:txBody>
      </p:sp>
      <p:sp>
        <p:nvSpPr>
          <p:cNvPr id="3" name="Content Placeholder 2"/>
          <p:cNvSpPr>
            <a:spLocks noGrp="1"/>
          </p:cNvSpPr>
          <p:nvPr>
            <p:ph idx="1"/>
          </p:nvPr>
        </p:nvSpPr>
        <p:spPr>
          <a:xfrm>
            <a:off x="475989" y="2375001"/>
            <a:ext cx="5940215" cy="3585519"/>
          </a:xfrm>
        </p:spPr>
        <p:txBody>
          <a:bodyPr>
            <a:normAutofit/>
          </a:bodyPr>
          <a:lstStyle/>
          <a:p>
            <a:pPr marL="0" indent="0">
              <a:buNone/>
              <a:defRPr/>
            </a:pPr>
            <a:r>
              <a:rPr lang="en-US" sz="4800" b="1" dirty="0">
                <a:solidFill>
                  <a:srgbClr val="7030A0"/>
                </a:solidFill>
              </a:rPr>
              <a:t>B</a:t>
            </a:r>
            <a:r>
              <a:rPr lang="en-US" sz="3500" b="1" dirty="0">
                <a:solidFill>
                  <a:schemeClr val="accent4">
                    <a:lumMod val="10000"/>
                  </a:schemeClr>
                </a:solidFill>
              </a:rPr>
              <a:t>e Respectful</a:t>
            </a:r>
          </a:p>
          <a:p>
            <a:pPr marL="0" indent="0">
              <a:buNone/>
              <a:defRPr/>
            </a:pPr>
            <a:r>
              <a:rPr lang="en-US" sz="4800" b="1" dirty="0">
                <a:solidFill>
                  <a:srgbClr val="7030A0"/>
                </a:solidFill>
              </a:rPr>
              <a:t>O</a:t>
            </a:r>
            <a:r>
              <a:rPr lang="en-US" sz="3500" b="1" dirty="0">
                <a:solidFill>
                  <a:schemeClr val="accent4">
                    <a:lumMod val="10000"/>
                  </a:schemeClr>
                </a:solidFill>
              </a:rPr>
              <a:t>wn Your Learning</a:t>
            </a:r>
          </a:p>
          <a:p>
            <a:pPr marL="0" indent="0">
              <a:buNone/>
              <a:defRPr/>
            </a:pPr>
            <a:r>
              <a:rPr lang="en-US" sz="4800" b="1" dirty="0">
                <a:solidFill>
                  <a:srgbClr val="7030A0"/>
                </a:solidFill>
              </a:rPr>
              <a:t>L</a:t>
            </a:r>
            <a:r>
              <a:rPr lang="en-US" sz="3500" b="1" dirty="0">
                <a:solidFill>
                  <a:schemeClr val="accent4">
                    <a:lumMod val="10000"/>
                  </a:schemeClr>
                </a:solidFill>
              </a:rPr>
              <a:t>ive Safely</a:t>
            </a:r>
          </a:p>
          <a:p>
            <a:pPr marL="0" indent="0">
              <a:buNone/>
              <a:defRPr/>
            </a:pPr>
            <a:r>
              <a:rPr lang="en-US" sz="4800" b="1" dirty="0">
                <a:solidFill>
                  <a:srgbClr val="7030A0"/>
                </a:solidFill>
              </a:rPr>
              <a:t>T</a:t>
            </a:r>
            <a:r>
              <a:rPr lang="en-US" sz="3500" b="1" dirty="0">
                <a:solidFill>
                  <a:schemeClr val="accent4">
                    <a:lumMod val="10000"/>
                  </a:schemeClr>
                </a:solidFill>
              </a:rPr>
              <a:t>ake Responsibility</a:t>
            </a:r>
          </a:p>
          <a:p>
            <a:pPr>
              <a:defRPr/>
            </a:pPr>
            <a:endParaRPr lang="en-US"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145362">
            <a:off x="5279677" y="2672652"/>
            <a:ext cx="990819" cy="2241574"/>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5" name="Content Placeholder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2604" y="2572265"/>
            <a:ext cx="4484180" cy="2951713"/>
          </a:xfrm>
          <a:prstGeom prst="rect">
            <a:avLst/>
          </a:prstGeom>
        </p:spPr>
      </p:pic>
      <p:sp>
        <p:nvSpPr>
          <p:cNvPr id="6" name="TextBox 5"/>
          <p:cNvSpPr txBox="1"/>
          <p:nvPr/>
        </p:nvSpPr>
        <p:spPr>
          <a:xfrm>
            <a:off x="7202604" y="5523978"/>
            <a:ext cx="4484180" cy="1323439"/>
          </a:xfrm>
          <a:prstGeom prst="rect">
            <a:avLst/>
          </a:prstGeom>
          <a:noFill/>
        </p:spPr>
        <p:txBody>
          <a:bodyPr wrap="square" rtlCol="0">
            <a:spAutoFit/>
          </a:bodyPr>
          <a:lstStyle/>
          <a:p>
            <a:r>
              <a:rPr lang="en-CA" sz="1600" dirty="0"/>
              <a:t>You can receive a BOLT ballot from a Barnhill staff member for displaying one of the traits. There will be weekly prizes in your classroom bubble given by your homeroom teacher. </a:t>
            </a:r>
            <a:endParaRPr lang="fr-CA" sz="1600" dirty="0"/>
          </a:p>
        </p:txBody>
      </p:sp>
    </p:spTree>
    <p:extLst>
      <p:ext uri="{BB962C8B-B14F-4D97-AF65-F5344CB8AC3E}">
        <p14:creationId xmlns:p14="http://schemas.microsoft.com/office/powerpoint/2010/main" val="5980362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sz="4400" b="1" dirty="0">
                <a:solidFill>
                  <a:schemeClr val="bg1"/>
                </a:solidFill>
              </a:rPr>
              <a:t>Grade 6 Classes</a:t>
            </a:r>
            <a:endParaRPr lang="fr-CA" sz="4400" dirty="0"/>
          </a:p>
        </p:txBody>
      </p:sp>
      <p:sp>
        <p:nvSpPr>
          <p:cNvPr id="3" name="Text Placeholder 2"/>
          <p:cNvSpPr>
            <a:spLocks noGrp="1"/>
          </p:cNvSpPr>
          <p:nvPr>
            <p:ph type="body" idx="1"/>
          </p:nvPr>
        </p:nvSpPr>
        <p:spPr/>
        <p:txBody>
          <a:bodyPr/>
          <a:lstStyle/>
          <a:p>
            <a:r>
              <a:rPr lang="en-CA" dirty="0"/>
              <a:t>English Prime</a:t>
            </a:r>
            <a:endParaRPr lang="fr-CA" dirty="0"/>
          </a:p>
        </p:txBody>
      </p:sp>
      <p:sp>
        <p:nvSpPr>
          <p:cNvPr id="4" name="Text Placeholder 3"/>
          <p:cNvSpPr>
            <a:spLocks noGrp="1"/>
          </p:cNvSpPr>
          <p:nvPr>
            <p:ph type="body" sz="half" idx="15"/>
          </p:nvPr>
        </p:nvSpPr>
        <p:spPr/>
        <p:txBody>
          <a:bodyPr>
            <a:normAutofit lnSpcReduction="10000"/>
          </a:bodyPr>
          <a:lstStyle/>
          <a:p>
            <a:pPr marL="285750" indent="-285750">
              <a:buFont typeface="Wingdings" panose="05000000000000000000" pitchFamily="2" charset="2"/>
              <a:buChar char="Ø"/>
            </a:pPr>
            <a:r>
              <a:rPr lang="en-CA" dirty="0">
                <a:solidFill>
                  <a:schemeClr val="tx1"/>
                </a:solidFill>
              </a:rPr>
              <a:t>English Language Arts – 5 times a week</a:t>
            </a:r>
          </a:p>
          <a:p>
            <a:pPr marL="285750" indent="-285750">
              <a:buFont typeface="Wingdings" panose="05000000000000000000" pitchFamily="2" charset="2"/>
              <a:buChar char="Ø"/>
            </a:pPr>
            <a:r>
              <a:rPr lang="en-CA" dirty="0">
                <a:solidFill>
                  <a:schemeClr val="tx1"/>
                </a:solidFill>
              </a:rPr>
              <a:t>Math – 5 times a week</a:t>
            </a:r>
          </a:p>
          <a:p>
            <a:pPr marL="285750" indent="-285750">
              <a:buFont typeface="Wingdings" panose="05000000000000000000" pitchFamily="2" charset="2"/>
              <a:buChar char="Ø"/>
            </a:pPr>
            <a:r>
              <a:rPr lang="en-CA" dirty="0">
                <a:solidFill>
                  <a:schemeClr val="tx1"/>
                </a:solidFill>
              </a:rPr>
              <a:t>Post Intensive French – 3 times a week </a:t>
            </a:r>
          </a:p>
          <a:p>
            <a:pPr marL="285750" indent="-285750">
              <a:buFont typeface="Wingdings" panose="05000000000000000000" pitchFamily="2" charset="2"/>
              <a:buChar char="Ø"/>
            </a:pPr>
            <a:r>
              <a:rPr lang="en-CA" dirty="0">
                <a:solidFill>
                  <a:schemeClr val="tx1"/>
                </a:solidFill>
              </a:rPr>
              <a:t>Science - 3 times a week</a:t>
            </a:r>
          </a:p>
          <a:p>
            <a:pPr marL="285750" indent="-285750">
              <a:buFont typeface="Wingdings" panose="05000000000000000000" pitchFamily="2" charset="2"/>
              <a:buChar char="Ø"/>
            </a:pPr>
            <a:r>
              <a:rPr lang="en-CA" dirty="0">
                <a:solidFill>
                  <a:schemeClr val="tx1"/>
                </a:solidFill>
              </a:rPr>
              <a:t>Social Studies – 3 times a week</a:t>
            </a:r>
          </a:p>
          <a:p>
            <a:pPr marL="285750" indent="-285750">
              <a:spcBef>
                <a:spcPts val="600"/>
              </a:spcBef>
              <a:buClr>
                <a:schemeClr val="accent6">
                  <a:lumMod val="50000"/>
                </a:schemeClr>
              </a:buClr>
              <a:buFont typeface="Wingdings" panose="05000000000000000000" pitchFamily="2" charset="2"/>
              <a:buChar char="Ø"/>
            </a:pPr>
            <a:r>
              <a:rPr lang="en-CA" dirty="0">
                <a:solidFill>
                  <a:schemeClr val="tx1"/>
                </a:solidFill>
              </a:rPr>
              <a:t>PDCP / Health – once a week</a:t>
            </a:r>
          </a:p>
          <a:p>
            <a:pPr marL="285750" indent="-285750">
              <a:spcBef>
                <a:spcPts val="600"/>
              </a:spcBef>
              <a:buClr>
                <a:schemeClr val="accent6">
                  <a:lumMod val="50000"/>
                </a:schemeClr>
              </a:buClr>
              <a:buFont typeface="Wingdings" panose="05000000000000000000" pitchFamily="2" charset="2"/>
              <a:buChar char="Ø"/>
            </a:pPr>
            <a:r>
              <a:rPr lang="en-CA" dirty="0">
                <a:solidFill>
                  <a:schemeClr val="tx1"/>
                </a:solidFill>
              </a:rPr>
              <a:t>Physical Education – twice a week</a:t>
            </a:r>
          </a:p>
          <a:p>
            <a:endParaRPr lang="en-CA" dirty="0">
              <a:solidFill>
                <a:schemeClr val="tx1"/>
              </a:solidFill>
            </a:endParaRPr>
          </a:p>
          <a:p>
            <a:endParaRPr lang="en-CA" dirty="0">
              <a:solidFill>
                <a:schemeClr val="tx1"/>
              </a:solidFill>
            </a:endParaRPr>
          </a:p>
          <a:p>
            <a:endParaRPr lang="en-CA" dirty="0">
              <a:solidFill>
                <a:schemeClr val="tx1"/>
              </a:solidFill>
            </a:endParaRPr>
          </a:p>
          <a:p>
            <a:endParaRPr lang="fr-CA" dirty="0">
              <a:solidFill>
                <a:schemeClr val="tx1"/>
              </a:solidFill>
            </a:endParaRPr>
          </a:p>
        </p:txBody>
      </p:sp>
      <p:sp>
        <p:nvSpPr>
          <p:cNvPr id="5" name="Text Placeholder 4"/>
          <p:cNvSpPr>
            <a:spLocks noGrp="1"/>
          </p:cNvSpPr>
          <p:nvPr>
            <p:ph type="body" sz="quarter" idx="3"/>
          </p:nvPr>
        </p:nvSpPr>
        <p:spPr/>
        <p:txBody>
          <a:bodyPr/>
          <a:lstStyle/>
          <a:p>
            <a:r>
              <a:rPr lang="en-CA" dirty="0"/>
              <a:t>French Immersion </a:t>
            </a:r>
            <a:endParaRPr lang="fr-CA" dirty="0"/>
          </a:p>
        </p:txBody>
      </p:sp>
      <p:sp>
        <p:nvSpPr>
          <p:cNvPr id="6" name="Text Placeholder 5"/>
          <p:cNvSpPr>
            <a:spLocks noGrp="1"/>
          </p:cNvSpPr>
          <p:nvPr>
            <p:ph type="body" sz="half" idx="16"/>
          </p:nvPr>
        </p:nvSpPr>
        <p:spPr/>
        <p:txBody>
          <a:bodyPr>
            <a:normAutofit lnSpcReduction="10000"/>
          </a:bodyPr>
          <a:lstStyle/>
          <a:p>
            <a:pPr marL="285750" indent="-285750">
              <a:buFont typeface="Wingdings" panose="05000000000000000000" pitchFamily="2" charset="2"/>
              <a:buChar char="Ø"/>
            </a:pPr>
            <a:r>
              <a:rPr lang="en-CA" dirty="0">
                <a:solidFill>
                  <a:schemeClr val="tx1"/>
                </a:solidFill>
              </a:rPr>
              <a:t>English Language Arts - 3 times a week</a:t>
            </a:r>
          </a:p>
          <a:p>
            <a:pPr marL="285750" indent="-285750">
              <a:buFont typeface="Wingdings" panose="05000000000000000000" pitchFamily="2" charset="2"/>
              <a:buChar char="Ø"/>
            </a:pPr>
            <a:r>
              <a:rPr lang="en-CA" dirty="0">
                <a:solidFill>
                  <a:schemeClr val="tx1"/>
                </a:solidFill>
              </a:rPr>
              <a:t>Math – 5 times a week</a:t>
            </a:r>
          </a:p>
          <a:p>
            <a:pPr marL="285750" indent="-285750">
              <a:buFont typeface="Wingdings" panose="05000000000000000000" pitchFamily="2" charset="2"/>
              <a:buChar char="Ø"/>
            </a:pPr>
            <a:r>
              <a:rPr lang="en-CA" dirty="0">
                <a:solidFill>
                  <a:schemeClr val="tx1"/>
                </a:solidFill>
              </a:rPr>
              <a:t>French Immersion Language Arts – 5 times a week</a:t>
            </a:r>
          </a:p>
          <a:p>
            <a:pPr marL="285750" indent="-285750">
              <a:buFont typeface="Wingdings" panose="05000000000000000000" pitchFamily="2" charset="2"/>
              <a:buChar char="Ø"/>
            </a:pPr>
            <a:r>
              <a:rPr lang="en-CA" dirty="0">
                <a:solidFill>
                  <a:schemeClr val="tx1"/>
                </a:solidFill>
              </a:rPr>
              <a:t>Science - 3 times a week</a:t>
            </a:r>
          </a:p>
          <a:p>
            <a:pPr marL="285750" indent="-285750">
              <a:buFont typeface="Wingdings" panose="05000000000000000000" pitchFamily="2" charset="2"/>
              <a:buChar char="Ø"/>
            </a:pPr>
            <a:r>
              <a:rPr lang="en-CA" dirty="0">
                <a:solidFill>
                  <a:schemeClr val="tx1"/>
                </a:solidFill>
              </a:rPr>
              <a:t>Social Studies – 3 times a week</a:t>
            </a:r>
          </a:p>
          <a:p>
            <a:pPr marL="285750" indent="-285750">
              <a:spcBef>
                <a:spcPts val="600"/>
              </a:spcBef>
              <a:buClr>
                <a:schemeClr val="accent6">
                  <a:lumMod val="50000"/>
                </a:schemeClr>
              </a:buClr>
              <a:buFont typeface="Wingdings" panose="05000000000000000000" pitchFamily="2" charset="2"/>
              <a:buChar char="Ø"/>
            </a:pPr>
            <a:r>
              <a:rPr lang="en-CA" dirty="0">
                <a:solidFill>
                  <a:schemeClr val="tx1"/>
                </a:solidFill>
              </a:rPr>
              <a:t>PDCP / Health – once a week</a:t>
            </a:r>
          </a:p>
          <a:p>
            <a:pPr marL="285750" indent="-285750">
              <a:spcBef>
                <a:spcPts val="600"/>
              </a:spcBef>
              <a:buClr>
                <a:schemeClr val="accent6">
                  <a:lumMod val="50000"/>
                </a:schemeClr>
              </a:buClr>
              <a:buFont typeface="Wingdings" panose="05000000000000000000" pitchFamily="2" charset="2"/>
              <a:buChar char="Ø"/>
            </a:pPr>
            <a:r>
              <a:rPr lang="en-CA" dirty="0">
                <a:solidFill>
                  <a:schemeClr val="tx1"/>
                </a:solidFill>
              </a:rPr>
              <a:t>Physical Education – twice a week</a:t>
            </a:r>
          </a:p>
          <a:p>
            <a:endParaRPr lang="en-CA" dirty="0">
              <a:solidFill>
                <a:schemeClr val="tx1"/>
              </a:solidFill>
            </a:endParaRPr>
          </a:p>
          <a:p>
            <a:endParaRPr lang="en-CA" dirty="0">
              <a:solidFill>
                <a:schemeClr val="tx1"/>
              </a:solidFill>
            </a:endParaRPr>
          </a:p>
          <a:p>
            <a:endParaRPr lang="en-CA" dirty="0">
              <a:solidFill>
                <a:schemeClr val="tx1"/>
              </a:solidFill>
            </a:endParaRPr>
          </a:p>
          <a:p>
            <a:endParaRPr lang="fr-CA" dirty="0">
              <a:solidFill>
                <a:schemeClr val="tx1"/>
              </a:solidFill>
            </a:endParaRPr>
          </a:p>
        </p:txBody>
      </p:sp>
      <p:sp>
        <p:nvSpPr>
          <p:cNvPr id="7" name="Text Placeholder 6"/>
          <p:cNvSpPr>
            <a:spLocks noGrp="1"/>
          </p:cNvSpPr>
          <p:nvPr>
            <p:ph type="body" sz="quarter" idx="13"/>
          </p:nvPr>
        </p:nvSpPr>
        <p:spPr/>
        <p:txBody>
          <a:bodyPr/>
          <a:lstStyle/>
          <a:p>
            <a:r>
              <a:rPr lang="en-CA" dirty="0"/>
              <a:t>Specialties</a:t>
            </a:r>
            <a:endParaRPr lang="fr-CA" dirty="0"/>
          </a:p>
        </p:txBody>
      </p:sp>
      <p:sp>
        <p:nvSpPr>
          <p:cNvPr id="8" name="Text Placeholder 7"/>
          <p:cNvSpPr>
            <a:spLocks noGrp="1"/>
          </p:cNvSpPr>
          <p:nvPr>
            <p:ph type="body" sz="half" idx="17"/>
          </p:nvPr>
        </p:nvSpPr>
        <p:spPr/>
        <p:txBody>
          <a:bodyPr>
            <a:normAutofit/>
          </a:bodyPr>
          <a:lstStyle/>
          <a:p>
            <a:pPr>
              <a:spcBef>
                <a:spcPts val="600"/>
              </a:spcBef>
              <a:buClr>
                <a:schemeClr val="accent6">
                  <a:lumMod val="50000"/>
                </a:schemeClr>
              </a:buClr>
            </a:pPr>
            <a:r>
              <a:rPr lang="en-CA" dirty="0">
                <a:solidFill>
                  <a:schemeClr val="tx1"/>
                </a:solidFill>
              </a:rPr>
              <a:t>Each student at Barnhill has three speciality classes a week. They are:</a:t>
            </a:r>
          </a:p>
          <a:p>
            <a:pPr marL="285750" indent="-285750">
              <a:spcBef>
                <a:spcPts val="600"/>
              </a:spcBef>
              <a:buClr>
                <a:schemeClr val="accent6">
                  <a:lumMod val="50000"/>
                </a:schemeClr>
              </a:buClr>
              <a:buFont typeface="Wingdings" panose="05000000000000000000" pitchFamily="2" charset="2"/>
              <a:buChar char="Ø"/>
            </a:pPr>
            <a:r>
              <a:rPr lang="en-CA" dirty="0">
                <a:solidFill>
                  <a:schemeClr val="tx1"/>
                </a:solidFill>
              </a:rPr>
              <a:t>Art – once a week</a:t>
            </a:r>
          </a:p>
          <a:p>
            <a:pPr marL="285750" indent="-285750">
              <a:spcBef>
                <a:spcPts val="600"/>
              </a:spcBef>
              <a:buClr>
                <a:schemeClr val="accent6">
                  <a:lumMod val="50000"/>
                </a:schemeClr>
              </a:buClr>
              <a:buFont typeface="Wingdings" panose="05000000000000000000" pitchFamily="2" charset="2"/>
              <a:buChar char="Ø"/>
            </a:pPr>
            <a:r>
              <a:rPr lang="en-CA" dirty="0">
                <a:solidFill>
                  <a:schemeClr val="tx1"/>
                </a:solidFill>
              </a:rPr>
              <a:t>Music – once a week</a:t>
            </a:r>
          </a:p>
          <a:p>
            <a:pPr marL="285750" indent="-285750">
              <a:spcBef>
                <a:spcPts val="600"/>
              </a:spcBef>
              <a:buClr>
                <a:schemeClr val="accent6">
                  <a:lumMod val="50000"/>
                </a:schemeClr>
              </a:buClr>
              <a:buFont typeface="Wingdings" panose="05000000000000000000" pitchFamily="2" charset="2"/>
              <a:buChar char="Ø"/>
            </a:pPr>
            <a:r>
              <a:rPr lang="en-CA" dirty="0">
                <a:solidFill>
                  <a:schemeClr val="tx1"/>
                </a:solidFill>
              </a:rPr>
              <a:t>Technology – once a week</a:t>
            </a:r>
          </a:p>
        </p:txBody>
      </p:sp>
    </p:spTree>
    <p:extLst>
      <p:ext uri="{BB962C8B-B14F-4D97-AF65-F5344CB8AC3E}">
        <p14:creationId xmlns:p14="http://schemas.microsoft.com/office/powerpoint/2010/main" val="31979676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72A913A62F0240BB1AE06D90A95C04" ma:contentTypeVersion="" ma:contentTypeDescription="Create a new document." ma:contentTypeScope="" ma:versionID="35c81beb161860a170c5b10c2417ca3b">
  <xsd:schema xmlns:xsd="http://www.w3.org/2001/XMLSchema" xmlns:xs="http://www.w3.org/2001/XMLSchema" xmlns:p="http://schemas.microsoft.com/office/2006/metadata/properties" xmlns:ns1="http://schemas.microsoft.com/sharepoint/v3" targetNamespace="http://schemas.microsoft.com/office/2006/metadata/properties" ma:root="true" ma:fieldsID="3087f67eda00c539007612ec919253f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231CB0-5AEE-4703-8642-21A4A5EC75C0}"/>
</file>

<file path=customXml/itemProps2.xml><?xml version="1.0" encoding="utf-8"?>
<ds:datastoreItem xmlns:ds="http://schemas.openxmlformats.org/officeDocument/2006/customXml" ds:itemID="{236A192B-C779-4DF1-982F-593E28FCEE35}"/>
</file>

<file path=customXml/itemProps3.xml><?xml version="1.0" encoding="utf-8"?>
<ds:datastoreItem xmlns:ds="http://schemas.openxmlformats.org/officeDocument/2006/customXml" ds:itemID="{E2487669-91D1-4113-BB86-D069A76B613C}"/>
</file>

<file path=docProps/app.xml><?xml version="1.0" encoding="utf-8"?>
<Properties xmlns="http://schemas.openxmlformats.org/officeDocument/2006/extended-properties" xmlns:vt="http://schemas.openxmlformats.org/officeDocument/2006/docPropsVTypes">
  <Template>Ion Boardroom</Template>
  <TotalTime>6413</TotalTime>
  <Words>1667</Words>
  <Application>Microsoft Office PowerPoint</Application>
  <PresentationFormat>Widescreen</PresentationFormat>
  <Paragraphs>174</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Century Gothic</vt:lpstr>
      <vt:lpstr>Comic Sans MS</vt:lpstr>
      <vt:lpstr>Wingdings</vt:lpstr>
      <vt:lpstr>Wingdings 3</vt:lpstr>
      <vt:lpstr>Ion Boardroom</vt:lpstr>
      <vt:lpstr>Welcome to Barnhill Memorial School</vt:lpstr>
      <vt:lpstr>Agenda/Topics to be Covered</vt:lpstr>
      <vt:lpstr>Agenda/Topics to be Covered Continued…</vt:lpstr>
      <vt:lpstr>Vision Statement</vt:lpstr>
      <vt:lpstr>Mission Statement</vt:lpstr>
      <vt:lpstr>Who’s Who</vt:lpstr>
      <vt:lpstr>Student Behaviour  We are a Restorative Practice School</vt:lpstr>
      <vt:lpstr>Barnhill BOLT</vt:lpstr>
      <vt:lpstr>Grade 6 Classes</vt:lpstr>
      <vt:lpstr>Parent-Teacher Communication</vt:lpstr>
      <vt:lpstr>Parent-Teacher Communication Continued…</vt:lpstr>
      <vt:lpstr>Closed Campus</vt:lpstr>
      <vt:lpstr>Your Daily Schedule</vt:lpstr>
      <vt:lpstr>How to Properly Enter the School</vt:lpstr>
      <vt:lpstr>How to Properly Exit the School</vt:lpstr>
      <vt:lpstr>Nutrition Breaks</vt:lpstr>
      <vt:lpstr>Lunch</vt:lpstr>
      <vt:lpstr>Nut/Scent Free Policy</vt:lpstr>
      <vt:lpstr>Phone Use and Electronic Device Policy</vt:lpstr>
      <vt:lpstr>Missed Work</vt:lpstr>
      <vt:lpstr>Lost and Found Items</vt:lpstr>
      <vt:lpstr>Going From Class to Class</vt:lpstr>
      <vt:lpstr>Entering and Leaving Classrooms</vt:lpstr>
      <vt:lpstr>Using the Washroom</vt:lpstr>
      <vt:lpstr>Transportation</vt:lpstr>
      <vt:lpstr>Communication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Barnhill Memorial School</dc:title>
  <dc:creator>Arbeau, Candace (ASD-S)</dc:creator>
  <cp:lastModifiedBy>Ferguson, Jill (ASD-S)</cp:lastModifiedBy>
  <cp:revision>49</cp:revision>
  <dcterms:created xsi:type="dcterms:W3CDTF">2020-06-05T12:24:40Z</dcterms:created>
  <dcterms:modified xsi:type="dcterms:W3CDTF">2020-09-09T17:02:18Z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0x0101003972A913A62F0240BB1AE06D90A95C04</vt:lpwstr>
  </property>
</Properties>
</file>