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99" r:id="rId4"/>
    <p:sldId id="294" r:id="rId5"/>
    <p:sldId id="291" r:id="rId6"/>
    <p:sldId id="295" r:id="rId7"/>
    <p:sldId id="289" r:id="rId8"/>
    <p:sldId id="268" r:id="rId9"/>
    <p:sldId id="300" r:id="rId10"/>
    <p:sldId id="297" r:id="rId11"/>
    <p:sldId id="304" r:id="rId12"/>
    <p:sldId id="302" r:id="rId13"/>
    <p:sldId id="301" r:id="rId14"/>
    <p:sldId id="290" r:id="rId15"/>
    <p:sldId id="261" r:id="rId16"/>
    <p:sldId id="277" r:id="rId17"/>
    <p:sldId id="278" r:id="rId18"/>
    <p:sldId id="288" r:id="rId19"/>
    <p:sldId id="280" r:id="rId20"/>
    <p:sldId id="281" r:id="rId21"/>
    <p:sldId id="282" r:id="rId22"/>
    <p:sldId id="263" r:id="rId23"/>
    <p:sldId id="265" r:id="rId24"/>
    <p:sldId id="279" r:id="rId25"/>
    <p:sldId id="266" r:id="rId26"/>
    <p:sldId id="273" r:id="rId27"/>
    <p:sldId id="275" r:id="rId28"/>
    <p:sldId id="276" r:id="rId29"/>
    <p:sldId id="267" r:id="rId30"/>
    <p:sldId id="271" r:id="rId31"/>
    <p:sldId id="30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6/18/2020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6/18/2020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6/18/2020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6/18/2020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6/18/2020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6/18/2020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6/18/2020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6/18/2020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BarnhillMiddle" TargetMode="External"/><Relationship Id="rId2" Type="http://schemas.openxmlformats.org/officeDocument/2006/relationships/hyperlink" Target="http://web1.nbed.nb.ca/sites/district8/schools/barnhill/pages/welcome.aspx" TargetMode="External"/><Relationship Id="rId1" Type="http://schemas.openxmlformats.org/officeDocument/2006/relationships/slideLayout" Target="../slideLayouts/slideLayout2.xml"/><Relationship Id="rId4" Type="http://schemas.openxmlformats.org/officeDocument/2006/relationships/hyperlink" Target="https://www.facebook.com/pages/category/Middle-School/Barnhill-Memorial-School-17222309682354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eb1.nbed.nb.ca/sites/district8/schools/barnhill/Pages/Homework-Blogs.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iza.Muise@nbed.nb.ca" TargetMode="External"/><Relationship Id="rId2" Type="http://schemas.openxmlformats.org/officeDocument/2006/relationships/hyperlink" Target="mailto:Jill.Ferguson@nbed.nb.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8313" y="977029"/>
            <a:ext cx="9078809" cy="2084285"/>
          </a:xfrm>
          <a:effectLst>
            <a:glow rad="63500">
              <a:schemeClr val="accent3">
                <a:satMod val="175000"/>
                <a:alpha val="40000"/>
              </a:schemeClr>
            </a:glow>
          </a:effectLst>
        </p:spPr>
        <p:txBody>
          <a:bodyPr/>
          <a:lstStyle/>
          <a:p>
            <a:pPr algn="ctr"/>
            <a:r>
              <a:rPr lang="en-US" sz="4400" b="1" dirty="0">
                <a:solidFill>
                  <a:schemeClr val="bg1"/>
                </a:solidFill>
              </a:rPr>
              <a:t>Welcome to</a:t>
            </a:r>
            <a:br>
              <a:rPr lang="en-US" sz="4400" b="1" dirty="0">
                <a:solidFill>
                  <a:schemeClr val="bg1"/>
                </a:solidFill>
              </a:rPr>
            </a:br>
            <a:r>
              <a:rPr lang="en-US" sz="4400" b="1" dirty="0">
                <a:solidFill>
                  <a:schemeClr val="bg1"/>
                </a:solidFill>
              </a:rPr>
              <a:t>Barnhill Memorial School</a:t>
            </a:r>
            <a:endParaRPr lang="fr-CA" sz="4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315" y="3563067"/>
            <a:ext cx="3678804" cy="2284731"/>
          </a:xfrm>
          <a:prstGeom prst="rect">
            <a:avLst/>
          </a:prstGeom>
        </p:spPr>
      </p:pic>
    </p:spTree>
    <p:extLst>
      <p:ext uri="{BB962C8B-B14F-4D97-AF65-F5344CB8AC3E}">
        <p14:creationId xmlns:p14="http://schemas.microsoft.com/office/powerpoint/2010/main" val="2854714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35" y="937010"/>
            <a:ext cx="8761413" cy="706964"/>
          </a:xfrm>
        </p:spPr>
        <p:txBody>
          <a:bodyPr/>
          <a:lstStyle/>
          <a:p>
            <a:r>
              <a:rPr lang="en-CA" sz="4400" b="1" dirty="0" smtClean="0">
                <a:solidFill>
                  <a:schemeClr val="bg1"/>
                </a:solidFill>
              </a:rPr>
              <a:t>Barnhill Supports &amp; </a:t>
            </a:r>
            <a:br>
              <a:rPr lang="en-CA" sz="4400" b="1" dirty="0" smtClean="0">
                <a:solidFill>
                  <a:schemeClr val="bg1"/>
                </a:solidFill>
              </a:rPr>
            </a:br>
            <a:r>
              <a:rPr lang="en-CA" sz="4400" b="1" dirty="0" smtClean="0">
                <a:solidFill>
                  <a:schemeClr val="bg1"/>
                </a:solidFill>
              </a:rPr>
              <a:t>                           Activities </a:t>
            </a:r>
            <a:endParaRPr lang="en-CA" sz="4400" b="1" dirty="0">
              <a:solidFill>
                <a:schemeClr val="bg1"/>
              </a:solidFill>
            </a:endParaRPr>
          </a:p>
        </p:txBody>
      </p:sp>
      <p:sp>
        <p:nvSpPr>
          <p:cNvPr id="4" name="Text Placeholder 3"/>
          <p:cNvSpPr>
            <a:spLocks noGrp="1"/>
          </p:cNvSpPr>
          <p:nvPr>
            <p:ph type="body" idx="1"/>
          </p:nvPr>
        </p:nvSpPr>
        <p:spPr>
          <a:xfrm>
            <a:off x="354261" y="2644172"/>
            <a:ext cx="4825157" cy="576262"/>
          </a:xfrm>
        </p:spPr>
        <p:txBody>
          <a:bodyPr/>
          <a:lstStyle/>
          <a:p>
            <a:r>
              <a:rPr lang="en-CA" dirty="0" smtClean="0"/>
              <a:t>Supports</a:t>
            </a:r>
            <a:endParaRPr lang="en-CA" dirty="0"/>
          </a:p>
        </p:txBody>
      </p:sp>
      <p:sp>
        <p:nvSpPr>
          <p:cNvPr id="5" name="Content Placeholder 4"/>
          <p:cNvSpPr>
            <a:spLocks noGrp="1"/>
          </p:cNvSpPr>
          <p:nvPr>
            <p:ph sz="half" idx="2"/>
          </p:nvPr>
        </p:nvSpPr>
        <p:spPr>
          <a:xfrm>
            <a:off x="354261" y="3259273"/>
            <a:ext cx="4825158" cy="2840039"/>
          </a:xfrm>
        </p:spPr>
        <p:txBody>
          <a:bodyPr>
            <a:normAutofit/>
          </a:bodyPr>
          <a:lstStyle/>
          <a:p>
            <a:r>
              <a:rPr lang="en-CA" dirty="0" smtClean="0"/>
              <a:t>Guidance</a:t>
            </a:r>
          </a:p>
          <a:p>
            <a:r>
              <a:rPr lang="en-CA" dirty="0" smtClean="0"/>
              <a:t>Resources / Co-Teaching Model</a:t>
            </a:r>
          </a:p>
          <a:p>
            <a:r>
              <a:rPr lang="en-CA" dirty="0" smtClean="0"/>
              <a:t>Academic Intervention</a:t>
            </a:r>
          </a:p>
          <a:p>
            <a:pPr lvl="1"/>
            <a:r>
              <a:rPr lang="en-CA" dirty="0" smtClean="0"/>
              <a:t>Ex: Math </a:t>
            </a:r>
            <a:r>
              <a:rPr lang="en-CA" dirty="0"/>
              <a:t>help on </a:t>
            </a:r>
            <a:r>
              <a:rPr lang="en-CA" dirty="0" smtClean="0"/>
              <a:t>Tuesday</a:t>
            </a:r>
          </a:p>
          <a:p>
            <a:r>
              <a:rPr lang="en-CA" dirty="0" smtClean="0"/>
              <a:t>Homework Help</a:t>
            </a:r>
          </a:p>
          <a:p>
            <a:r>
              <a:rPr lang="en-CA" dirty="0" smtClean="0"/>
              <a:t>Peer Helpers / SRC</a:t>
            </a:r>
          </a:p>
          <a:p>
            <a:r>
              <a:rPr lang="en-CA" dirty="0" smtClean="0"/>
              <a:t>Foundation Support</a:t>
            </a:r>
          </a:p>
          <a:p>
            <a:endParaRPr lang="en-CA" dirty="0" smtClean="0"/>
          </a:p>
          <a:p>
            <a:endParaRPr lang="en-CA" dirty="0" smtClean="0"/>
          </a:p>
          <a:p>
            <a:pPr marL="457200" lvl="1" indent="0">
              <a:buNone/>
            </a:pPr>
            <a:endParaRPr lang="en-CA" dirty="0"/>
          </a:p>
        </p:txBody>
      </p:sp>
      <p:sp>
        <p:nvSpPr>
          <p:cNvPr id="6" name="Text Placeholder 5"/>
          <p:cNvSpPr>
            <a:spLocks noGrp="1"/>
          </p:cNvSpPr>
          <p:nvPr>
            <p:ph type="body" sz="quarter" idx="3"/>
          </p:nvPr>
        </p:nvSpPr>
        <p:spPr>
          <a:xfrm>
            <a:off x="4427328" y="2644172"/>
            <a:ext cx="4825159" cy="576262"/>
          </a:xfrm>
        </p:spPr>
        <p:txBody>
          <a:bodyPr/>
          <a:lstStyle/>
          <a:p>
            <a:r>
              <a:rPr lang="en-CA" dirty="0" smtClean="0"/>
              <a:t>Activities</a:t>
            </a:r>
            <a:endParaRPr lang="en-CA" dirty="0"/>
          </a:p>
        </p:txBody>
      </p:sp>
      <p:sp>
        <p:nvSpPr>
          <p:cNvPr id="7" name="Content Placeholder 6"/>
          <p:cNvSpPr>
            <a:spLocks noGrp="1"/>
          </p:cNvSpPr>
          <p:nvPr>
            <p:ph sz="quarter" idx="4"/>
          </p:nvPr>
        </p:nvSpPr>
        <p:spPr>
          <a:xfrm>
            <a:off x="4427328" y="3259273"/>
            <a:ext cx="4825159" cy="3436280"/>
          </a:xfrm>
        </p:spPr>
        <p:txBody>
          <a:bodyPr>
            <a:normAutofit fontScale="47500" lnSpcReduction="20000"/>
          </a:bodyPr>
          <a:lstStyle/>
          <a:p>
            <a:r>
              <a:rPr lang="en-CA" sz="2900" dirty="0" smtClean="0"/>
              <a:t>Intramurals   </a:t>
            </a:r>
          </a:p>
          <a:p>
            <a:r>
              <a:rPr lang="en-CA" sz="2900" dirty="0" smtClean="0"/>
              <a:t>Math enrichment</a:t>
            </a:r>
          </a:p>
          <a:p>
            <a:r>
              <a:rPr lang="en-CA" sz="2900" dirty="0" smtClean="0"/>
              <a:t>Games Room </a:t>
            </a:r>
          </a:p>
          <a:p>
            <a:r>
              <a:rPr lang="en-CA" sz="2900" dirty="0" smtClean="0"/>
              <a:t>Learning Commons</a:t>
            </a:r>
          </a:p>
          <a:p>
            <a:r>
              <a:rPr lang="en-CA" sz="2900" dirty="0" smtClean="0"/>
              <a:t>Student Representative Council </a:t>
            </a:r>
          </a:p>
          <a:p>
            <a:pPr lvl="1"/>
            <a:r>
              <a:rPr lang="en-CA" sz="2700" dirty="0" smtClean="0"/>
              <a:t>Celebrate Assembly </a:t>
            </a:r>
            <a:r>
              <a:rPr lang="en-CA" sz="2700" dirty="0"/>
              <a:t>Speakers </a:t>
            </a:r>
            <a:endParaRPr lang="en-CA" sz="2700" dirty="0" smtClean="0"/>
          </a:p>
          <a:p>
            <a:pPr marL="457200" lvl="1" indent="0">
              <a:buNone/>
            </a:pPr>
            <a:r>
              <a:rPr lang="en-CA" sz="2700" dirty="0" smtClean="0"/>
              <a:t>and </a:t>
            </a:r>
            <a:r>
              <a:rPr lang="en-CA" sz="2700" dirty="0"/>
              <a:t>Tech Crew</a:t>
            </a:r>
          </a:p>
          <a:p>
            <a:r>
              <a:rPr lang="en-CA" sz="2900" dirty="0" smtClean="0"/>
              <a:t>School Musical</a:t>
            </a:r>
          </a:p>
          <a:p>
            <a:r>
              <a:rPr lang="en-CA" sz="2900" dirty="0" smtClean="0"/>
              <a:t>Reading Buddies – St. Rose</a:t>
            </a:r>
          </a:p>
          <a:p>
            <a:r>
              <a:rPr lang="en-CA" sz="2900" dirty="0" smtClean="0"/>
              <a:t>Best Buddies</a:t>
            </a:r>
          </a:p>
          <a:p>
            <a:r>
              <a:rPr lang="en-CA" sz="2900" dirty="0" smtClean="0"/>
              <a:t>GSA</a:t>
            </a:r>
          </a:p>
          <a:p>
            <a:pPr marL="0" indent="0">
              <a:buNone/>
            </a:pPr>
            <a:endParaRPr lang="en-CA" dirty="0"/>
          </a:p>
        </p:txBody>
      </p:sp>
      <p:pic>
        <p:nvPicPr>
          <p:cNvPr id="8" name="Picture Placeholder 6"/>
          <p:cNvPicPr>
            <a:picLocks noChangeAspect="1"/>
          </p:cNvPicPr>
          <p:nvPr/>
        </p:nvPicPr>
        <p:blipFill>
          <a:blip r:embed="rId2">
            <a:extLst>
              <a:ext uri="{28A0092B-C50C-407E-A947-70E740481C1C}">
                <a14:useLocalDpi xmlns:a14="http://schemas.microsoft.com/office/drawing/2010/main" val="0"/>
              </a:ext>
            </a:extLst>
          </a:blip>
          <a:srcRect l="23554" r="23554"/>
          <a:stretch>
            <a:fillRect/>
          </a:stretch>
        </p:blipFill>
        <p:spPr>
          <a:xfrm>
            <a:off x="7804177" y="2932303"/>
            <a:ext cx="3972193" cy="35198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236682642"/>
              </p:ext>
            </p:extLst>
          </p:nvPr>
        </p:nvGraphicFramePr>
        <p:xfrm>
          <a:off x="8368037" y="6069001"/>
          <a:ext cx="2844471" cy="383177"/>
        </p:xfrm>
        <a:graphic>
          <a:graphicData uri="http://schemas.openxmlformats.org/drawingml/2006/table">
            <a:tbl>
              <a:tblPr firstRow="1" bandRow="1">
                <a:tableStyleId>{5C22544A-7EE6-4342-B048-85BDC9FD1C3A}</a:tableStyleId>
              </a:tblPr>
              <a:tblGrid>
                <a:gridCol w="2844471">
                  <a:extLst>
                    <a:ext uri="{9D8B030D-6E8A-4147-A177-3AD203B41FA5}">
                      <a16:colId xmlns:a16="http://schemas.microsoft.com/office/drawing/2014/main" val="3807213050"/>
                    </a:ext>
                  </a:extLst>
                </a:gridCol>
              </a:tblGrid>
              <a:tr h="383177">
                <a:tc>
                  <a:txBody>
                    <a:bodyPr/>
                    <a:lstStyle/>
                    <a:p>
                      <a:r>
                        <a:rPr lang="en-CA" dirty="0" smtClean="0"/>
                        <a:t>Anti-Discrimination Day</a:t>
                      </a:r>
                      <a:endParaRPr lang="en-CA" dirty="0"/>
                    </a:p>
                  </a:txBody>
                  <a:tcPr/>
                </a:tc>
                <a:extLst>
                  <a:ext uri="{0D108BD9-81ED-4DB2-BD59-A6C34878D82A}">
                    <a16:rowId xmlns:a16="http://schemas.microsoft.com/office/drawing/2014/main" val="1120330416"/>
                  </a:ext>
                </a:extLst>
              </a:tr>
            </a:tbl>
          </a:graphicData>
        </a:graphic>
      </p:graphicFrame>
    </p:spTree>
    <p:extLst>
      <p:ext uri="{BB962C8B-B14F-4D97-AF65-F5344CB8AC3E}">
        <p14:creationId xmlns:p14="http://schemas.microsoft.com/office/powerpoint/2010/main" val="262125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Barnhill Sports Teams</a:t>
            </a:r>
            <a:endParaRPr lang="en-CA" dirty="0"/>
          </a:p>
        </p:txBody>
      </p:sp>
      <p:sp>
        <p:nvSpPr>
          <p:cNvPr id="8" name="Content Placeholder 7"/>
          <p:cNvSpPr>
            <a:spLocks noGrp="1"/>
          </p:cNvSpPr>
          <p:nvPr>
            <p:ph idx="1"/>
          </p:nvPr>
        </p:nvSpPr>
        <p:spPr/>
        <p:txBody>
          <a:bodyPr/>
          <a:lstStyle/>
          <a:p>
            <a:r>
              <a:rPr lang="en-US" dirty="0" smtClean="0"/>
              <a:t>Cross </a:t>
            </a:r>
            <a:r>
              <a:rPr lang="en-US" dirty="0"/>
              <a:t>C</a:t>
            </a:r>
            <a:r>
              <a:rPr lang="en-US" dirty="0" smtClean="0"/>
              <a:t>ountry </a:t>
            </a:r>
            <a:r>
              <a:rPr lang="en-US" dirty="0"/>
              <a:t>– male/female</a:t>
            </a:r>
          </a:p>
          <a:p>
            <a:r>
              <a:rPr lang="en-US" dirty="0"/>
              <a:t>Soccer – male/female</a:t>
            </a:r>
          </a:p>
          <a:p>
            <a:r>
              <a:rPr lang="en-US" dirty="0"/>
              <a:t>Badminton – male/female</a:t>
            </a:r>
          </a:p>
          <a:p>
            <a:r>
              <a:rPr lang="en-US" dirty="0"/>
              <a:t>Basketball – male/female</a:t>
            </a:r>
          </a:p>
          <a:p>
            <a:r>
              <a:rPr lang="en-US" dirty="0"/>
              <a:t>Volleyball – male/female</a:t>
            </a:r>
          </a:p>
          <a:p>
            <a:r>
              <a:rPr lang="en-US"/>
              <a:t>Flag F</a:t>
            </a:r>
            <a:r>
              <a:rPr lang="en-US" smtClean="0"/>
              <a:t>ootball </a:t>
            </a:r>
            <a:r>
              <a:rPr lang="en-US" dirty="0"/>
              <a:t>– one team with males &amp; females</a:t>
            </a:r>
          </a:p>
          <a:p>
            <a:r>
              <a:rPr lang="en-US" dirty="0"/>
              <a:t>Track &amp; Field – male/female</a:t>
            </a:r>
          </a:p>
          <a:p>
            <a:endParaRPr lang="en-CA" dirty="0"/>
          </a:p>
        </p:txBody>
      </p:sp>
    </p:spTree>
    <p:extLst>
      <p:ext uri="{BB962C8B-B14F-4D97-AF65-F5344CB8AC3E}">
        <p14:creationId xmlns:p14="http://schemas.microsoft.com/office/powerpoint/2010/main" val="198574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98268" cy="706964"/>
          </a:xfrm>
        </p:spPr>
        <p:txBody>
          <a:bodyPr/>
          <a:lstStyle/>
          <a:p>
            <a:pPr algn="ctr"/>
            <a:r>
              <a:rPr lang="en-CA" sz="4400" b="1" dirty="0">
                <a:solidFill>
                  <a:schemeClr val="bg1"/>
                </a:solidFill>
              </a:rPr>
              <a:t>Parent-Teacher Communication</a:t>
            </a:r>
            <a:endParaRPr lang="fr-CA" sz="4400" dirty="0">
              <a:solidFill>
                <a:schemeClr val="bg1"/>
              </a:solidFill>
            </a:endParaRPr>
          </a:p>
        </p:txBody>
      </p:sp>
      <p:sp>
        <p:nvSpPr>
          <p:cNvPr id="3" name="Content Placeholder 2"/>
          <p:cNvSpPr>
            <a:spLocks noGrp="1"/>
          </p:cNvSpPr>
          <p:nvPr>
            <p:ph sz="half" idx="1"/>
          </p:nvPr>
        </p:nvSpPr>
        <p:spPr>
          <a:xfrm>
            <a:off x="1154954" y="3104541"/>
            <a:ext cx="4825158" cy="3416301"/>
          </a:xfrm>
        </p:spPr>
        <p:txBody>
          <a:bodyPr/>
          <a:lstStyle/>
          <a:p>
            <a:r>
              <a:rPr lang="en-CA" dirty="0">
                <a:solidFill>
                  <a:schemeClr val="tx1"/>
                </a:solidFill>
              </a:rPr>
              <a:t>An agenda will be provided to all grade six students in the fall.</a:t>
            </a:r>
          </a:p>
          <a:p>
            <a:r>
              <a:rPr lang="en-CA" dirty="0">
                <a:solidFill>
                  <a:schemeClr val="tx1"/>
                </a:solidFill>
              </a:rPr>
              <a:t>An agenda is an excellent form of communication for parents and teachers to stay connected. </a:t>
            </a:r>
          </a:p>
          <a:p>
            <a:endParaRPr lang="fr-CA" dirty="0"/>
          </a:p>
        </p:txBody>
      </p:sp>
      <p:sp>
        <p:nvSpPr>
          <p:cNvPr id="4" name="Content Placeholder 3"/>
          <p:cNvSpPr>
            <a:spLocks noGrp="1"/>
          </p:cNvSpPr>
          <p:nvPr>
            <p:ph sz="half" idx="2"/>
          </p:nvPr>
        </p:nvSpPr>
        <p:spPr>
          <a:xfrm>
            <a:off x="6246291" y="3104541"/>
            <a:ext cx="4825159" cy="3416300"/>
          </a:xfrm>
        </p:spPr>
        <p:txBody>
          <a:bodyPr/>
          <a:lstStyle/>
          <a:p>
            <a:r>
              <a:rPr lang="en-CA" dirty="0">
                <a:solidFill>
                  <a:schemeClr val="tx1"/>
                </a:solidFill>
              </a:rPr>
              <a:t>Homeroom teachers will make initial contact with families within the first few weeks of school. </a:t>
            </a:r>
          </a:p>
          <a:p>
            <a:r>
              <a:rPr lang="en-CA" dirty="0">
                <a:solidFill>
                  <a:schemeClr val="tx1"/>
                </a:solidFill>
              </a:rPr>
              <a:t>Email can be used throughout the year to connect with home, as well as phone calls. </a:t>
            </a:r>
          </a:p>
          <a:p>
            <a:endParaRPr lang="fr-CA" dirty="0"/>
          </a:p>
        </p:txBody>
      </p:sp>
      <p:sp>
        <p:nvSpPr>
          <p:cNvPr id="5" name="Content Placeholder 3"/>
          <p:cNvSpPr txBox="1">
            <a:spLocks/>
          </p:cNvSpPr>
          <p:nvPr/>
        </p:nvSpPr>
        <p:spPr>
          <a:xfrm>
            <a:off x="1154954" y="2140119"/>
            <a:ext cx="3141878" cy="5762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2400" dirty="0" smtClean="0">
              <a:solidFill>
                <a:schemeClr val="tx1"/>
              </a:solidFill>
            </a:endParaRPr>
          </a:p>
          <a:p>
            <a:pPr marL="0" indent="0">
              <a:buNone/>
            </a:pPr>
            <a:r>
              <a:rPr lang="en-CA" sz="2400" dirty="0" smtClean="0">
                <a:solidFill>
                  <a:schemeClr val="tx1"/>
                </a:solidFill>
              </a:rPr>
              <a:t>Agenda</a:t>
            </a:r>
            <a:endParaRPr lang="en-CA" sz="2400" dirty="0">
              <a:solidFill>
                <a:schemeClr val="tx1"/>
              </a:solidFill>
            </a:endParaRPr>
          </a:p>
        </p:txBody>
      </p:sp>
      <p:sp>
        <p:nvSpPr>
          <p:cNvPr id="6" name="Rectangle 5"/>
          <p:cNvSpPr/>
          <p:nvPr/>
        </p:nvSpPr>
        <p:spPr>
          <a:xfrm>
            <a:off x="6246291" y="2642876"/>
            <a:ext cx="2064989" cy="461665"/>
          </a:xfrm>
          <a:prstGeom prst="rect">
            <a:avLst/>
          </a:prstGeom>
        </p:spPr>
        <p:txBody>
          <a:bodyPr wrap="none">
            <a:spAutoFit/>
          </a:bodyPr>
          <a:lstStyle/>
          <a:p>
            <a:r>
              <a:rPr lang="en-CA" sz="2400" dirty="0"/>
              <a:t>Phone/Email</a:t>
            </a:r>
          </a:p>
        </p:txBody>
      </p:sp>
    </p:spTree>
    <p:extLst>
      <p:ext uri="{BB962C8B-B14F-4D97-AF65-F5344CB8AC3E}">
        <p14:creationId xmlns:p14="http://schemas.microsoft.com/office/powerpoint/2010/main" val="3369515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68" y="973668"/>
            <a:ext cx="11223320" cy="706964"/>
          </a:xfrm>
        </p:spPr>
        <p:txBody>
          <a:bodyPr/>
          <a:lstStyle/>
          <a:p>
            <a:pPr algn="ctr"/>
            <a:r>
              <a:rPr lang="en-CA" sz="4400" b="1" dirty="0">
                <a:solidFill>
                  <a:schemeClr val="bg1"/>
                </a:solidFill>
              </a:rPr>
              <a:t>Parent-Teacher </a:t>
            </a:r>
            <a:r>
              <a:rPr lang="en-CA" sz="4400" b="1" dirty="0" smtClean="0">
                <a:solidFill>
                  <a:schemeClr val="bg1"/>
                </a:solidFill>
              </a:rPr>
              <a:t>Communication Continued…</a:t>
            </a:r>
            <a:endParaRPr lang="fr-CA" sz="4400" dirty="0">
              <a:solidFill>
                <a:schemeClr val="bg1"/>
              </a:solidFill>
            </a:endParaRPr>
          </a:p>
        </p:txBody>
      </p:sp>
      <p:sp>
        <p:nvSpPr>
          <p:cNvPr id="3" name="Content Placeholder 2"/>
          <p:cNvSpPr>
            <a:spLocks noGrp="1"/>
          </p:cNvSpPr>
          <p:nvPr>
            <p:ph idx="1"/>
          </p:nvPr>
        </p:nvSpPr>
        <p:spPr>
          <a:xfrm>
            <a:off x="513568" y="2603500"/>
            <a:ext cx="11223320" cy="3416300"/>
          </a:xfrm>
        </p:spPr>
        <p:txBody>
          <a:bodyPr/>
          <a:lstStyle/>
          <a:p>
            <a:endParaRPr lang="en-CA" dirty="0">
              <a:solidFill>
                <a:schemeClr val="tx1"/>
              </a:solidFill>
            </a:endParaRPr>
          </a:p>
          <a:p>
            <a:r>
              <a:rPr lang="en-CA" dirty="0">
                <a:solidFill>
                  <a:schemeClr val="tx1"/>
                </a:solidFill>
              </a:rPr>
              <a:t>The Barnhill Lightning News will be on the Barnhill Memorial School Website, and in our front lobby each Monday morning. The news has updates, as well as important dates to make note of. </a:t>
            </a:r>
          </a:p>
          <a:p>
            <a:r>
              <a:rPr lang="en-CA" dirty="0">
                <a:solidFill>
                  <a:schemeClr val="tx1"/>
                </a:solidFill>
              </a:rPr>
              <a:t>Barnhill updates the website weekly to inform home of important </a:t>
            </a:r>
            <a:r>
              <a:rPr lang="en-CA" dirty="0" smtClean="0">
                <a:solidFill>
                  <a:schemeClr val="tx1"/>
                </a:solidFill>
              </a:rPr>
              <a:t>information: </a:t>
            </a:r>
            <a:r>
              <a:rPr lang="fr-CA" dirty="0" smtClean="0">
                <a:solidFill>
                  <a:schemeClr val="tx1"/>
                </a:solidFill>
                <a:hlinkClick r:id="rId2"/>
              </a:rPr>
              <a:t>http</a:t>
            </a:r>
            <a:r>
              <a:rPr lang="fr-CA" dirty="0">
                <a:solidFill>
                  <a:schemeClr val="tx1"/>
                </a:solidFill>
                <a:hlinkClick r:id="rId2"/>
              </a:rPr>
              <a:t>://web1.nbed.nb.ca/sites/district8/schools/barnhill/pages/welcome.aspx</a:t>
            </a:r>
            <a:endParaRPr lang="en-CA" dirty="0">
              <a:solidFill>
                <a:schemeClr val="tx1"/>
              </a:solidFill>
            </a:endParaRPr>
          </a:p>
          <a:p>
            <a:r>
              <a:rPr lang="en-CA" dirty="0">
                <a:solidFill>
                  <a:schemeClr val="tx1"/>
                </a:solidFill>
              </a:rPr>
              <a:t>We are also on Twitter </a:t>
            </a:r>
            <a:r>
              <a:rPr lang="fr-CA" dirty="0">
                <a:solidFill>
                  <a:schemeClr val="tx1"/>
                </a:solidFill>
                <a:hlinkClick r:id="rId3"/>
              </a:rPr>
              <a:t>https://twitter.com/BarnhillMiddle</a:t>
            </a:r>
            <a:endParaRPr lang="en-CA" dirty="0" smtClean="0">
              <a:solidFill>
                <a:schemeClr val="tx1"/>
              </a:solidFill>
            </a:endParaRPr>
          </a:p>
          <a:p>
            <a:r>
              <a:rPr lang="en-CA" dirty="0" smtClean="0">
                <a:solidFill>
                  <a:schemeClr val="tx1"/>
                </a:solidFill>
              </a:rPr>
              <a:t>and </a:t>
            </a:r>
            <a:r>
              <a:rPr lang="en-CA" dirty="0">
                <a:solidFill>
                  <a:schemeClr val="tx1"/>
                </a:solidFill>
              </a:rPr>
              <a:t>Facebook! </a:t>
            </a:r>
            <a:r>
              <a:rPr lang="fr-CA" dirty="0">
                <a:solidFill>
                  <a:schemeClr val="tx1"/>
                </a:solidFill>
                <a:hlinkClick r:id="rId4"/>
              </a:rPr>
              <a:t>https://www.facebook.com/pages/category/Middle-School/Barnhill-Memorial-School-172223096823543/</a:t>
            </a:r>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4" name="Text Placeholder 5"/>
          <p:cNvSpPr txBox="1">
            <a:spLocks/>
          </p:cNvSpPr>
          <p:nvPr/>
        </p:nvSpPr>
        <p:spPr>
          <a:xfrm>
            <a:off x="513568" y="2315369"/>
            <a:ext cx="4634629"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0"/>
              </a:spcBef>
              <a:buNone/>
            </a:pPr>
            <a:r>
              <a:rPr lang="en-CA" sz="2400" dirty="0" smtClean="0">
                <a:solidFill>
                  <a:schemeClr val="tx1"/>
                </a:solidFill>
              </a:rPr>
              <a:t>Lightning News/Social Media</a:t>
            </a:r>
            <a:endParaRPr lang="en-CA" sz="2400" dirty="0">
              <a:solidFill>
                <a:schemeClr val="tx1"/>
              </a:solidFill>
            </a:endParaRPr>
          </a:p>
        </p:txBody>
      </p:sp>
    </p:spTree>
    <p:extLst>
      <p:ext uri="{BB962C8B-B14F-4D97-AF65-F5344CB8AC3E}">
        <p14:creationId xmlns:p14="http://schemas.microsoft.com/office/powerpoint/2010/main" val="2950281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68" y="968653"/>
            <a:ext cx="11215042" cy="706964"/>
          </a:xfrm>
        </p:spPr>
        <p:txBody>
          <a:bodyPr/>
          <a:lstStyle/>
          <a:p>
            <a:pPr algn="ctr"/>
            <a:r>
              <a:rPr lang="en-CA" sz="4400" b="1" dirty="0">
                <a:solidFill>
                  <a:schemeClr val="bg1"/>
                </a:solidFill>
              </a:rPr>
              <a:t>Closed Campus</a:t>
            </a:r>
            <a:endParaRPr lang="fr-CA" sz="4400" dirty="0">
              <a:solidFill>
                <a:schemeClr val="bg1"/>
              </a:solidFill>
            </a:endParaRPr>
          </a:p>
        </p:txBody>
      </p:sp>
      <p:sp>
        <p:nvSpPr>
          <p:cNvPr id="3" name="Content Placeholder 2"/>
          <p:cNvSpPr>
            <a:spLocks noGrp="1"/>
          </p:cNvSpPr>
          <p:nvPr>
            <p:ph sz="half" idx="1"/>
          </p:nvPr>
        </p:nvSpPr>
        <p:spPr>
          <a:xfrm>
            <a:off x="488515" y="2847340"/>
            <a:ext cx="11210795" cy="3416301"/>
          </a:xfrm>
        </p:spPr>
        <p:txBody>
          <a:bodyPr>
            <a:normAutofit/>
          </a:bodyPr>
          <a:lstStyle/>
          <a:p>
            <a:r>
              <a:rPr lang="en-US" dirty="0">
                <a:solidFill>
                  <a:schemeClr val="tx1"/>
                </a:solidFill>
              </a:rPr>
              <a:t>Barnhill Memorial School is a closed campus for the safety of our students. </a:t>
            </a:r>
          </a:p>
          <a:p>
            <a:r>
              <a:rPr lang="en-US" dirty="0">
                <a:solidFill>
                  <a:schemeClr val="tx1"/>
                </a:solidFill>
              </a:rPr>
              <a:t>Students are to remain on-site when they arrive in the morning until they are dismissed at the end of the day. </a:t>
            </a:r>
            <a:endParaRPr lang="en-US" dirty="0" smtClean="0">
              <a:solidFill>
                <a:schemeClr val="tx1"/>
              </a:solidFill>
            </a:endParaRPr>
          </a:p>
          <a:p>
            <a:pPr>
              <a:spcBef>
                <a:spcPts val="0"/>
              </a:spcBef>
              <a:defRPr/>
            </a:pPr>
            <a:r>
              <a:rPr lang="en-US" dirty="0">
                <a:solidFill>
                  <a:schemeClr val="tx1"/>
                </a:solidFill>
              </a:rPr>
              <a:t>A parent/guardian must sign his/her child out in </a:t>
            </a:r>
            <a:r>
              <a:rPr lang="en-US" dirty="0" smtClean="0">
                <a:solidFill>
                  <a:schemeClr val="tx1"/>
                </a:solidFill>
              </a:rPr>
              <a:t>the office </a:t>
            </a:r>
            <a:r>
              <a:rPr lang="en-US" dirty="0">
                <a:solidFill>
                  <a:schemeClr val="tx1"/>
                </a:solidFill>
              </a:rPr>
              <a:t>if he/she has to leave for any reason prior to </a:t>
            </a:r>
            <a:r>
              <a:rPr lang="en-US" dirty="0" smtClean="0">
                <a:solidFill>
                  <a:schemeClr val="tx1"/>
                </a:solidFill>
              </a:rPr>
              <a:t>dismissal.</a:t>
            </a:r>
          </a:p>
          <a:p>
            <a:pPr>
              <a:spcBef>
                <a:spcPts val="0"/>
              </a:spcBef>
              <a:defRPr/>
            </a:pPr>
            <a:r>
              <a:rPr lang="en-US" dirty="0" smtClean="0">
                <a:solidFill>
                  <a:schemeClr val="tx1"/>
                </a:solidFill>
                <a:latin typeface="Century Gothic" panose="020B0502020202020204" pitchFamily="34" charset="0"/>
              </a:rPr>
              <a:t>Drop-off </a:t>
            </a:r>
            <a:r>
              <a:rPr lang="en-US" dirty="0">
                <a:solidFill>
                  <a:schemeClr val="tx1"/>
                </a:solidFill>
                <a:latin typeface="Century Gothic" panose="020B0502020202020204" pitchFamily="34" charset="0"/>
              </a:rPr>
              <a:t>and </a:t>
            </a:r>
            <a:r>
              <a:rPr lang="en-US" dirty="0" smtClean="0">
                <a:solidFill>
                  <a:schemeClr val="tx1"/>
                </a:solidFill>
                <a:latin typeface="Century Gothic" panose="020B0502020202020204" pitchFamily="34" charset="0"/>
              </a:rPr>
              <a:t>pick-up </a:t>
            </a:r>
            <a:r>
              <a:rPr lang="en-US" dirty="0">
                <a:solidFill>
                  <a:schemeClr val="tx1"/>
                </a:solidFill>
                <a:latin typeface="Century Gothic" panose="020B0502020202020204" pitchFamily="34" charset="0"/>
              </a:rPr>
              <a:t>area in the morning and after school is </a:t>
            </a:r>
            <a:endParaRPr lang="en-US" dirty="0" smtClean="0">
              <a:solidFill>
                <a:schemeClr val="tx1"/>
              </a:solidFill>
              <a:latin typeface="Century Gothic" panose="020B0502020202020204" pitchFamily="34" charset="0"/>
            </a:endParaRPr>
          </a:p>
          <a:p>
            <a:pPr marL="0" indent="0">
              <a:spcBef>
                <a:spcPts val="0"/>
              </a:spcBef>
              <a:buNone/>
              <a:defRPr/>
            </a:pPr>
            <a:r>
              <a:rPr lang="en-US" dirty="0" smtClean="0">
                <a:solidFill>
                  <a:schemeClr val="tx1"/>
                </a:solidFill>
                <a:latin typeface="Century Gothic" panose="020B0502020202020204" pitchFamily="34" charset="0"/>
              </a:rPr>
              <a:t>    at </a:t>
            </a:r>
            <a:r>
              <a:rPr lang="en-US" dirty="0">
                <a:solidFill>
                  <a:schemeClr val="tx1"/>
                </a:solidFill>
                <a:latin typeface="Century Gothic" panose="020B0502020202020204" pitchFamily="34" charset="0"/>
              </a:rPr>
              <a:t>the Cenotaph, between Barnhill and St. Rose </a:t>
            </a:r>
            <a:r>
              <a:rPr lang="en-US" dirty="0" smtClean="0">
                <a:solidFill>
                  <a:schemeClr val="tx1"/>
                </a:solidFill>
                <a:latin typeface="Century Gothic" panose="020B0502020202020204" pitchFamily="34" charset="0"/>
              </a:rPr>
              <a:t>School.</a:t>
            </a:r>
            <a:endParaRPr lang="en-US" dirty="0">
              <a:solidFill>
                <a:schemeClr val="tx1"/>
              </a:solidFill>
              <a:latin typeface="Century Gothic" panose="020B0502020202020204" pitchFamily="34" charset="0"/>
            </a:endParaRPr>
          </a:p>
          <a:p>
            <a:pPr>
              <a:spcBef>
                <a:spcPts val="0"/>
              </a:spcBef>
              <a:defRPr/>
            </a:pPr>
            <a:endParaRPr lang="en-US" sz="2400" b="1" dirty="0">
              <a:solidFill>
                <a:schemeClr val="tx1"/>
              </a:solidFill>
            </a:endParaRPr>
          </a:p>
          <a:p>
            <a:endParaRPr lang="en-US" sz="2400" dirty="0">
              <a:solidFill>
                <a:schemeClr val="tx1"/>
              </a:solidFill>
            </a:endParaRPr>
          </a:p>
          <a:p>
            <a:endParaRPr lang="fr-CA"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6367" y="4734838"/>
            <a:ext cx="1925488" cy="191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3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rgbClr val="7030A0"/>
          </a:fgClr>
          <a:bgClr>
            <a:schemeClr val="bg1"/>
          </a:bgClr>
        </a:patt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3128" y="839245"/>
            <a:ext cx="11171129" cy="836613"/>
          </a:xfrm>
        </p:spPr>
        <p:txBody>
          <a:bodyPr/>
          <a:lstStyle/>
          <a:p>
            <a:pPr algn="ctr" eaLnBrk="1" hangingPunct="1">
              <a:defRPr/>
            </a:pPr>
            <a:r>
              <a:rPr lang="en-US" sz="4400" b="1" dirty="0" smtClean="0">
                <a:solidFill>
                  <a:schemeClr val="bg1"/>
                </a:solidFill>
                <a:latin typeface="+mn-lt"/>
              </a:rPr>
              <a:t>Your Daily Schedule</a:t>
            </a:r>
          </a:p>
        </p:txBody>
      </p:sp>
      <p:sp>
        <p:nvSpPr>
          <p:cNvPr id="15364" name="Rectangle 4"/>
          <p:cNvSpPr>
            <a:spLocks noGrp="1" noChangeArrowheads="1"/>
          </p:cNvSpPr>
          <p:nvPr>
            <p:ph sz="half" idx="1"/>
          </p:nvPr>
        </p:nvSpPr>
        <p:spPr>
          <a:xfrm>
            <a:off x="1380263" y="2404997"/>
            <a:ext cx="5257365" cy="4687844"/>
          </a:xfrm>
        </p:spPr>
        <p:txBody>
          <a:bodyPr>
            <a:noAutofit/>
          </a:bodyPr>
          <a:lstStyle/>
          <a:p>
            <a:pPr eaLnBrk="1" hangingPunct="1">
              <a:spcBef>
                <a:spcPts val="0"/>
              </a:spcBef>
              <a:buFontTx/>
              <a:buNone/>
              <a:defRPr/>
            </a:pPr>
            <a:r>
              <a:rPr lang="en-US" dirty="0" smtClean="0">
                <a:solidFill>
                  <a:schemeClr val="accent4">
                    <a:lumMod val="10000"/>
                  </a:schemeClr>
                </a:solidFill>
              </a:rPr>
              <a:t>8:20	 am			       Arrival	</a:t>
            </a:r>
          </a:p>
          <a:p>
            <a:pPr eaLnBrk="1" hangingPunct="1">
              <a:spcBef>
                <a:spcPts val="0"/>
              </a:spcBef>
              <a:buFontTx/>
              <a:buNone/>
              <a:defRPr/>
            </a:pPr>
            <a:r>
              <a:rPr lang="en-US" dirty="0" smtClean="0">
                <a:solidFill>
                  <a:schemeClr val="accent4">
                    <a:lumMod val="10000"/>
                  </a:schemeClr>
                </a:solidFill>
              </a:rPr>
              <a:t>8:25 – 8:35</a:t>
            </a:r>
            <a:r>
              <a:rPr lang="en-US" dirty="0">
                <a:solidFill>
                  <a:schemeClr val="accent4">
                    <a:lumMod val="10000"/>
                  </a:schemeClr>
                </a:solidFill>
              </a:rPr>
              <a:t>	</a:t>
            </a:r>
            <a:r>
              <a:rPr lang="en-US" dirty="0" smtClean="0">
                <a:solidFill>
                  <a:schemeClr val="accent4">
                    <a:lumMod val="10000"/>
                  </a:schemeClr>
                </a:solidFill>
              </a:rPr>
              <a:t>		Homeroom</a:t>
            </a:r>
            <a:endParaRPr lang="en-US" dirty="0">
              <a:solidFill>
                <a:schemeClr val="accent4">
                  <a:lumMod val="10000"/>
                </a:schemeClr>
              </a:solidFill>
            </a:endParaRPr>
          </a:p>
          <a:p>
            <a:pPr eaLnBrk="1" hangingPunct="1">
              <a:spcBef>
                <a:spcPts val="0"/>
              </a:spcBef>
              <a:buFontTx/>
              <a:buNone/>
              <a:defRPr/>
            </a:pPr>
            <a:r>
              <a:rPr lang="en-US" dirty="0" smtClean="0">
                <a:solidFill>
                  <a:schemeClr val="accent4">
                    <a:lumMod val="10000"/>
                  </a:schemeClr>
                </a:solidFill>
              </a:rPr>
              <a:t>8:35 - 9:00</a:t>
            </a:r>
            <a:r>
              <a:rPr lang="en-US" dirty="0">
                <a:solidFill>
                  <a:schemeClr val="accent4">
                    <a:lumMod val="10000"/>
                  </a:schemeClr>
                </a:solidFill>
              </a:rPr>
              <a:t>		</a:t>
            </a:r>
            <a:r>
              <a:rPr lang="en-US" dirty="0" smtClean="0">
                <a:solidFill>
                  <a:schemeClr val="accent4">
                    <a:lumMod val="10000"/>
                  </a:schemeClr>
                </a:solidFill>
              </a:rPr>
              <a:t>	Foundations</a:t>
            </a:r>
          </a:p>
          <a:p>
            <a:pPr eaLnBrk="1" hangingPunct="1">
              <a:spcBef>
                <a:spcPts val="0"/>
              </a:spcBef>
              <a:buFontTx/>
              <a:buNone/>
              <a:defRPr/>
            </a:pPr>
            <a:r>
              <a:rPr lang="en-US" dirty="0" smtClean="0">
                <a:solidFill>
                  <a:schemeClr val="accent4">
                    <a:lumMod val="10000"/>
                  </a:schemeClr>
                </a:solidFill>
              </a:rPr>
              <a:t>9:00 – 10:00</a:t>
            </a:r>
            <a:r>
              <a:rPr lang="en-US" dirty="0">
                <a:solidFill>
                  <a:schemeClr val="accent4">
                    <a:lumMod val="10000"/>
                  </a:schemeClr>
                </a:solidFill>
              </a:rPr>
              <a:t>	</a:t>
            </a:r>
            <a:r>
              <a:rPr lang="en-US" dirty="0" smtClean="0">
                <a:solidFill>
                  <a:schemeClr val="accent4">
                    <a:lumMod val="10000"/>
                  </a:schemeClr>
                </a:solidFill>
              </a:rPr>
              <a:t>	       Period </a:t>
            </a:r>
            <a:r>
              <a:rPr lang="en-US" dirty="0">
                <a:solidFill>
                  <a:schemeClr val="accent4">
                    <a:lumMod val="10000"/>
                  </a:schemeClr>
                </a:solidFill>
              </a:rPr>
              <a:t>1</a:t>
            </a:r>
          </a:p>
          <a:p>
            <a:pPr eaLnBrk="1" hangingPunct="1">
              <a:spcBef>
                <a:spcPts val="0"/>
              </a:spcBef>
              <a:buFontTx/>
              <a:buNone/>
              <a:defRPr/>
            </a:pPr>
            <a:r>
              <a:rPr lang="en-US" dirty="0" smtClean="0">
                <a:solidFill>
                  <a:schemeClr val="accent4">
                    <a:lumMod val="10000"/>
                  </a:schemeClr>
                </a:solidFill>
              </a:rPr>
              <a:t>10:00 – 10:05</a:t>
            </a:r>
            <a:r>
              <a:rPr lang="en-US" dirty="0">
                <a:solidFill>
                  <a:schemeClr val="accent4">
                    <a:lumMod val="10000"/>
                  </a:schemeClr>
                </a:solidFill>
              </a:rPr>
              <a:t>	</a:t>
            </a:r>
            <a:r>
              <a:rPr lang="en-US" dirty="0" smtClean="0">
                <a:solidFill>
                  <a:schemeClr val="accent4">
                    <a:lumMod val="10000"/>
                  </a:schemeClr>
                </a:solidFill>
              </a:rPr>
              <a:t>	Break</a:t>
            </a:r>
            <a:endParaRPr lang="en-US" dirty="0">
              <a:solidFill>
                <a:schemeClr val="accent4">
                  <a:lumMod val="10000"/>
                </a:schemeClr>
              </a:solidFill>
            </a:endParaRPr>
          </a:p>
          <a:p>
            <a:pPr eaLnBrk="1" hangingPunct="1">
              <a:spcBef>
                <a:spcPts val="0"/>
              </a:spcBef>
              <a:buFontTx/>
              <a:buNone/>
              <a:defRPr/>
            </a:pPr>
            <a:r>
              <a:rPr lang="en-US" dirty="0" smtClean="0">
                <a:solidFill>
                  <a:schemeClr val="accent4">
                    <a:lumMod val="10000"/>
                  </a:schemeClr>
                </a:solidFill>
              </a:rPr>
              <a:t>10:05 -11:05</a:t>
            </a:r>
            <a:r>
              <a:rPr lang="en-US" dirty="0">
                <a:solidFill>
                  <a:schemeClr val="accent4">
                    <a:lumMod val="10000"/>
                  </a:schemeClr>
                </a:solidFill>
              </a:rPr>
              <a:t>	</a:t>
            </a:r>
            <a:r>
              <a:rPr lang="en-US" dirty="0" smtClean="0">
                <a:solidFill>
                  <a:schemeClr val="accent4">
                    <a:lumMod val="10000"/>
                  </a:schemeClr>
                </a:solidFill>
              </a:rPr>
              <a:t>	       Period </a:t>
            </a:r>
            <a:r>
              <a:rPr lang="en-US" dirty="0">
                <a:solidFill>
                  <a:schemeClr val="accent4">
                    <a:lumMod val="10000"/>
                  </a:schemeClr>
                </a:solidFill>
              </a:rPr>
              <a:t>2</a:t>
            </a:r>
          </a:p>
          <a:p>
            <a:pPr eaLnBrk="1" hangingPunct="1">
              <a:spcBef>
                <a:spcPts val="0"/>
              </a:spcBef>
              <a:buFontTx/>
              <a:buNone/>
              <a:defRPr/>
            </a:pPr>
            <a:r>
              <a:rPr lang="en-US" dirty="0" smtClean="0">
                <a:solidFill>
                  <a:schemeClr val="accent4">
                    <a:lumMod val="10000"/>
                  </a:schemeClr>
                </a:solidFill>
              </a:rPr>
              <a:t>11:05 - 11:10</a:t>
            </a:r>
            <a:r>
              <a:rPr lang="en-US" dirty="0">
                <a:solidFill>
                  <a:schemeClr val="accent4">
                    <a:lumMod val="10000"/>
                  </a:schemeClr>
                </a:solidFill>
              </a:rPr>
              <a:t>	</a:t>
            </a:r>
            <a:r>
              <a:rPr lang="en-US" dirty="0" smtClean="0">
                <a:solidFill>
                  <a:schemeClr val="accent4">
                    <a:lumMod val="10000"/>
                  </a:schemeClr>
                </a:solidFill>
              </a:rPr>
              <a:t>	       Break</a:t>
            </a:r>
            <a:endParaRPr lang="en-US" dirty="0">
              <a:solidFill>
                <a:schemeClr val="accent4">
                  <a:lumMod val="10000"/>
                </a:schemeClr>
              </a:solidFill>
            </a:endParaRPr>
          </a:p>
          <a:p>
            <a:pPr eaLnBrk="1" hangingPunct="1">
              <a:spcBef>
                <a:spcPts val="0"/>
              </a:spcBef>
              <a:buFontTx/>
              <a:buNone/>
              <a:defRPr/>
            </a:pPr>
            <a:r>
              <a:rPr lang="en-US" dirty="0" smtClean="0">
                <a:solidFill>
                  <a:schemeClr val="accent4">
                    <a:lumMod val="10000"/>
                  </a:schemeClr>
                </a:solidFill>
              </a:rPr>
              <a:t>11:10 - 12:10</a:t>
            </a:r>
            <a:r>
              <a:rPr lang="en-US" dirty="0">
                <a:solidFill>
                  <a:schemeClr val="accent4">
                    <a:lumMod val="10000"/>
                  </a:schemeClr>
                </a:solidFill>
              </a:rPr>
              <a:t>	</a:t>
            </a:r>
            <a:r>
              <a:rPr lang="en-US" dirty="0" smtClean="0">
                <a:solidFill>
                  <a:schemeClr val="accent4">
                    <a:lumMod val="10000"/>
                  </a:schemeClr>
                </a:solidFill>
              </a:rPr>
              <a:t>	       Period </a:t>
            </a:r>
            <a:r>
              <a:rPr lang="en-US" dirty="0">
                <a:solidFill>
                  <a:schemeClr val="accent4">
                    <a:lumMod val="10000"/>
                  </a:schemeClr>
                </a:solidFill>
              </a:rPr>
              <a:t>3</a:t>
            </a:r>
          </a:p>
          <a:p>
            <a:pPr eaLnBrk="1" hangingPunct="1">
              <a:spcBef>
                <a:spcPts val="0"/>
              </a:spcBef>
              <a:buFontTx/>
              <a:buNone/>
              <a:defRPr/>
            </a:pPr>
            <a:r>
              <a:rPr lang="en-US" dirty="0" smtClean="0">
                <a:solidFill>
                  <a:schemeClr val="accent4">
                    <a:lumMod val="10000"/>
                  </a:schemeClr>
                </a:solidFill>
              </a:rPr>
              <a:t>12:10 - 12:45</a:t>
            </a:r>
            <a:r>
              <a:rPr lang="en-US" dirty="0">
                <a:solidFill>
                  <a:schemeClr val="accent4">
                    <a:lumMod val="10000"/>
                  </a:schemeClr>
                </a:solidFill>
              </a:rPr>
              <a:t>	</a:t>
            </a:r>
            <a:r>
              <a:rPr lang="en-US" dirty="0" smtClean="0">
                <a:solidFill>
                  <a:schemeClr val="accent4">
                    <a:lumMod val="10000"/>
                  </a:schemeClr>
                </a:solidFill>
              </a:rPr>
              <a:t>	       Lunch</a:t>
            </a:r>
            <a:endParaRPr lang="en-US" dirty="0">
              <a:solidFill>
                <a:schemeClr val="accent4">
                  <a:lumMod val="10000"/>
                </a:schemeClr>
              </a:solidFill>
            </a:endParaRPr>
          </a:p>
          <a:p>
            <a:pPr eaLnBrk="1" hangingPunct="1">
              <a:spcBef>
                <a:spcPts val="0"/>
              </a:spcBef>
              <a:buFontTx/>
              <a:buNone/>
              <a:defRPr/>
            </a:pPr>
            <a:r>
              <a:rPr lang="en-US" dirty="0" smtClean="0">
                <a:solidFill>
                  <a:schemeClr val="accent4">
                    <a:lumMod val="10000"/>
                  </a:schemeClr>
                </a:solidFill>
              </a:rPr>
              <a:t>12:50 - 1:50</a:t>
            </a:r>
            <a:r>
              <a:rPr lang="en-US" dirty="0">
                <a:solidFill>
                  <a:schemeClr val="accent4">
                    <a:lumMod val="10000"/>
                  </a:schemeClr>
                </a:solidFill>
              </a:rPr>
              <a:t>	</a:t>
            </a:r>
            <a:r>
              <a:rPr lang="en-US" dirty="0" smtClean="0">
                <a:solidFill>
                  <a:schemeClr val="accent4">
                    <a:lumMod val="10000"/>
                  </a:schemeClr>
                </a:solidFill>
              </a:rPr>
              <a:t>	       Period </a:t>
            </a:r>
            <a:r>
              <a:rPr lang="en-US" dirty="0">
                <a:solidFill>
                  <a:schemeClr val="accent4">
                    <a:lumMod val="10000"/>
                  </a:schemeClr>
                </a:solidFill>
              </a:rPr>
              <a:t>4</a:t>
            </a:r>
          </a:p>
          <a:p>
            <a:pPr eaLnBrk="1" hangingPunct="1">
              <a:spcBef>
                <a:spcPts val="0"/>
              </a:spcBef>
              <a:buFontTx/>
              <a:buNone/>
              <a:defRPr/>
            </a:pPr>
            <a:r>
              <a:rPr lang="en-US" dirty="0" smtClean="0">
                <a:solidFill>
                  <a:schemeClr val="accent4">
                    <a:lumMod val="10000"/>
                  </a:schemeClr>
                </a:solidFill>
              </a:rPr>
              <a:t>1:50 - 1:55</a:t>
            </a:r>
            <a:r>
              <a:rPr lang="en-US" dirty="0">
                <a:solidFill>
                  <a:schemeClr val="accent4">
                    <a:lumMod val="10000"/>
                  </a:schemeClr>
                </a:solidFill>
              </a:rPr>
              <a:t>		</a:t>
            </a:r>
            <a:r>
              <a:rPr lang="en-US" dirty="0" smtClean="0">
                <a:solidFill>
                  <a:schemeClr val="accent4">
                    <a:lumMod val="10000"/>
                  </a:schemeClr>
                </a:solidFill>
              </a:rPr>
              <a:t>	Break</a:t>
            </a:r>
            <a:endParaRPr lang="en-US" dirty="0">
              <a:solidFill>
                <a:schemeClr val="accent4">
                  <a:lumMod val="10000"/>
                </a:schemeClr>
              </a:solidFill>
            </a:endParaRPr>
          </a:p>
          <a:p>
            <a:pPr eaLnBrk="1" hangingPunct="1">
              <a:spcBef>
                <a:spcPts val="0"/>
              </a:spcBef>
              <a:buFontTx/>
              <a:buNone/>
              <a:defRPr/>
            </a:pPr>
            <a:r>
              <a:rPr lang="en-US" dirty="0" smtClean="0">
                <a:solidFill>
                  <a:schemeClr val="accent4">
                    <a:lumMod val="10000"/>
                  </a:schemeClr>
                </a:solidFill>
              </a:rPr>
              <a:t>1:55 - 2:55</a:t>
            </a:r>
            <a:r>
              <a:rPr lang="en-US" dirty="0">
                <a:solidFill>
                  <a:schemeClr val="accent4">
                    <a:lumMod val="10000"/>
                  </a:schemeClr>
                </a:solidFill>
              </a:rPr>
              <a:t>		</a:t>
            </a:r>
            <a:r>
              <a:rPr lang="en-US" dirty="0" smtClean="0">
                <a:solidFill>
                  <a:schemeClr val="accent4">
                    <a:lumMod val="10000"/>
                  </a:schemeClr>
                </a:solidFill>
              </a:rPr>
              <a:t>	Period </a:t>
            </a:r>
            <a:r>
              <a:rPr lang="en-US" dirty="0">
                <a:solidFill>
                  <a:schemeClr val="accent4">
                    <a:lumMod val="10000"/>
                  </a:schemeClr>
                </a:solidFill>
              </a:rPr>
              <a:t>5</a:t>
            </a:r>
          </a:p>
          <a:p>
            <a:pPr eaLnBrk="1" hangingPunct="1">
              <a:spcBef>
                <a:spcPts val="0"/>
              </a:spcBef>
              <a:buFontTx/>
              <a:buNone/>
              <a:defRPr/>
            </a:pPr>
            <a:r>
              <a:rPr lang="en-US" dirty="0" smtClean="0">
                <a:solidFill>
                  <a:schemeClr val="accent4">
                    <a:lumMod val="10000"/>
                  </a:schemeClr>
                </a:solidFill>
              </a:rPr>
              <a:t>2:55</a:t>
            </a:r>
            <a:r>
              <a:rPr lang="en-US" dirty="0">
                <a:solidFill>
                  <a:schemeClr val="accent4">
                    <a:lumMod val="10000"/>
                  </a:schemeClr>
                </a:solidFill>
              </a:rPr>
              <a:t>	</a:t>
            </a:r>
            <a:r>
              <a:rPr lang="en-US" dirty="0" smtClean="0">
                <a:solidFill>
                  <a:schemeClr val="accent4">
                    <a:lumMod val="10000"/>
                  </a:schemeClr>
                </a:solidFill>
              </a:rPr>
              <a:t> pm</a:t>
            </a:r>
            <a:r>
              <a:rPr lang="en-US" dirty="0">
                <a:solidFill>
                  <a:schemeClr val="accent4">
                    <a:lumMod val="10000"/>
                  </a:schemeClr>
                </a:solidFill>
              </a:rPr>
              <a:t>	</a:t>
            </a:r>
            <a:r>
              <a:rPr lang="en-US" dirty="0" smtClean="0">
                <a:solidFill>
                  <a:schemeClr val="accent4">
                    <a:lumMod val="10000"/>
                  </a:schemeClr>
                </a:solidFill>
              </a:rPr>
              <a:t>      		       Dismissal</a:t>
            </a:r>
            <a:endParaRPr lang="en-US" dirty="0">
              <a:solidFill>
                <a:schemeClr val="accent4">
                  <a:lumMod val="10000"/>
                </a:schemeClr>
              </a:solidFill>
            </a:endParaRPr>
          </a:p>
          <a:p>
            <a:pPr eaLnBrk="1" hangingPunct="1">
              <a:spcBef>
                <a:spcPts val="0"/>
              </a:spcBef>
              <a:buFontTx/>
              <a:buNone/>
              <a:defRPr/>
            </a:pPr>
            <a:endParaRPr lang="en-US" sz="2100" dirty="0">
              <a:solidFill>
                <a:srgbClr val="FFFF00"/>
              </a:solidFill>
            </a:endParaRPr>
          </a:p>
        </p:txBody>
      </p:sp>
      <p:pic>
        <p:nvPicPr>
          <p:cNvPr id="19460" name="Picture 7" descr="MPj04089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628" y="2578930"/>
            <a:ext cx="3814763"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180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89857" y="973668"/>
            <a:ext cx="11185071" cy="706964"/>
          </a:xfrm>
        </p:spPr>
        <p:txBody>
          <a:bodyPr/>
          <a:lstStyle/>
          <a:p>
            <a:pPr algn="ctr"/>
            <a:r>
              <a:rPr lang="fr-CA" altLang="en-US" sz="4400" b="1" dirty="0" smtClean="0">
                <a:solidFill>
                  <a:schemeClr val="bg1"/>
                </a:solidFill>
              </a:rPr>
              <a:t>How to </a:t>
            </a:r>
            <a:r>
              <a:rPr lang="en-CA" altLang="en-US" sz="4400" b="1" dirty="0" smtClean="0">
                <a:solidFill>
                  <a:schemeClr val="bg1"/>
                </a:solidFill>
              </a:rPr>
              <a:t>Properly</a:t>
            </a:r>
            <a:r>
              <a:rPr lang="fr-CA" altLang="en-US" sz="4400" b="1" dirty="0" smtClean="0">
                <a:solidFill>
                  <a:schemeClr val="bg1"/>
                </a:solidFill>
              </a:rPr>
              <a:t> </a:t>
            </a:r>
            <a:r>
              <a:rPr lang="fr-CA" altLang="en-US" sz="4400" b="1" dirty="0">
                <a:solidFill>
                  <a:schemeClr val="bg1"/>
                </a:solidFill>
              </a:rPr>
              <a:t>E</a:t>
            </a:r>
            <a:r>
              <a:rPr lang="fr-CA" altLang="en-US" sz="4400" b="1" dirty="0" smtClean="0">
                <a:solidFill>
                  <a:schemeClr val="bg1"/>
                </a:solidFill>
              </a:rPr>
              <a:t>nter the </a:t>
            </a:r>
            <a:r>
              <a:rPr lang="fr-CA" altLang="en-US" sz="4400" b="1" dirty="0" err="1">
                <a:solidFill>
                  <a:schemeClr val="bg1"/>
                </a:solidFill>
              </a:rPr>
              <a:t>S</a:t>
            </a:r>
            <a:r>
              <a:rPr lang="fr-CA" altLang="en-US" sz="4400" b="1" dirty="0" err="1" smtClean="0">
                <a:solidFill>
                  <a:schemeClr val="bg1"/>
                </a:solidFill>
              </a:rPr>
              <a:t>chool</a:t>
            </a:r>
            <a:endParaRPr lang="fr-CA" altLang="en-US" sz="4400" b="1" dirty="0" smtClean="0">
              <a:solidFill>
                <a:schemeClr val="bg1"/>
              </a:solidFill>
            </a:endParaRPr>
          </a:p>
        </p:txBody>
      </p:sp>
      <p:sp>
        <p:nvSpPr>
          <p:cNvPr id="3" name="Content Placeholder 2"/>
          <p:cNvSpPr>
            <a:spLocks noGrp="1"/>
          </p:cNvSpPr>
          <p:nvPr>
            <p:ph idx="1"/>
          </p:nvPr>
        </p:nvSpPr>
        <p:spPr>
          <a:xfrm>
            <a:off x="489857" y="2603500"/>
            <a:ext cx="11185071" cy="3416300"/>
          </a:xfrm>
        </p:spPr>
        <p:txBody>
          <a:bodyPr>
            <a:noAutofit/>
          </a:bodyPr>
          <a:lstStyle/>
          <a:p>
            <a:pPr marL="514350" indent="-514350">
              <a:buFont typeface="Comic Sans MS" panose="030F0702030302020204" pitchFamily="66" charset="0"/>
              <a:buAutoNum type="arabicPeriod"/>
            </a:pPr>
            <a:r>
              <a:rPr lang="en-US" dirty="0">
                <a:solidFill>
                  <a:schemeClr val="tx1"/>
                </a:solidFill>
                <a:latin typeface="Century Gothic" panose="020B0502020202020204" pitchFamily="34" charset="0"/>
              </a:rPr>
              <a:t>Yard supervision begins at 7:50 </a:t>
            </a:r>
            <a:r>
              <a:rPr lang="en-US" dirty="0" smtClean="0">
                <a:solidFill>
                  <a:schemeClr val="tx1"/>
                </a:solidFill>
                <a:latin typeface="Century Gothic" panose="020B0502020202020204" pitchFamily="34" charset="0"/>
              </a:rPr>
              <a:t>AM. Students </a:t>
            </a:r>
            <a:r>
              <a:rPr lang="fr-CA" dirty="0" err="1">
                <a:solidFill>
                  <a:schemeClr val="tx1"/>
                </a:solidFill>
              </a:rPr>
              <a:t>w</a:t>
            </a:r>
            <a:r>
              <a:rPr lang="fr-CA" altLang="en-US" dirty="0" err="1" smtClean="0">
                <a:solidFill>
                  <a:schemeClr val="tx1"/>
                </a:solidFill>
              </a:rPr>
              <a:t>ait</a:t>
            </a:r>
            <a:r>
              <a:rPr lang="fr-CA" altLang="en-US" dirty="0" smtClean="0">
                <a:solidFill>
                  <a:schemeClr val="tx1"/>
                </a:solidFill>
              </a:rPr>
              <a:t> </a:t>
            </a:r>
            <a:r>
              <a:rPr lang="fr-CA" altLang="en-US" dirty="0" err="1">
                <a:solidFill>
                  <a:schemeClr val="tx1"/>
                </a:solidFill>
              </a:rPr>
              <a:t>outside</a:t>
            </a:r>
            <a:r>
              <a:rPr lang="fr-CA" altLang="en-US" dirty="0">
                <a:solidFill>
                  <a:schemeClr val="tx1"/>
                </a:solidFill>
              </a:rPr>
              <a:t> </a:t>
            </a:r>
            <a:r>
              <a:rPr lang="fr-CA" altLang="en-US" dirty="0" err="1">
                <a:solidFill>
                  <a:schemeClr val="tx1"/>
                </a:solidFill>
              </a:rPr>
              <a:t>until</a:t>
            </a:r>
            <a:r>
              <a:rPr lang="fr-CA" altLang="en-US" dirty="0">
                <a:solidFill>
                  <a:schemeClr val="tx1"/>
                </a:solidFill>
              </a:rPr>
              <a:t> </a:t>
            </a:r>
            <a:r>
              <a:rPr lang="fr-CA" altLang="en-US" dirty="0" smtClean="0">
                <a:solidFill>
                  <a:schemeClr val="tx1"/>
                </a:solidFill>
              </a:rPr>
              <a:t>8:20 AM, </a:t>
            </a:r>
            <a:r>
              <a:rPr lang="fr-CA" altLang="en-US" dirty="0" err="1">
                <a:solidFill>
                  <a:schemeClr val="tx1"/>
                </a:solidFill>
              </a:rPr>
              <a:t>when</a:t>
            </a:r>
            <a:r>
              <a:rPr lang="fr-CA" altLang="en-US" dirty="0">
                <a:solidFill>
                  <a:schemeClr val="tx1"/>
                </a:solidFill>
              </a:rPr>
              <a:t> the </a:t>
            </a:r>
            <a:r>
              <a:rPr lang="fr-CA" altLang="en-US" dirty="0" err="1">
                <a:solidFill>
                  <a:schemeClr val="tx1"/>
                </a:solidFill>
              </a:rPr>
              <a:t>doors</a:t>
            </a:r>
            <a:r>
              <a:rPr lang="fr-CA" altLang="en-US" dirty="0">
                <a:solidFill>
                  <a:schemeClr val="tx1"/>
                </a:solidFill>
              </a:rPr>
              <a:t> </a:t>
            </a:r>
            <a:r>
              <a:rPr lang="fr-CA" altLang="en-US" dirty="0" err="1">
                <a:solidFill>
                  <a:schemeClr val="tx1"/>
                </a:solidFill>
              </a:rPr>
              <a:t>will</a:t>
            </a:r>
            <a:r>
              <a:rPr lang="fr-CA" altLang="en-US" dirty="0">
                <a:solidFill>
                  <a:schemeClr val="tx1"/>
                </a:solidFill>
              </a:rPr>
              <a:t> </a:t>
            </a:r>
            <a:r>
              <a:rPr lang="fr-CA" altLang="en-US" dirty="0" err="1">
                <a:solidFill>
                  <a:schemeClr val="tx1"/>
                </a:solidFill>
              </a:rPr>
              <a:t>be</a:t>
            </a:r>
            <a:r>
              <a:rPr lang="fr-CA" altLang="en-US" dirty="0">
                <a:solidFill>
                  <a:schemeClr val="tx1"/>
                </a:solidFill>
              </a:rPr>
              <a:t> </a:t>
            </a:r>
            <a:r>
              <a:rPr lang="fr-CA" altLang="en-US" dirty="0" err="1">
                <a:solidFill>
                  <a:schemeClr val="tx1"/>
                </a:solidFill>
              </a:rPr>
              <a:t>opened</a:t>
            </a:r>
            <a:r>
              <a:rPr lang="fr-CA" altLang="en-US" dirty="0">
                <a:solidFill>
                  <a:schemeClr val="tx1"/>
                </a:solidFill>
              </a:rPr>
              <a:t>.</a:t>
            </a:r>
          </a:p>
          <a:p>
            <a:pPr marL="514350" indent="-514350">
              <a:buFont typeface="Comic Sans MS" panose="030F0702030302020204" pitchFamily="66" charset="0"/>
              <a:buAutoNum type="arabicPeriod"/>
            </a:pPr>
            <a:r>
              <a:rPr lang="fr-CA" altLang="en-US" dirty="0">
                <a:solidFill>
                  <a:schemeClr val="tx1"/>
                </a:solidFill>
              </a:rPr>
              <a:t>Go </a:t>
            </a:r>
            <a:r>
              <a:rPr lang="fr-CA" altLang="en-US" dirty="0" err="1">
                <a:solidFill>
                  <a:schemeClr val="tx1"/>
                </a:solidFill>
              </a:rPr>
              <a:t>immediately</a:t>
            </a:r>
            <a:r>
              <a:rPr lang="fr-CA" altLang="en-US" dirty="0">
                <a:solidFill>
                  <a:schemeClr val="tx1"/>
                </a:solidFill>
              </a:rPr>
              <a:t> to </a:t>
            </a:r>
            <a:r>
              <a:rPr lang="fr-CA" altLang="en-US" dirty="0" err="1">
                <a:solidFill>
                  <a:schemeClr val="tx1"/>
                </a:solidFill>
              </a:rPr>
              <a:t>your</a:t>
            </a:r>
            <a:r>
              <a:rPr lang="fr-CA" altLang="en-US" dirty="0">
                <a:solidFill>
                  <a:schemeClr val="tx1"/>
                </a:solidFill>
              </a:rPr>
              <a:t> entry </a:t>
            </a:r>
            <a:r>
              <a:rPr lang="fr-CA" altLang="en-US" dirty="0" err="1">
                <a:solidFill>
                  <a:schemeClr val="tx1"/>
                </a:solidFill>
              </a:rPr>
              <a:t>door</a:t>
            </a:r>
            <a:r>
              <a:rPr lang="fr-CA" altLang="en-US" dirty="0">
                <a:solidFill>
                  <a:schemeClr val="tx1"/>
                </a:solidFill>
              </a:rPr>
              <a:t> and </a:t>
            </a:r>
            <a:r>
              <a:rPr lang="fr-CA" altLang="en-US" dirty="0" err="1">
                <a:solidFill>
                  <a:schemeClr val="tx1"/>
                </a:solidFill>
              </a:rPr>
              <a:t>make</a:t>
            </a:r>
            <a:r>
              <a:rPr lang="fr-CA" altLang="en-US" dirty="0">
                <a:solidFill>
                  <a:schemeClr val="tx1"/>
                </a:solidFill>
              </a:rPr>
              <a:t> </a:t>
            </a:r>
            <a:r>
              <a:rPr lang="fr-CA" altLang="en-US" dirty="0" err="1">
                <a:solidFill>
                  <a:schemeClr val="tx1"/>
                </a:solidFill>
              </a:rPr>
              <a:t>your</a:t>
            </a:r>
            <a:r>
              <a:rPr lang="fr-CA" altLang="en-US" dirty="0">
                <a:solidFill>
                  <a:schemeClr val="tx1"/>
                </a:solidFill>
              </a:rPr>
              <a:t> </a:t>
            </a:r>
            <a:r>
              <a:rPr lang="fr-CA" altLang="en-US" dirty="0" err="1">
                <a:solidFill>
                  <a:schemeClr val="tx1"/>
                </a:solidFill>
              </a:rPr>
              <a:t>way</a:t>
            </a:r>
            <a:r>
              <a:rPr lang="fr-CA" altLang="en-US" dirty="0">
                <a:solidFill>
                  <a:schemeClr val="tx1"/>
                </a:solidFill>
              </a:rPr>
              <a:t> to </a:t>
            </a:r>
            <a:r>
              <a:rPr lang="fr-CA" altLang="en-US" dirty="0" err="1">
                <a:solidFill>
                  <a:schemeClr val="tx1"/>
                </a:solidFill>
              </a:rPr>
              <a:t>your</a:t>
            </a:r>
            <a:r>
              <a:rPr lang="fr-CA" altLang="en-US" dirty="0">
                <a:solidFill>
                  <a:schemeClr val="tx1"/>
                </a:solidFill>
              </a:rPr>
              <a:t> </a:t>
            </a:r>
            <a:r>
              <a:rPr lang="fr-CA" altLang="en-US" dirty="0" err="1">
                <a:solidFill>
                  <a:schemeClr val="tx1"/>
                </a:solidFill>
              </a:rPr>
              <a:t>locker</a:t>
            </a:r>
            <a:r>
              <a:rPr lang="fr-CA" altLang="en-US" dirty="0">
                <a:solidFill>
                  <a:schemeClr val="tx1"/>
                </a:solidFill>
              </a:rPr>
              <a:t> in a </a:t>
            </a:r>
            <a:r>
              <a:rPr lang="fr-CA" altLang="en-US" i="1" dirty="0" err="1">
                <a:solidFill>
                  <a:schemeClr val="tx1"/>
                </a:solidFill>
              </a:rPr>
              <a:t>calm</a:t>
            </a:r>
            <a:r>
              <a:rPr lang="fr-CA" altLang="en-US" dirty="0">
                <a:solidFill>
                  <a:schemeClr val="tx1"/>
                </a:solidFill>
              </a:rPr>
              <a:t> and </a:t>
            </a:r>
            <a:r>
              <a:rPr lang="fr-CA" altLang="en-US" i="1" dirty="0" err="1">
                <a:solidFill>
                  <a:schemeClr val="tx1"/>
                </a:solidFill>
              </a:rPr>
              <a:t>orderly</a:t>
            </a:r>
            <a:r>
              <a:rPr lang="fr-CA" altLang="en-US" dirty="0">
                <a:solidFill>
                  <a:schemeClr val="tx1"/>
                </a:solidFill>
              </a:rPr>
              <a:t> </a:t>
            </a:r>
            <a:r>
              <a:rPr lang="fr-CA" altLang="en-US" dirty="0" err="1">
                <a:solidFill>
                  <a:schemeClr val="tx1"/>
                </a:solidFill>
              </a:rPr>
              <a:t>manner</a:t>
            </a:r>
            <a:r>
              <a:rPr lang="fr-CA" altLang="en-US" dirty="0">
                <a:solidFill>
                  <a:schemeClr val="tx1"/>
                </a:solidFill>
              </a:rPr>
              <a:t>.</a:t>
            </a:r>
          </a:p>
          <a:p>
            <a:pPr marL="514350" indent="-514350">
              <a:buFont typeface="Comic Sans MS" panose="030F0702030302020204" pitchFamily="66" charset="0"/>
              <a:buAutoNum type="arabicPeriod"/>
            </a:pPr>
            <a:r>
              <a:rPr lang="fr-CA" altLang="en-US" dirty="0" err="1">
                <a:solidFill>
                  <a:schemeClr val="tx1"/>
                </a:solidFill>
              </a:rPr>
              <a:t>Gather</a:t>
            </a:r>
            <a:r>
              <a:rPr lang="fr-CA" altLang="en-US" dirty="0">
                <a:solidFill>
                  <a:schemeClr val="tx1"/>
                </a:solidFill>
              </a:rPr>
              <a:t> all </a:t>
            </a:r>
            <a:r>
              <a:rPr lang="fr-CA" altLang="en-US" dirty="0" err="1">
                <a:solidFill>
                  <a:schemeClr val="tx1"/>
                </a:solidFill>
              </a:rPr>
              <a:t>necessary</a:t>
            </a:r>
            <a:r>
              <a:rPr lang="fr-CA" altLang="en-US" dirty="0">
                <a:solidFill>
                  <a:schemeClr val="tx1"/>
                </a:solidFill>
              </a:rPr>
              <a:t> </a:t>
            </a:r>
            <a:r>
              <a:rPr lang="fr-CA" altLang="en-US" dirty="0" err="1">
                <a:solidFill>
                  <a:schemeClr val="tx1"/>
                </a:solidFill>
              </a:rPr>
              <a:t>materials</a:t>
            </a:r>
            <a:r>
              <a:rPr lang="fr-CA" altLang="en-US" dirty="0">
                <a:solidFill>
                  <a:schemeClr val="tx1"/>
                </a:solidFill>
              </a:rPr>
              <a:t> for </a:t>
            </a:r>
            <a:r>
              <a:rPr lang="fr-CA" altLang="en-US" dirty="0" err="1">
                <a:solidFill>
                  <a:schemeClr val="tx1"/>
                </a:solidFill>
              </a:rPr>
              <a:t>your</a:t>
            </a:r>
            <a:r>
              <a:rPr lang="fr-CA" altLang="en-US" dirty="0">
                <a:solidFill>
                  <a:schemeClr val="tx1"/>
                </a:solidFill>
              </a:rPr>
              <a:t> </a:t>
            </a:r>
            <a:r>
              <a:rPr lang="fr-CA" altLang="en-US" b="1" dirty="0">
                <a:solidFill>
                  <a:schemeClr val="tx1"/>
                </a:solidFill>
              </a:rPr>
              <a:t>first class </a:t>
            </a:r>
            <a:r>
              <a:rPr lang="fr-CA" altLang="en-US" dirty="0">
                <a:solidFill>
                  <a:schemeClr val="tx1"/>
                </a:solidFill>
              </a:rPr>
              <a:t>and use the </a:t>
            </a:r>
            <a:r>
              <a:rPr lang="fr-CA" altLang="en-US" dirty="0" err="1">
                <a:solidFill>
                  <a:schemeClr val="tx1"/>
                </a:solidFill>
              </a:rPr>
              <a:t>washroom</a:t>
            </a:r>
            <a:r>
              <a:rPr lang="fr-CA" altLang="en-US" dirty="0">
                <a:solidFill>
                  <a:schemeClr val="tx1"/>
                </a:solidFill>
              </a:rPr>
              <a:t>/</a:t>
            </a:r>
            <a:r>
              <a:rPr lang="fr-CA" altLang="en-US" dirty="0" err="1">
                <a:solidFill>
                  <a:schemeClr val="tx1"/>
                </a:solidFill>
              </a:rPr>
              <a:t>get</a:t>
            </a:r>
            <a:r>
              <a:rPr lang="fr-CA" altLang="en-US" dirty="0">
                <a:solidFill>
                  <a:schemeClr val="tx1"/>
                </a:solidFill>
              </a:rPr>
              <a:t> a drink </a:t>
            </a:r>
            <a:r>
              <a:rPr lang="fr-CA" altLang="en-US" dirty="0" err="1">
                <a:solidFill>
                  <a:schemeClr val="tx1"/>
                </a:solidFill>
              </a:rPr>
              <a:t>before</a:t>
            </a:r>
            <a:r>
              <a:rPr lang="fr-CA" altLang="en-US" dirty="0">
                <a:solidFill>
                  <a:schemeClr val="tx1"/>
                </a:solidFill>
              </a:rPr>
              <a:t> </a:t>
            </a:r>
            <a:r>
              <a:rPr lang="fr-CA" altLang="en-US" dirty="0" err="1">
                <a:solidFill>
                  <a:schemeClr val="tx1"/>
                </a:solidFill>
              </a:rPr>
              <a:t>homeroom</a:t>
            </a:r>
            <a:r>
              <a:rPr lang="fr-CA" altLang="en-US" dirty="0">
                <a:solidFill>
                  <a:schemeClr val="tx1"/>
                </a:solidFill>
              </a:rPr>
              <a:t>.</a:t>
            </a:r>
          </a:p>
          <a:p>
            <a:pPr marL="514350" indent="-514350">
              <a:buFont typeface="Comic Sans MS" panose="030F0702030302020204" pitchFamily="66" charset="0"/>
              <a:buAutoNum type="arabicPeriod"/>
            </a:pPr>
            <a:r>
              <a:rPr lang="fr-CA" altLang="en-US" dirty="0" err="1">
                <a:solidFill>
                  <a:schemeClr val="tx1"/>
                </a:solidFill>
              </a:rPr>
              <a:t>Upon</a:t>
            </a:r>
            <a:r>
              <a:rPr lang="fr-CA" altLang="en-US" dirty="0">
                <a:solidFill>
                  <a:schemeClr val="tx1"/>
                </a:solidFill>
              </a:rPr>
              <a:t> </a:t>
            </a:r>
            <a:r>
              <a:rPr lang="fr-CA" altLang="en-US" dirty="0" err="1">
                <a:solidFill>
                  <a:schemeClr val="tx1"/>
                </a:solidFill>
              </a:rPr>
              <a:t>arriving</a:t>
            </a:r>
            <a:r>
              <a:rPr lang="fr-CA" altLang="en-US" dirty="0">
                <a:solidFill>
                  <a:schemeClr val="tx1"/>
                </a:solidFill>
              </a:rPr>
              <a:t> in class, </a:t>
            </a:r>
            <a:r>
              <a:rPr lang="fr-CA" altLang="en-US" dirty="0" err="1">
                <a:solidFill>
                  <a:schemeClr val="tx1"/>
                </a:solidFill>
              </a:rPr>
              <a:t>take</a:t>
            </a:r>
            <a:r>
              <a:rPr lang="fr-CA" altLang="en-US" dirty="0">
                <a:solidFill>
                  <a:schemeClr val="tx1"/>
                </a:solidFill>
              </a:rPr>
              <a:t> a </a:t>
            </a:r>
            <a:r>
              <a:rPr lang="fr-CA" altLang="en-US" dirty="0" err="1">
                <a:solidFill>
                  <a:schemeClr val="tx1"/>
                </a:solidFill>
              </a:rPr>
              <a:t>seat</a:t>
            </a:r>
            <a:r>
              <a:rPr lang="fr-CA" altLang="en-US" dirty="0">
                <a:solidFill>
                  <a:schemeClr val="tx1"/>
                </a:solidFill>
              </a:rPr>
              <a:t> and </a:t>
            </a:r>
            <a:r>
              <a:rPr lang="fr-CA" altLang="en-US" dirty="0" err="1">
                <a:solidFill>
                  <a:schemeClr val="tx1"/>
                </a:solidFill>
              </a:rPr>
              <a:t>begin</a:t>
            </a:r>
            <a:r>
              <a:rPr lang="fr-CA" altLang="en-US" dirty="0">
                <a:solidFill>
                  <a:schemeClr val="tx1"/>
                </a:solidFill>
              </a:rPr>
              <a:t> </a:t>
            </a:r>
            <a:r>
              <a:rPr lang="fr-CA" altLang="en-US" dirty="0" err="1">
                <a:solidFill>
                  <a:schemeClr val="tx1"/>
                </a:solidFill>
              </a:rPr>
              <a:t>silent</a:t>
            </a:r>
            <a:r>
              <a:rPr lang="fr-CA" altLang="en-US" dirty="0">
                <a:solidFill>
                  <a:schemeClr val="tx1"/>
                </a:solidFill>
              </a:rPr>
              <a:t> </a:t>
            </a:r>
            <a:r>
              <a:rPr lang="fr-CA" altLang="en-US" dirty="0" err="1">
                <a:solidFill>
                  <a:schemeClr val="tx1"/>
                </a:solidFill>
              </a:rPr>
              <a:t>reading</a:t>
            </a:r>
            <a:r>
              <a:rPr lang="fr-CA" altLang="en-US" dirty="0">
                <a:solidFill>
                  <a:schemeClr val="tx1"/>
                </a:solidFill>
              </a:rPr>
              <a:t>.</a:t>
            </a:r>
          </a:p>
          <a:p>
            <a:pPr marL="514350" indent="-514350">
              <a:buFont typeface="Comic Sans MS" panose="030F0702030302020204" pitchFamily="66" charset="0"/>
              <a:buAutoNum type="arabicPeriod"/>
            </a:pPr>
            <a:r>
              <a:rPr lang="fr-CA" altLang="en-US" dirty="0">
                <a:solidFill>
                  <a:schemeClr val="tx1"/>
                </a:solidFill>
              </a:rPr>
              <a:t>If </a:t>
            </a:r>
            <a:r>
              <a:rPr lang="fr-CA" altLang="en-US" dirty="0" err="1">
                <a:solidFill>
                  <a:schemeClr val="tx1"/>
                </a:solidFill>
              </a:rPr>
              <a:t>entering</a:t>
            </a:r>
            <a:r>
              <a:rPr lang="fr-CA" altLang="en-US" dirty="0">
                <a:solidFill>
                  <a:schemeClr val="tx1"/>
                </a:solidFill>
              </a:rPr>
              <a:t> the </a:t>
            </a:r>
            <a:r>
              <a:rPr lang="fr-CA" altLang="en-US" dirty="0" err="1">
                <a:solidFill>
                  <a:schemeClr val="tx1"/>
                </a:solidFill>
              </a:rPr>
              <a:t>school</a:t>
            </a:r>
            <a:r>
              <a:rPr lang="fr-CA" altLang="en-US" dirty="0">
                <a:solidFill>
                  <a:schemeClr val="tx1"/>
                </a:solidFill>
              </a:rPr>
              <a:t> </a:t>
            </a:r>
            <a:r>
              <a:rPr lang="fr-CA" altLang="en-US" dirty="0" err="1">
                <a:solidFill>
                  <a:schemeClr val="tx1"/>
                </a:solidFill>
              </a:rPr>
              <a:t>after</a:t>
            </a:r>
            <a:r>
              <a:rPr lang="fr-CA" altLang="en-US" dirty="0">
                <a:solidFill>
                  <a:schemeClr val="tx1"/>
                </a:solidFill>
              </a:rPr>
              <a:t> the </a:t>
            </a:r>
            <a:r>
              <a:rPr lang="fr-CA" altLang="en-US" dirty="0" err="1">
                <a:solidFill>
                  <a:schemeClr val="tx1"/>
                </a:solidFill>
              </a:rPr>
              <a:t>bell</a:t>
            </a:r>
            <a:r>
              <a:rPr lang="fr-CA" altLang="en-US" dirty="0">
                <a:solidFill>
                  <a:schemeClr val="tx1"/>
                </a:solidFill>
              </a:rPr>
              <a:t>, </a:t>
            </a:r>
            <a:r>
              <a:rPr lang="fr-CA" altLang="en-US" dirty="0" err="1">
                <a:solidFill>
                  <a:schemeClr val="tx1"/>
                </a:solidFill>
              </a:rPr>
              <a:t>sign</a:t>
            </a:r>
            <a:r>
              <a:rPr lang="fr-CA" altLang="en-US" dirty="0">
                <a:solidFill>
                  <a:schemeClr val="tx1"/>
                </a:solidFill>
              </a:rPr>
              <a:t> </a:t>
            </a:r>
            <a:r>
              <a:rPr lang="fr-CA" altLang="en-US" dirty="0" smtClean="0">
                <a:solidFill>
                  <a:schemeClr val="tx1"/>
                </a:solidFill>
              </a:rPr>
              <a:t>in, </a:t>
            </a:r>
            <a:r>
              <a:rPr lang="fr-CA" altLang="en-US" dirty="0">
                <a:solidFill>
                  <a:schemeClr val="tx1"/>
                </a:solidFill>
              </a:rPr>
              <a:t>and </a:t>
            </a:r>
            <a:r>
              <a:rPr lang="fr-CA" altLang="en-US" dirty="0" err="1">
                <a:solidFill>
                  <a:schemeClr val="tx1"/>
                </a:solidFill>
              </a:rPr>
              <a:t>obtain</a:t>
            </a:r>
            <a:r>
              <a:rPr lang="fr-CA" altLang="en-US" dirty="0">
                <a:solidFill>
                  <a:schemeClr val="tx1"/>
                </a:solidFill>
              </a:rPr>
              <a:t> a </a:t>
            </a:r>
            <a:r>
              <a:rPr lang="fr-CA" altLang="en-US" dirty="0" err="1" smtClean="0">
                <a:solidFill>
                  <a:schemeClr val="tx1"/>
                </a:solidFill>
              </a:rPr>
              <a:t>late</a:t>
            </a:r>
            <a:r>
              <a:rPr lang="fr-CA" altLang="en-US" dirty="0" smtClean="0">
                <a:solidFill>
                  <a:schemeClr val="tx1"/>
                </a:solidFill>
              </a:rPr>
              <a:t> slip </a:t>
            </a:r>
            <a:r>
              <a:rPr lang="fr-CA" altLang="en-US" dirty="0" err="1">
                <a:solidFill>
                  <a:schemeClr val="tx1"/>
                </a:solidFill>
              </a:rPr>
              <a:t>from</a:t>
            </a:r>
            <a:r>
              <a:rPr lang="fr-CA" altLang="en-US" dirty="0">
                <a:solidFill>
                  <a:schemeClr val="tx1"/>
                </a:solidFill>
              </a:rPr>
              <a:t> the office </a:t>
            </a:r>
            <a:r>
              <a:rPr lang="fr-CA" altLang="en-US" u="sng" dirty="0" err="1">
                <a:solidFill>
                  <a:schemeClr val="tx1"/>
                </a:solidFill>
              </a:rPr>
              <a:t>before</a:t>
            </a:r>
            <a:r>
              <a:rPr lang="fr-CA" altLang="en-US" dirty="0">
                <a:solidFill>
                  <a:schemeClr val="tx1"/>
                </a:solidFill>
              </a:rPr>
              <a:t> </a:t>
            </a:r>
            <a:r>
              <a:rPr lang="fr-CA" altLang="en-US" dirty="0" err="1" smtClean="0">
                <a:solidFill>
                  <a:schemeClr val="tx1"/>
                </a:solidFill>
              </a:rPr>
              <a:t>walking</a:t>
            </a:r>
            <a:r>
              <a:rPr lang="fr-CA" altLang="en-US" dirty="0" smtClean="0">
                <a:solidFill>
                  <a:schemeClr val="tx1"/>
                </a:solidFill>
              </a:rPr>
              <a:t> to </a:t>
            </a:r>
            <a:r>
              <a:rPr lang="fr-CA" altLang="en-US" dirty="0" err="1" smtClean="0">
                <a:solidFill>
                  <a:schemeClr val="tx1"/>
                </a:solidFill>
              </a:rPr>
              <a:t>your</a:t>
            </a:r>
            <a:r>
              <a:rPr lang="fr-CA" altLang="en-US" dirty="0" smtClean="0">
                <a:solidFill>
                  <a:schemeClr val="tx1"/>
                </a:solidFill>
              </a:rPr>
              <a:t> class.</a:t>
            </a:r>
            <a:endParaRPr lang="fr-CA" altLang="en-US" dirty="0">
              <a:solidFill>
                <a:schemeClr val="tx1"/>
              </a:solidFill>
            </a:endParaRPr>
          </a:p>
        </p:txBody>
      </p:sp>
    </p:spTree>
    <p:extLst>
      <p:ext uri="{BB962C8B-B14F-4D97-AF65-F5344CB8AC3E}">
        <p14:creationId xmlns:p14="http://schemas.microsoft.com/office/powerpoint/2010/main" val="1640597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89857" y="973668"/>
            <a:ext cx="11217729" cy="706964"/>
          </a:xfrm>
        </p:spPr>
        <p:txBody>
          <a:bodyPr/>
          <a:lstStyle/>
          <a:p>
            <a:pPr algn="ctr"/>
            <a:r>
              <a:rPr lang="en-US" altLang="en-US" sz="4400" b="1" dirty="0" smtClean="0">
                <a:solidFill>
                  <a:schemeClr val="bg1"/>
                </a:solidFill>
              </a:rPr>
              <a:t>Morning Boundaries</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50014" y="2068739"/>
            <a:ext cx="4697413" cy="4560888"/>
          </a:xfrm>
        </p:spPr>
      </p:pic>
    </p:spTree>
    <p:extLst>
      <p:ext uri="{BB962C8B-B14F-4D97-AF65-F5344CB8AC3E}">
        <p14:creationId xmlns:p14="http://schemas.microsoft.com/office/powerpoint/2010/main" val="155075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88515" y="973668"/>
            <a:ext cx="11210795" cy="706964"/>
          </a:xfrm>
        </p:spPr>
        <p:txBody>
          <a:bodyPr/>
          <a:lstStyle/>
          <a:p>
            <a:pPr algn="ctr"/>
            <a:r>
              <a:rPr lang="fr-CA" altLang="en-US" sz="4400" b="1" dirty="0" smtClean="0">
                <a:solidFill>
                  <a:schemeClr val="bg1"/>
                </a:solidFill>
              </a:rPr>
              <a:t>How to </a:t>
            </a:r>
            <a:r>
              <a:rPr lang="fr-CA" altLang="en-US" sz="4400" b="1" dirty="0" err="1">
                <a:solidFill>
                  <a:schemeClr val="bg1"/>
                </a:solidFill>
              </a:rPr>
              <a:t>P</a:t>
            </a:r>
            <a:r>
              <a:rPr lang="fr-CA" altLang="en-US" sz="4400" b="1" dirty="0" err="1" smtClean="0">
                <a:solidFill>
                  <a:schemeClr val="bg1"/>
                </a:solidFill>
              </a:rPr>
              <a:t>roperly</a:t>
            </a:r>
            <a:r>
              <a:rPr lang="fr-CA" altLang="en-US" sz="4400" b="1" dirty="0" smtClean="0">
                <a:solidFill>
                  <a:schemeClr val="bg1"/>
                </a:solidFill>
              </a:rPr>
              <a:t> </a:t>
            </a:r>
            <a:r>
              <a:rPr lang="fr-CA" altLang="en-US" sz="4400" b="1" dirty="0">
                <a:solidFill>
                  <a:schemeClr val="bg1"/>
                </a:solidFill>
              </a:rPr>
              <a:t>E</a:t>
            </a:r>
            <a:r>
              <a:rPr lang="fr-CA" altLang="en-US" sz="4400" b="1" dirty="0" smtClean="0">
                <a:solidFill>
                  <a:schemeClr val="bg1"/>
                </a:solidFill>
              </a:rPr>
              <a:t>xit the </a:t>
            </a:r>
            <a:r>
              <a:rPr lang="fr-CA" altLang="en-US" sz="4400" b="1" dirty="0" err="1">
                <a:solidFill>
                  <a:schemeClr val="bg1"/>
                </a:solidFill>
              </a:rPr>
              <a:t>S</a:t>
            </a:r>
            <a:r>
              <a:rPr lang="fr-CA" altLang="en-US" sz="4400" b="1" dirty="0" err="1" smtClean="0">
                <a:solidFill>
                  <a:schemeClr val="bg1"/>
                </a:solidFill>
              </a:rPr>
              <a:t>chool</a:t>
            </a:r>
            <a:endParaRPr lang="fr-CA" altLang="en-US" sz="4400" b="1" dirty="0" smtClean="0">
              <a:solidFill>
                <a:schemeClr val="bg1"/>
              </a:solidFill>
            </a:endParaRPr>
          </a:p>
        </p:txBody>
      </p:sp>
      <p:sp>
        <p:nvSpPr>
          <p:cNvPr id="3" name="Content Placeholder 2"/>
          <p:cNvSpPr>
            <a:spLocks noGrp="1"/>
          </p:cNvSpPr>
          <p:nvPr>
            <p:ph idx="1"/>
          </p:nvPr>
        </p:nvSpPr>
        <p:spPr>
          <a:xfrm>
            <a:off x="488515" y="2677940"/>
            <a:ext cx="11210794" cy="3416300"/>
          </a:xfrm>
        </p:spPr>
        <p:txBody>
          <a:bodyPr>
            <a:noAutofit/>
          </a:bodyPr>
          <a:lstStyle/>
          <a:p>
            <a:pPr marL="514350" indent="-514350">
              <a:buFont typeface="Comic Sans MS" panose="030F0702030302020204" pitchFamily="66" charset="0"/>
              <a:buAutoNum type="arabicPeriod"/>
            </a:pPr>
            <a:r>
              <a:rPr lang="en-CA" altLang="en-US" dirty="0" smtClean="0">
                <a:solidFill>
                  <a:schemeClr val="tx1"/>
                </a:solidFill>
              </a:rPr>
              <a:t>Go to your </a:t>
            </a:r>
            <a:r>
              <a:rPr lang="en-CA" altLang="en-US" b="1" i="1" dirty="0" smtClean="0">
                <a:solidFill>
                  <a:schemeClr val="tx1"/>
                </a:solidFill>
              </a:rPr>
              <a:t>locker immediately following period 5. Gather your belongings and you may leave for the day. </a:t>
            </a:r>
            <a:endParaRPr lang="en-CA" altLang="en-US" dirty="0" smtClean="0">
              <a:solidFill>
                <a:schemeClr val="tx1"/>
              </a:solidFill>
            </a:endParaRPr>
          </a:p>
          <a:p>
            <a:pPr marL="514350" indent="-514350">
              <a:buFont typeface="Comic Sans MS" panose="030F0702030302020204" pitchFamily="66" charset="0"/>
              <a:buAutoNum type="arabicPeriod"/>
            </a:pPr>
            <a:r>
              <a:rPr lang="en-CA" altLang="en-US" dirty="0" smtClean="0">
                <a:solidFill>
                  <a:schemeClr val="tx1"/>
                </a:solidFill>
              </a:rPr>
              <a:t>Be mindful of personal space when walking to and working at your locker.</a:t>
            </a:r>
          </a:p>
          <a:p>
            <a:pPr marL="514350" indent="-514350">
              <a:buFont typeface="Comic Sans MS" panose="030F0702030302020204" pitchFamily="66" charset="0"/>
              <a:buAutoNum type="arabicPeriod"/>
            </a:pPr>
            <a:r>
              <a:rPr lang="en-CA" altLang="en-US" dirty="0" smtClean="0">
                <a:solidFill>
                  <a:schemeClr val="tx1"/>
                </a:solidFill>
              </a:rPr>
              <a:t>Bus students walk to the bus area.</a:t>
            </a:r>
          </a:p>
          <a:p>
            <a:pPr marL="514350" indent="-514350">
              <a:buFont typeface="Comic Sans MS" panose="030F0702030302020204" pitchFamily="66" charset="0"/>
              <a:buAutoNum type="arabicPeriod"/>
            </a:pPr>
            <a:r>
              <a:rPr lang="en-CA" altLang="en-US" dirty="0" smtClean="0">
                <a:solidFill>
                  <a:schemeClr val="tx1"/>
                </a:solidFill>
              </a:rPr>
              <a:t>Walkers leave school grounds immediately.</a:t>
            </a:r>
          </a:p>
          <a:p>
            <a:pPr marL="514350" indent="-514350">
              <a:buFont typeface="Comic Sans MS" panose="030F0702030302020204" pitchFamily="66" charset="0"/>
              <a:buAutoNum type="arabicPeriod"/>
            </a:pPr>
            <a:r>
              <a:rPr lang="en-CA" altLang="en-US" dirty="0" smtClean="0">
                <a:solidFill>
                  <a:schemeClr val="tx1"/>
                </a:solidFill>
              </a:rPr>
              <a:t>If you stay for an after school activity, report to the designated area – make sure transportation has been arranged beforehand.</a:t>
            </a:r>
          </a:p>
          <a:p>
            <a:pPr marL="514350" indent="-514350">
              <a:buFont typeface="Comic Sans MS" panose="030F0702030302020204" pitchFamily="66" charset="0"/>
              <a:buAutoNum type="arabicPeriod"/>
            </a:pPr>
            <a:r>
              <a:rPr lang="en-CA" altLang="en-US" dirty="0" smtClean="0">
                <a:solidFill>
                  <a:schemeClr val="tx1"/>
                </a:solidFill>
              </a:rPr>
              <a:t>Students must remain with that teacher while in the building.</a:t>
            </a:r>
            <a:endParaRPr lang="en-CA" altLang="en-US" dirty="0">
              <a:solidFill>
                <a:schemeClr val="tx1"/>
              </a:solidFill>
            </a:endParaRPr>
          </a:p>
        </p:txBody>
      </p:sp>
    </p:spTree>
    <p:extLst>
      <p:ext uri="{BB962C8B-B14F-4D97-AF65-F5344CB8AC3E}">
        <p14:creationId xmlns:p14="http://schemas.microsoft.com/office/powerpoint/2010/main" val="900353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54729" y="854530"/>
            <a:ext cx="6870700" cy="823913"/>
          </a:xfrm>
        </p:spPr>
        <p:txBody>
          <a:bodyPr/>
          <a:lstStyle/>
          <a:p>
            <a:pPr algn="ctr"/>
            <a:r>
              <a:rPr lang="en-US" altLang="en-US" sz="4400" b="1" dirty="0" smtClean="0">
                <a:solidFill>
                  <a:schemeClr val="bg1"/>
                </a:solidFill>
              </a:rPr>
              <a:t>Nutrition Breaks</a:t>
            </a:r>
            <a:endParaRPr lang="en-US" altLang="en-US" sz="4400" b="1" dirty="0">
              <a:solidFill>
                <a:schemeClr val="bg1"/>
              </a:solidFill>
            </a:endParaRPr>
          </a:p>
        </p:txBody>
      </p:sp>
      <p:sp>
        <p:nvSpPr>
          <p:cNvPr id="3" name="Content Placeholder 2"/>
          <p:cNvSpPr>
            <a:spLocks noGrp="1"/>
          </p:cNvSpPr>
          <p:nvPr>
            <p:ph idx="1"/>
          </p:nvPr>
        </p:nvSpPr>
        <p:spPr>
          <a:xfrm>
            <a:off x="511628" y="2780077"/>
            <a:ext cx="11212285" cy="4281487"/>
          </a:xfrm>
        </p:spPr>
        <p:txBody>
          <a:bodyPr>
            <a:normAutofit/>
          </a:bodyPr>
          <a:lstStyle/>
          <a:p>
            <a:r>
              <a:rPr lang="en-US" altLang="en-US" dirty="0">
                <a:solidFill>
                  <a:schemeClr val="tx1"/>
                </a:solidFill>
              </a:rPr>
              <a:t>There are two breaks in the morning. One </a:t>
            </a:r>
            <a:r>
              <a:rPr lang="en-US" altLang="en-US" dirty="0" smtClean="0">
                <a:solidFill>
                  <a:schemeClr val="tx1"/>
                </a:solidFill>
              </a:rPr>
              <a:t>between </a:t>
            </a:r>
            <a:r>
              <a:rPr lang="en-US" altLang="en-US" dirty="0">
                <a:solidFill>
                  <a:schemeClr val="tx1"/>
                </a:solidFill>
              </a:rPr>
              <a:t>1</a:t>
            </a:r>
            <a:r>
              <a:rPr lang="en-US" altLang="en-US" baseline="30000" dirty="0">
                <a:solidFill>
                  <a:schemeClr val="tx1"/>
                </a:solidFill>
              </a:rPr>
              <a:t>st</a:t>
            </a:r>
            <a:r>
              <a:rPr lang="en-US" altLang="en-US" dirty="0">
                <a:solidFill>
                  <a:schemeClr val="tx1"/>
                </a:solidFill>
              </a:rPr>
              <a:t> and 2</a:t>
            </a:r>
            <a:r>
              <a:rPr lang="en-US" altLang="en-US" baseline="30000" dirty="0">
                <a:solidFill>
                  <a:schemeClr val="tx1"/>
                </a:solidFill>
              </a:rPr>
              <a:t>nd </a:t>
            </a:r>
            <a:r>
              <a:rPr lang="en-US" altLang="en-US" dirty="0" smtClean="0">
                <a:solidFill>
                  <a:schemeClr val="tx1"/>
                </a:solidFill>
              </a:rPr>
              <a:t>period </a:t>
            </a:r>
            <a:r>
              <a:rPr lang="en-US" altLang="en-US" dirty="0">
                <a:solidFill>
                  <a:schemeClr val="tx1"/>
                </a:solidFill>
              </a:rPr>
              <a:t>and another </a:t>
            </a:r>
            <a:r>
              <a:rPr lang="fr-CA" altLang="en-US" dirty="0" err="1" smtClean="0">
                <a:solidFill>
                  <a:schemeClr val="tx1"/>
                </a:solidFill>
              </a:rPr>
              <a:t>between</a:t>
            </a:r>
            <a:r>
              <a:rPr lang="fr-CA" altLang="en-US" dirty="0" smtClean="0">
                <a:solidFill>
                  <a:schemeClr val="tx1"/>
                </a:solidFill>
              </a:rPr>
              <a:t> </a:t>
            </a:r>
            <a:r>
              <a:rPr lang="fr-CA" altLang="en-US" dirty="0">
                <a:solidFill>
                  <a:schemeClr val="tx1"/>
                </a:solidFill>
              </a:rPr>
              <a:t>2</a:t>
            </a:r>
            <a:r>
              <a:rPr lang="fr-CA" altLang="en-US" baseline="30000" dirty="0">
                <a:solidFill>
                  <a:schemeClr val="tx1"/>
                </a:solidFill>
              </a:rPr>
              <a:t>nd</a:t>
            </a:r>
            <a:r>
              <a:rPr lang="fr-CA" altLang="en-US" dirty="0">
                <a:solidFill>
                  <a:schemeClr val="tx1"/>
                </a:solidFill>
              </a:rPr>
              <a:t> and 3rd </a:t>
            </a:r>
            <a:r>
              <a:rPr lang="fr-CA" altLang="en-US" dirty="0" err="1" smtClean="0">
                <a:solidFill>
                  <a:schemeClr val="tx1"/>
                </a:solidFill>
              </a:rPr>
              <a:t>period</a:t>
            </a:r>
            <a:r>
              <a:rPr lang="en-US" altLang="en-US" dirty="0" smtClean="0">
                <a:solidFill>
                  <a:schemeClr val="tx1"/>
                </a:solidFill>
              </a:rPr>
              <a:t>. </a:t>
            </a:r>
            <a:r>
              <a:rPr lang="en-US" altLang="en-US" dirty="0">
                <a:solidFill>
                  <a:schemeClr val="tx1"/>
                </a:solidFill>
              </a:rPr>
              <a:t>They are each </a:t>
            </a:r>
            <a:r>
              <a:rPr lang="en-US" altLang="en-US" dirty="0" smtClean="0">
                <a:solidFill>
                  <a:schemeClr val="tx1"/>
                </a:solidFill>
              </a:rPr>
              <a:t>5 </a:t>
            </a:r>
            <a:r>
              <a:rPr lang="en-US" altLang="en-US" dirty="0">
                <a:solidFill>
                  <a:schemeClr val="tx1"/>
                </a:solidFill>
              </a:rPr>
              <a:t>minutes. </a:t>
            </a:r>
          </a:p>
          <a:p>
            <a:r>
              <a:rPr lang="en-US" altLang="en-US" dirty="0">
                <a:solidFill>
                  <a:schemeClr val="tx1"/>
                </a:solidFill>
              </a:rPr>
              <a:t>In the afternoon, between 4</a:t>
            </a:r>
            <a:r>
              <a:rPr lang="en-US" altLang="en-US" baseline="30000" dirty="0">
                <a:solidFill>
                  <a:schemeClr val="tx1"/>
                </a:solidFill>
              </a:rPr>
              <a:t>th</a:t>
            </a:r>
            <a:r>
              <a:rPr lang="en-US" altLang="en-US" dirty="0">
                <a:solidFill>
                  <a:schemeClr val="tx1"/>
                </a:solidFill>
              </a:rPr>
              <a:t> and 5</a:t>
            </a:r>
            <a:r>
              <a:rPr lang="en-US" altLang="en-US" baseline="30000" dirty="0">
                <a:solidFill>
                  <a:schemeClr val="tx1"/>
                </a:solidFill>
              </a:rPr>
              <a:t>th</a:t>
            </a:r>
            <a:r>
              <a:rPr lang="en-US" altLang="en-US" dirty="0">
                <a:solidFill>
                  <a:schemeClr val="tx1"/>
                </a:solidFill>
              </a:rPr>
              <a:t> period, you have a third </a:t>
            </a:r>
            <a:r>
              <a:rPr lang="en-US" altLang="en-US" dirty="0" smtClean="0">
                <a:solidFill>
                  <a:schemeClr val="tx1"/>
                </a:solidFill>
              </a:rPr>
              <a:t>break. </a:t>
            </a:r>
            <a:r>
              <a:rPr lang="en-CA" altLang="en-US" dirty="0" smtClean="0">
                <a:solidFill>
                  <a:schemeClr val="tx1"/>
                </a:solidFill>
              </a:rPr>
              <a:t>This </a:t>
            </a:r>
            <a:r>
              <a:rPr lang="en-US" altLang="en-US" dirty="0" smtClean="0">
                <a:solidFill>
                  <a:schemeClr val="tx1"/>
                </a:solidFill>
              </a:rPr>
              <a:t>break </a:t>
            </a:r>
            <a:r>
              <a:rPr lang="en-US" altLang="en-US" dirty="0">
                <a:solidFill>
                  <a:schemeClr val="tx1"/>
                </a:solidFill>
              </a:rPr>
              <a:t>is </a:t>
            </a:r>
            <a:r>
              <a:rPr lang="en-US" altLang="en-US" dirty="0" smtClean="0">
                <a:solidFill>
                  <a:schemeClr val="tx1"/>
                </a:solidFill>
              </a:rPr>
              <a:t>also 5 minutes in length. </a:t>
            </a:r>
          </a:p>
          <a:p>
            <a:pPr marL="0" indent="0">
              <a:buNone/>
            </a:pPr>
            <a:r>
              <a:rPr lang="en-US" altLang="en-US" b="1" dirty="0" smtClean="0">
                <a:solidFill>
                  <a:schemeClr val="tx1"/>
                </a:solidFill>
              </a:rPr>
              <a:t>During </a:t>
            </a:r>
            <a:r>
              <a:rPr lang="en-US" altLang="en-US" b="1" dirty="0">
                <a:solidFill>
                  <a:schemeClr val="tx1"/>
                </a:solidFill>
              </a:rPr>
              <a:t>these times you may:</a:t>
            </a:r>
          </a:p>
          <a:p>
            <a:r>
              <a:rPr lang="en-US" altLang="en-US" dirty="0">
                <a:solidFill>
                  <a:schemeClr val="tx1"/>
                </a:solidFill>
              </a:rPr>
              <a:t>Go to the bathroom;</a:t>
            </a:r>
          </a:p>
          <a:p>
            <a:r>
              <a:rPr lang="en-US" altLang="en-US" dirty="0">
                <a:solidFill>
                  <a:schemeClr val="tx1"/>
                </a:solidFill>
              </a:rPr>
              <a:t>Get a drink from the fountain;</a:t>
            </a:r>
          </a:p>
          <a:p>
            <a:r>
              <a:rPr lang="en-US" altLang="en-US" dirty="0">
                <a:solidFill>
                  <a:schemeClr val="tx1"/>
                </a:solidFill>
              </a:rPr>
              <a:t>Get a snack from your locker; </a:t>
            </a:r>
          </a:p>
          <a:p>
            <a:r>
              <a:rPr lang="en-US" altLang="en-US" dirty="0">
                <a:solidFill>
                  <a:schemeClr val="tx1"/>
                </a:solidFill>
              </a:rPr>
              <a:t>Get the books you need for your next </a:t>
            </a:r>
            <a:r>
              <a:rPr lang="en-US" altLang="en-US" dirty="0" smtClean="0">
                <a:solidFill>
                  <a:schemeClr val="tx1"/>
                </a:solidFill>
              </a:rPr>
              <a:t>class</a:t>
            </a:r>
            <a:r>
              <a:rPr lang="en-US" altLang="en-US" dirty="0">
                <a:solidFill>
                  <a:schemeClr val="tx1"/>
                </a:solidFill>
              </a:rPr>
              <a:t>.</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4768" y="4537643"/>
            <a:ext cx="16319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144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6" y="973668"/>
            <a:ext cx="11185742" cy="706964"/>
          </a:xfrm>
        </p:spPr>
        <p:txBody>
          <a:bodyPr/>
          <a:lstStyle/>
          <a:p>
            <a:pPr algn="ctr"/>
            <a:r>
              <a:rPr lang="en-CA" sz="4400" b="1" dirty="0" smtClean="0">
                <a:solidFill>
                  <a:schemeClr val="bg1"/>
                </a:solidFill>
              </a:rPr>
              <a:t>Agenda/Topics to </a:t>
            </a:r>
            <a:r>
              <a:rPr lang="en-CA" sz="4400" b="1" dirty="0">
                <a:solidFill>
                  <a:schemeClr val="bg1"/>
                </a:solidFill>
              </a:rPr>
              <a:t>b</a:t>
            </a:r>
            <a:r>
              <a:rPr lang="en-CA" sz="4400" b="1" dirty="0" smtClean="0">
                <a:solidFill>
                  <a:schemeClr val="bg1"/>
                </a:solidFill>
              </a:rPr>
              <a:t>e Covered</a:t>
            </a:r>
            <a:endParaRPr lang="en-CA" sz="4400" b="1" dirty="0">
              <a:solidFill>
                <a:schemeClr val="bg1"/>
              </a:solidFill>
            </a:endParaRPr>
          </a:p>
        </p:txBody>
      </p:sp>
      <p:sp>
        <p:nvSpPr>
          <p:cNvPr id="3" name="Content Placeholder 2"/>
          <p:cNvSpPr>
            <a:spLocks noGrp="1"/>
          </p:cNvSpPr>
          <p:nvPr>
            <p:ph idx="1"/>
          </p:nvPr>
        </p:nvSpPr>
        <p:spPr>
          <a:xfrm>
            <a:off x="488516" y="2179529"/>
            <a:ext cx="9492097" cy="4434213"/>
          </a:xfrm>
        </p:spPr>
        <p:txBody>
          <a:bodyPr>
            <a:normAutofit fontScale="92500" lnSpcReduction="10000"/>
          </a:bodyPr>
          <a:lstStyle/>
          <a:p>
            <a:r>
              <a:rPr lang="en-CA" dirty="0" smtClean="0">
                <a:solidFill>
                  <a:schemeClr val="tx1"/>
                </a:solidFill>
              </a:rPr>
              <a:t>Introduction</a:t>
            </a:r>
          </a:p>
          <a:p>
            <a:r>
              <a:rPr lang="en-CA" dirty="0" smtClean="0">
                <a:solidFill>
                  <a:schemeClr val="tx1"/>
                </a:solidFill>
              </a:rPr>
              <a:t>Vision Statement</a:t>
            </a:r>
            <a:endParaRPr lang="en-CA" dirty="0">
              <a:solidFill>
                <a:schemeClr val="tx1"/>
              </a:solidFill>
            </a:endParaRPr>
          </a:p>
          <a:p>
            <a:r>
              <a:rPr lang="en-CA" dirty="0" smtClean="0">
                <a:solidFill>
                  <a:schemeClr val="tx1"/>
                </a:solidFill>
              </a:rPr>
              <a:t>Mission Statement</a:t>
            </a:r>
          </a:p>
          <a:p>
            <a:r>
              <a:rPr lang="en-CA" dirty="0" smtClean="0">
                <a:solidFill>
                  <a:schemeClr val="tx1"/>
                </a:solidFill>
              </a:rPr>
              <a:t>Who’s Who</a:t>
            </a:r>
          </a:p>
          <a:p>
            <a:r>
              <a:rPr lang="en-CA" dirty="0" smtClean="0">
                <a:solidFill>
                  <a:schemeClr val="tx1"/>
                </a:solidFill>
              </a:rPr>
              <a:t>Student Behaviour</a:t>
            </a:r>
          </a:p>
          <a:p>
            <a:r>
              <a:rPr lang="en-CA" dirty="0" smtClean="0">
                <a:solidFill>
                  <a:schemeClr val="tx1"/>
                </a:solidFill>
              </a:rPr>
              <a:t>Barnhill Supports &amp; Activities </a:t>
            </a:r>
          </a:p>
          <a:p>
            <a:r>
              <a:rPr lang="en-CA" dirty="0" smtClean="0">
                <a:solidFill>
                  <a:schemeClr val="tx1"/>
                </a:solidFill>
              </a:rPr>
              <a:t>Parent-Teacher Communication</a:t>
            </a:r>
          </a:p>
          <a:p>
            <a:r>
              <a:rPr lang="en-CA" dirty="0" smtClean="0">
                <a:solidFill>
                  <a:schemeClr val="tx1"/>
                </a:solidFill>
              </a:rPr>
              <a:t>Closed Campus</a:t>
            </a:r>
          </a:p>
          <a:p>
            <a:r>
              <a:rPr lang="en-CA" dirty="0" smtClean="0">
                <a:solidFill>
                  <a:schemeClr val="tx1"/>
                </a:solidFill>
              </a:rPr>
              <a:t>Daily Schedule</a:t>
            </a:r>
          </a:p>
          <a:p>
            <a:r>
              <a:rPr lang="en-CA" dirty="0" smtClean="0">
                <a:solidFill>
                  <a:schemeClr val="tx1"/>
                </a:solidFill>
              </a:rPr>
              <a:t>How To </a:t>
            </a:r>
          </a:p>
          <a:p>
            <a:pPr lvl="1"/>
            <a:r>
              <a:rPr lang="en-CA" dirty="0" smtClean="0">
                <a:solidFill>
                  <a:schemeClr val="tx1"/>
                </a:solidFill>
              </a:rPr>
              <a:t>Enter the school in the morning</a:t>
            </a:r>
          </a:p>
          <a:p>
            <a:pPr lvl="1"/>
            <a:r>
              <a:rPr lang="en-CA" dirty="0" smtClean="0">
                <a:solidFill>
                  <a:schemeClr val="tx1"/>
                </a:solidFill>
              </a:rPr>
              <a:t>Exit the school in the afternoon</a:t>
            </a:r>
          </a:p>
          <a:p>
            <a:endParaRPr lang="en-CA"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112" y="2637609"/>
            <a:ext cx="4695145" cy="351805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48628997"/>
              </p:ext>
            </p:extLst>
          </p:nvPr>
        </p:nvGraphicFramePr>
        <p:xfrm>
          <a:off x="7551587" y="5789901"/>
          <a:ext cx="3550194" cy="365760"/>
        </p:xfrm>
        <a:graphic>
          <a:graphicData uri="http://schemas.openxmlformats.org/drawingml/2006/table">
            <a:tbl>
              <a:tblPr firstRow="1" bandRow="1">
                <a:tableStyleId>{5C22544A-7EE6-4342-B048-85BDC9FD1C3A}</a:tableStyleId>
              </a:tblPr>
              <a:tblGrid>
                <a:gridCol w="3550194">
                  <a:extLst>
                    <a:ext uri="{9D8B030D-6E8A-4147-A177-3AD203B41FA5}">
                      <a16:colId xmlns:a16="http://schemas.microsoft.com/office/drawing/2014/main" val="253473496"/>
                    </a:ext>
                  </a:extLst>
                </a:gridCol>
              </a:tblGrid>
              <a:tr h="270448">
                <a:tc>
                  <a:txBody>
                    <a:bodyPr/>
                    <a:lstStyle/>
                    <a:p>
                      <a:r>
                        <a:rPr lang="en-CA" dirty="0" smtClean="0"/>
                        <a:t>Clementines on</a:t>
                      </a:r>
                      <a:r>
                        <a:rPr lang="en-CA" baseline="0" dirty="0" smtClean="0"/>
                        <a:t> Terry Fox Day! </a:t>
                      </a:r>
                      <a:endParaRPr lang="en-CA" dirty="0"/>
                    </a:p>
                  </a:txBody>
                  <a:tcPr/>
                </a:tc>
                <a:extLst>
                  <a:ext uri="{0D108BD9-81ED-4DB2-BD59-A6C34878D82A}">
                    <a16:rowId xmlns:a16="http://schemas.microsoft.com/office/drawing/2014/main" val="2822125432"/>
                  </a:ext>
                </a:extLst>
              </a:tr>
            </a:tbl>
          </a:graphicData>
        </a:graphic>
      </p:graphicFrame>
    </p:spTree>
    <p:extLst>
      <p:ext uri="{BB962C8B-B14F-4D97-AF65-F5344CB8AC3E}">
        <p14:creationId xmlns:p14="http://schemas.microsoft.com/office/powerpoint/2010/main" val="2196874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83554" y="973668"/>
            <a:ext cx="8761413" cy="706964"/>
          </a:xfrm>
        </p:spPr>
        <p:txBody>
          <a:bodyPr/>
          <a:lstStyle/>
          <a:p>
            <a:pPr algn="ctr"/>
            <a:r>
              <a:rPr lang="en-US" altLang="en-US" sz="4400" b="1" dirty="0" smtClean="0">
                <a:solidFill>
                  <a:schemeClr val="bg1"/>
                </a:solidFill>
              </a:rPr>
              <a:t>Lunch</a:t>
            </a:r>
          </a:p>
        </p:txBody>
      </p:sp>
      <p:sp>
        <p:nvSpPr>
          <p:cNvPr id="3" name="Content Placeholder 2"/>
          <p:cNvSpPr>
            <a:spLocks noGrp="1"/>
          </p:cNvSpPr>
          <p:nvPr>
            <p:ph idx="1"/>
          </p:nvPr>
        </p:nvSpPr>
        <p:spPr>
          <a:xfrm>
            <a:off x="446314" y="3056346"/>
            <a:ext cx="11217729" cy="4254500"/>
          </a:xfrm>
        </p:spPr>
        <p:txBody>
          <a:bodyPr>
            <a:normAutofit/>
          </a:bodyPr>
          <a:lstStyle/>
          <a:p>
            <a:r>
              <a:rPr lang="en-CA" altLang="en-US" dirty="0" smtClean="0">
                <a:solidFill>
                  <a:schemeClr val="tx1"/>
                </a:solidFill>
              </a:rPr>
              <a:t>All students eat for the first half of lunch. You may eat in the Lunch Room, the Lightning Lounge, or the Balcony. The canteen is open for the first half of lunch. Hot Lunch is also available and is to be picked up during this time.</a:t>
            </a:r>
            <a:endParaRPr lang="en-US" altLang="en-US" dirty="0">
              <a:solidFill>
                <a:schemeClr val="tx1"/>
              </a:solidFill>
            </a:endParaRPr>
          </a:p>
          <a:p>
            <a:r>
              <a:rPr lang="en-US" altLang="en-US" dirty="0">
                <a:solidFill>
                  <a:schemeClr val="tx1"/>
                </a:solidFill>
              </a:rPr>
              <a:t>At </a:t>
            </a:r>
            <a:r>
              <a:rPr lang="en-US" altLang="en-US" dirty="0" smtClean="0">
                <a:solidFill>
                  <a:schemeClr val="tx1"/>
                </a:solidFill>
              </a:rPr>
              <a:t>transition, all </a:t>
            </a:r>
            <a:r>
              <a:rPr lang="en-US" altLang="en-US" dirty="0">
                <a:solidFill>
                  <a:schemeClr val="tx1"/>
                </a:solidFill>
              </a:rPr>
              <a:t>students go </a:t>
            </a:r>
            <a:r>
              <a:rPr lang="en-US" altLang="en-US" dirty="0" smtClean="0">
                <a:solidFill>
                  <a:schemeClr val="tx1"/>
                </a:solidFill>
              </a:rPr>
              <a:t>outside.</a:t>
            </a:r>
            <a:endParaRPr lang="en-US" altLang="en-US" dirty="0">
              <a:solidFill>
                <a:schemeClr val="tx1"/>
              </a:solidFill>
            </a:endParaRPr>
          </a:p>
          <a:p>
            <a:r>
              <a:rPr lang="en-US" altLang="en-US" dirty="0">
                <a:solidFill>
                  <a:schemeClr val="tx1"/>
                </a:solidFill>
              </a:rPr>
              <a:t>When the bell rings, </a:t>
            </a:r>
            <a:r>
              <a:rPr lang="en-US" altLang="en-US" dirty="0" smtClean="0">
                <a:solidFill>
                  <a:schemeClr val="tx1"/>
                </a:solidFill>
              </a:rPr>
              <a:t>you line up at one of the side doors. You wait for the teacher on duty to unlock both doors. You </a:t>
            </a:r>
            <a:r>
              <a:rPr lang="en-US" altLang="en-US" dirty="0">
                <a:solidFill>
                  <a:schemeClr val="tx1"/>
                </a:solidFill>
              </a:rPr>
              <a:t>go straight to your locker and gather all of your materials for 4</a:t>
            </a:r>
            <a:r>
              <a:rPr lang="en-US" altLang="en-US" baseline="30000" dirty="0">
                <a:solidFill>
                  <a:schemeClr val="tx1"/>
                </a:solidFill>
              </a:rPr>
              <a:t>th</a:t>
            </a:r>
            <a:r>
              <a:rPr lang="en-US" altLang="en-US" dirty="0">
                <a:solidFill>
                  <a:schemeClr val="tx1"/>
                </a:solidFill>
              </a:rPr>
              <a:t> period. You go directly to your 4</a:t>
            </a:r>
            <a:r>
              <a:rPr lang="en-US" altLang="en-US" baseline="30000" dirty="0">
                <a:solidFill>
                  <a:schemeClr val="tx1"/>
                </a:solidFill>
              </a:rPr>
              <a:t>th</a:t>
            </a:r>
            <a:r>
              <a:rPr lang="en-US" altLang="en-US" dirty="0">
                <a:solidFill>
                  <a:schemeClr val="tx1"/>
                </a:solidFill>
              </a:rPr>
              <a:t> period class. YOU DO NOT HAVE A LOT OF TIME. DO NOT WASTE IT. </a:t>
            </a:r>
            <a:endParaRPr lang="en-US" altLang="en-US" dirty="0" smtClean="0">
              <a:solidFill>
                <a:schemeClr val="tx1"/>
              </a:solidFill>
            </a:endParaRPr>
          </a:p>
        </p:txBody>
      </p:sp>
    </p:spTree>
    <p:extLst>
      <p:ext uri="{BB962C8B-B14F-4D97-AF65-F5344CB8AC3E}">
        <p14:creationId xmlns:p14="http://schemas.microsoft.com/office/powerpoint/2010/main" val="2124950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altLang="en-US" sz="4400" b="1" dirty="0" smtClean="0">
                <a:solidFill>
                  <a:schemeClr val="bg1"/>
                </a:solidFill>
              </a:rPr>
              <a:t>Noon Boundaries </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54867" y="2002971"/>
            <a:ext cx="4862512" cy="4719638"/>
          </a:xfrm>
        </p:spPr>
      </p:pic>
    </p:spTree>
    <p:extLst>
      <p:ext uri="{BB962C8B-B14F-4D97-AF65-F5344CB8AC3E}">
        <p14:creationId xmlns:p14="http://schemas.microsoft.com/office/powerpoint/2010/main" val="3270017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807" y="663575"/>
            <a:ext cx="8229600" cy="1143000"/>
          </a:xfrm>
        </p:spPr>
        <p:txBody>
          <a:bodyPr/>
          <a:lstStyle/>
          <a:p>
            <a:pPr algn="ctr">
              <a:defRPr/>
            </a:pPr>
            <a:r>
              <a:rPr lang="en-US" sz="4400" b="1" dirty="0" smtClean="0">
                <a:solidFill>
                  <a:schemeClr val="bg1"/>
                </a:solidFill>
                <a:latin typeface="+mn-lt"/>
              </a:rPr>
              <a:t>Nut/Scent Free Policy</a:t>
            </a:r>
            <a:endParaRPr lang="en-US" sz="4400" b="1" dirty="0">
              <a:solidFill>
                <a:schemeClr val="bg1"/>
              </a:solidFill>
              <a:latin typeface="+mn-lt"/>
            </a:endParaRPr>
          </a:p>
        </p:txBody>
      </p:sp>
      <p:sp>
        <p:nvSpPr>
          <p:cNvPr id="3" name="Content Placeholder 2"/>
          <p:cNvSpPr>
            <a:spLocks noGrp="1"/>
          </p:cNvSpPr>
          <p:nvPr>
            <p:ph idx="1"/>
          </p:nvPr>
        </p:nvSpPr>
        <p:spPr>
          <a:xfrm>
            <a:off x="495300" y="2801938"/>
            <a:ext cx="11228614" cy="2551113"/>
          </a:xfrm>
        </p:spPr>
        <p:txBody>
          <a:bodyPr>
            <a:normAutofit/>
          </a:bodyPr>
          <a:lstStyle/>
          <a:p>
            <a:pPr>
              <a:defRPr/>
            </a:pPr>
            <a:r>
              <a:rPr lang="en-US" sz="2400" dirty="0">
                <a:solidFill>
                  <a:schemeClr val="tx1"/>
                </a:solidFill>
              </a:rPr>
              <a:t>ASD-S is nut and scent free. </a:t>
            </a:r>
            <a:r>
              <a:rPr lang="en-US" sz="2400" dirty="0" smtClean="0">
                <a:solidFill>
                  <a:schemeClr val="tx1"/>
                </a:solidFill>
              </a:rPr>
              <a:t>We </a:t>
            </a:r>
            <a:r>
              <a:rPr lang="en-US" sz="2400" dirty="0">
                <a:solidFill>
                  <a:schemeClr val="tx1"/>
                </a:solidFill>
              </a:rPr>
              <a:t>at Barnhill, wish to create a healthy environment for all students and staff.  </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690" y="4532382"/>
            <a:ext cx="19446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l="22009" t="7271" r="22386" b="6631"/>
          <a:stretch>
            <a:fillRect/>
          </a:stretch>
        </p:blipFill>
        <p:spPr bwMode="auto">
          <a:xfrm>
            <a:off x="7546750" y="3932738"/>
            <a:ext cx="15843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492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8516" y="973668"/>
            <a:ext cx="11210794" cy="706964"/>
          </a:xfrm>
        </p:spPr>
        <p:txBody>
          <a:bodyPr/>
          <a:lstStyle/>
          <a:p>
            <a:pPr algn="ctr" eaLnBrk="1" hangingPunct="1">
              <a:defRPr/>
            </a:pPr>
            <a:r>
              <a:rPr lang="en-US" sz="4400" b="1" dirty="0" smtClean="0">
                <a:solidFill>
                  <a:schemeClr val="bg1"/>
                </a:solidFill>
                <a:latin typeface="+mn-lt"/>
              </a:rPr>
              <a:t>Phone Use and Electronic Device Policy</a:t>
            </a:r>
          </a:p>
        </p:txBody>
      </p:sp>
      <p:sp>
        <p:nvSpPr>
          <p:cNvPr id="27651" name="Rectangle 3"/>
          <p:cNvSpPr>
            <a:spLocks noGrp="1" noChangeArrowheads="1"/>
          </p:cNvSpPr>
          <p:nvPr>
            <p:ph idx="1"/>
          </p:nvPr>
        </p:nvSpPr>
        <p:spPr>
          <a:xfrm>
            <a:off x="313150" y="3031299"/>
            <a:ext cx="7240045" cy="3144033"/>
          </a:xfrm>
        </p:spPr>
        <p:txBody>
          <a:bodyPr>
            <a:normAutofit/>
          </a:bodyPr>
          <a:lstStyle/>
          <a:p>
            <a:pPr eaLnBrk="1" hangingPunct="1">
              <a:lnSpc>
                <a:spcPct val="90000"/>
              </a:lnSpc>
              <a:defRPr/>
            </a:pPr>
            <a:r>
              <a:rPr lang="en-US" sz="2000" dirty="0">
                <a:solidFill>
                  <a:schemeClr val="tx1"/>
                </a:solidFill>
              </a:rPr>
              <a:t>The </a:t>
            </a:r>
            <a:r>
              <a:rPr lang="en-US" sz="2000" u="sng" dirty="0">
                <a:solidFill>
                  <a:schemeClr val="tx1"/>
                </a:solidFill>
              </a:rPr>
              <a:t>office phone</a:t>
            </a:r>
            <a:r>
              <a:rPr lang="en-US" sz="2000" dirty="0">
                <a:solidFill>
                  <a:schemeClr val="tx1"/>
                </a:solidFill>
              </a:rPr>
              <a:t> is available for use. </a:t>
            </a:r>
            <a:r>
              <a:rPr lang="en-US" sz="2000" dirty="0" smtClean="0">
                <a:solidFill>
                  <a:schemeClr val="tx1"/>
                </a:solidFill>
              </a:rPr>
              <a:t>Details </a:t>
            </a:r>
            <a:r>
              <a:rPr lang="en-US" sz="2000" dirty="0">
                <a:solidFill>
                  <a:schemeClr val="tx1"/>
                </a:solidFill>
              </a:rPr>
              <a:t>are outlined in your Agenda</a:t>
            </a:r>
            <a:r>
              <a:rPr lang="en-US" sz="2000" dirty="0" smtClean="0">
                <a:solidFill>
                  <a:schemeClr val="tx1"/>
                </a:solidFill>
              </a:rPr>
              <a:t>.</a:t>
            </a:r>
            <a:endParaRPr lang="en-US" sz="2000" dirty="0">
              <a:solidFill>
                <a:schemeClr val="tx1"/>
              </a:solidFill>
            </a:endParaRPr>
          </a:p>
          <a:p>
            <a:pPr eaLnBrk="1" hangingPunct="1">
              <a:lnSpc>
                <a:spcPct val="90000"/>
              </a:lnSpc>
              <a:defRPr/>
            </a:pPr>
            <a:r>
              <a:rPr lang="en-US" sz="2000" dirty="0">
                <a:solidFill>
                  <a:schemeClr val="tx1"/>
                </a:solidFill>
              </a:rPr>
              <a:t>The </a:t>
            </a:r>
            <a:r>
              <a:rPr lang="en-US" sz="2000" u="sng" dirty="0">
                <a:solidFill>
                  <a:schemeClr val="tx1"/>
                </a:solidFill>
              </a:rPr>
              <a:t>Electronic Device Policy </a:t>
            </a:r>
            <a:r>
              <a:rPr lang="en-US" sz="2000" dirty="0">
                <a:solidFill>
                  <a:schemeClr val="tx1"/>
                </a:solidFill>
              </a:rPr>
              <a:t>is also outlined in your Agenda. </a:t>
            </a:r>
            <a:endParaRPr lang="en-US" sz="2000" dirty="0" smtClean="0">
              <a:solidFill>
                <a:schemeClr val="tx1"/>
              </a:solidFill>
            </a:endParaRPr>
          </a:p>
          <a:p>
            <a:pPr>
              <a:lnSpc>
                <a:spcPct val="90000"/>
              </a:lnSpc>
              <a:defRPr/>
            </a:pPr>
            <a:r>
              <a:rPr lang="en-US" sz="2000" dirty="0">
                <a:solidFill>
                  <a:schemeClr val="tx1"/>
                </a:solidFill>
                <a:latin typeface="Century Gothic" panose="020B0502020202020204" pitchFamily="34" charset="0"/>
              </a:rPr>
              <a:t>Texting: Students can receive texts before 8:20 </a:t>
            </a:r>
            <a:r>
              <a:rPr lang="en-US" sz="2000" dirty="0" smtClean="0">
                <a:solidFill>
                  <a:schemeClr val="tx1"/>
                </a:solidFill>
                <a:latin typeface="Century Gothic" panose="020B0502020202020204" pitchFamily="34" charset="0"/>
              </a:rPr>
              <a:t>AM, at lunch, and </a:t>
            </a:r>
            <a:r>
              <a:rPr lang="en-US" sz="2000" dirty="0">
                <a:solidFill>
                  <a:schemeClr val="tx1"/>
                </a:solidFill>
                <a:latin typeface="Century Gothic" panose="020B0502020202020204" pitchFamily="34" charset="0"/>
              </a:rPr>
              <a:t>after </a:t>
            </a:r>
            <a:r>
              <a:rPr lang="en-US" sz="2000" dirty="0" smtClean="0">
                <a:solidFill>
                  <a:schemeClr val="tx1"/>
                </a:solidFill>
                <a:latin typeface="Century Gothic" panose="020B0502020202020204" pitchFamily="34" charset="0"/>
              </a:rPr>
              <a:t>2:55 PM.</a:t>
            </a:r>
            <a:endParaRPr lang="en-US" sz="2000" dirty="0">
              <a:solidFill>
                <a:schemeClr val="tx1"/>
              </a:solidFill>
              <a:latin typeface="Century Gothic" panose="020B0502020202020204" pitchFamily="34" charset="0"/>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20" y="257440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2542" y="3952875"/>
            <a:ext cx="29051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299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11629" y="973668"/>
            <a:ext cx="11179627" cy="706964"/>
          </a:xfrm>
        </p:spPr>
        <p:txBody>
          <a:bodyPr/>
          <a:lstStyle/>
          <a:p>
            <a:pPr algn="ctr"/>
            <a:r>
              <a:rPr lang="fr-CA" altLang="en-US" sz="4400" b="1" dirty="0" err="1" smtClean="0">
                <a:solidFill>
                  <a:schemeClr val="bg1"/>
                </a:solidFill>
              </a:rPr>
              <a:t>Missed</a:t>
            </a:r>
            <a:r>
              <a:rPr lang="fr-CA" altLang="en-US" sz="4400" b="1" dirty="0" smtClean="0">
                <a:solidFill>
                  <a:schemeClr val="bg1"/>
                </a:solidFill>
              </a:rPr>
              <a:t> </a:t>
            </a:r>
            <a:r>
              <a:rPr lang="fr-CA" altLang="en-US" sz="4400" b="1" dirty="0" err="1" smtClean="0">
                <a:solidFill>
                  <a:schemeClr val="bg1"/>
                </a:solidFill>
              </a:rPr>
              <a:t>Work</a:t>
            </a:r>
            <a:endParaRPr lang="fr-CA" altLang="en-US" sz="4400" b="1" dirty="0" smtClean="0">
              <a:solidFill>
                <a:schemeClr val="bg1"/>
              </a:solidFill>
            </a:endParaRPr>
          </a:p>
        </p:txBody>
      </p:sp>
      <p:sp>
        <p:nvSpPr>
          <p:cNvPr id="3" name="Content Placeholder 2"/>
          <p:cNvSpPr>
            <a:spLocks noGrp="1"/>
          </p:cNvSpPr>
          <p:nvPr>
            <p:ph idx="1"/>
          </p:nvPr>
        </p:nvSpPr>
        <p:spPr>
          <a:xfrm>
            <a:off x="511629" y="2547258"/>
            <a:ext cx="11179628" cy="4010025"/>
          </a:xfrm>
        </p:spPr>
        <p:txBody>
          <a:bodyPr>
            <a:normAutofit/>
          </a:bodyPr>
          <a:lstStyle/>
          <a:p>
            <a:r>
              <a:rPr lang="fr-CA" altLang="en-US" dirty="0" smtClean="0">
                <a:solidFill>
                  <a:schemeClr val="tx1"/>
                </a:solidFill>
              </a:rPr>
              <a:t>It </a:t>
            </a:r>
            <a:r>
              <a:rPr lang="fr-CA" altLang="en-US" dirty="0" err="1" smtClean="0">
                <a:solidFill>
                  <a:schemeClr val="tx1"/>
                </a:solidFill>
              </a:rPr>
              <a:t>is</a:t>
            </a:r>
            <a:r>
              <a:rPr lang="fr-CA" altLang="en-US" dirty="0" smtClean="0">
                <a:solidFill>
                  <a:schemeClr val="tx1"/>
                </a:solidFill>
              </a:rPr>
              <a:t> </a:t>
            </a:r>
            <a:r>
              <a:rPr lang="fr-CA" altLang="en-US" b="1" u="sng" dirty="0" err="1" smtClean="0">
                <a:solidFill>
                  <a:schemeClr val="tx1"/>
                </a:solidFill>
              </a:rPr>
              <a:t>your</a:t>
            </a:r>
            <a:r>
              <a:rPr lang="fr-CA" altLang="en-US" dirty="0" smtClean="0">
                <a:solidFill>
                  <a:schemeClr val="tx1"/>
                </a:solidFill>
              </a:rPr>
              <a:t> </a:t>
            </a:r>
            <a:r>
              <a:rPr lang="fr-CA" altLang="en-US" dirty="0" err="1" smtClean="0">
                <a:solidFill>
                  <a:schemeClr val="tx1"/>
                </a:solidFill>
              </a:rPr>
              <a:t>responsibility</a:t>
            </a:r>
            <a:r>
              <a:rPr lang="fr-CA" altLang="en-US" dirty="0" smtClean="0">
                <a:solidFill>
                  <a:schemeClr val="tx1"/>
                </a:solidFill>
              </a:rPr>
              <a:t> to catch up on </a:t>
            </a:r>
            <a:r>
              <a:rPr lang="fr-CA" altLang="en-US" dirty="0" err="1" smtClean="0">
                <a:solidFill>
                  <a:schemeClr val="tx1"/>
                </a:solidFill>
              </a:rPr>
              <a:t>missed</a:t>
            </a:r>
            <a:r>
              <a:rPr lang="fr-CA" altLang="en-US" dirty="0" smtClean="0">
                <a:solidFill>
                  <a:schemeClr val="tx1"/>
                </a:solidFill>
              </a:rPr>
              <a:t> </a:t>
            </a:r>
            <a:r>
              <a:rPr lang="fr-CA" altLang="en-US" dirty="0" err="1" smtClean="0">
                <a:solidFill>
                  <a:schemeClr val="tx1"/>
                </a:solidFill>
              </a:rPr>
              <a:t>work</a:t>
            </a:r>
            <a:r>
              <a:rPr lang="fr-CA" altLang="en-US" dirty="0" smtClean="0">
                <a:solidFill>
                  <a:schemeClr val="tx1"/>
                </a:solidFill>
              </a:rPr>
              <a:t> </a:t>
            </a:r>
            <a:r>
              <a:rPr lang="fr-CA" altLang="en-US" dirty="0" err="1" smtClean="0">
                <a:solidFill>
                  <a:schemeClr val="tx1"/>
                </a:solidFill>
              </a:rPr>
              <a:t>when</a:t>
            </a:r>
            <a:r>
              <a:rPr lang="fr-CA" altLang="en-US" dirty="0" smtClean="0">
                <a:solidFill>
                  <a:schemeClr val="tx1"/>
                </a:solidFill>
              </a:rPr>
              <a:t> </a:t>
            </a:r>
            <a:r>
              <a:rPr lang="fr-CA" altLang="en-US" dirty="0" err="1" smtClean="0">
                <a:solidFill>
                  <a:schemeClr val="tx1"/>
                </a:solidFill>
              </a:rPr>
              <a:t>you</a:t>
            </a:r>
            <a:r>
              <a:rPr lang="fr-CA" altLang="en-US" dirty="0" smtClean="0">
                <a:solidFill>
                  <a:schemeClr val="tx1"/>
                </a:solidFill>
              </a:rPr>
              <a:t> are absent. </a:t>
            </a:r>
          </a:p>
          <a:p>
            <a:r>
              <a:rPr lang="fr-CA" altLang="en-US" dirty="0" err="1" smtClean="0">
                <a:solidFill>
                  <a:schemeClr val="tx1"/>
                </a:solidFill>
              </a:rPr>
              <a:t>Follow</a:t>
            </a:r>
            <a:r>
              <a:rPr lang="fr-CA" altLang="en-US" dirty="0" smtClean="0">
                <a:solidFill>
                  <a:schemeClr val="tx1"/>
                </a:solidFill>
              </a:rPr>
              <a:t> </a:t>
            </a:r>
            <a:r>
              <a:rPr lang="fr-CA" altLang="en-US" dirty="0" err="1" smtClean="0">
                <a:solidFill>
                  <a:schemeClr val="tx1"/>
                </a:solidFill>
              </a:rPr>
              <a:t>these</a:t>
            </a:r>
            <a:r>
              <a:rPr lang="fr-CA" altLang="en-US" dirty="0" smtClean="0">
                <a:solidFill>
                  <a:schemeClr val="tx1"/>
                </a:solidFill>
              </a:rPr>
              <a:t> </a:t>
            </a:r>
            <a:r>
              <a:rPr lang="fr-CA" altLang="en-US" dirty="0" err="1" smtClean="0">
                <a:solidFill>
                  <a:schemeClr val="tx1"/>
                </a:solidFill>
              </a:rPr>
              <a:t>steps</a:t>
            </a:r>
            <a:r>
              <a:rPr lang="fr-CA" altLang="en-US" dirty="0" smtClean="0">
                <a:solidFill>
                  <a:schemeClr val="tx1"/>
                </a:solidFill>
              </a:rPr>
              <a:t>:</a:t>
            </a:r>
          </a:p>
          <a:p>
            <a:pPr lvl="1"/>
            <a:r>
              <a:rPr lang="fr-CA" altLang="en-US" sz="1800" dirty="0" smtClean="0">
                <a:solidFill>
                  <a:schemeClr val="tx1"/>
                </a:solidFill>
              </a:rPr>
              <a:t>Check </a:t>
            </a:r>
            <a:r>
              <a:rPr lang="fr-CA" altLang="en-US" sz="1800" dirty="0" err="1" smtClean="0">
                <a:solidFill>
                  <a:schemeClr val="tx1"/>
                </a:solidFill>
              </a:rPr>
              <a:t>your</a:t>
            </a:r>
            <a:r>
              <a:rPr lang="fr-CA" altLang="en-US" sz="1800" dirty="0" smtClean="0">
                <a:solidFill>
                  <a:schemeClr val="tx1"/>
                </a:solidFill>
              </a:rPr>
              <a:t> </a:t>
            </a:r>
            <a:r>
              <a:rPr lang="fr-CA" altLang="en-US" sz="1800" dirty="0" err="1" smtClean="0">
                <a:solidFill>
                  <a:schemeClr val="tx1"/>
                </a:solidFill>
              </a:rPr>
              <a:t>teacher’s</a:t>
            </a:r>
            <a:r>
              <a:rPr lang="fr-CA" altLang="en-US" sz="1800" dirty="0" smtClean="0">
                <a:solidFill>
                  <a:schemeClr val="tx1"/>
                </a:solidFill>
              </a:rPr>
              <a:t> </a:t>
            </a:r>
            <a:r>
              <a:rPr lang="fr-CA" altLang="en-US" sz="1800" dirty="0" err="1" smtClean="0">
                <a:solidFill>
                  <a:schemeClr val="tx1"/>
                </a:solidFill>
              </a:rPr>
              <a:t>homework</a:t>
            </a:r>
            <a:r>
              <a:rPr lang="fr-CA" altLang="en-US" sz="1800" dirty="0" smtClean="0">
                <a:solidFill>
                  <a:schemeClr val="tx1"/>
                </a:solidFill>
              </a:rPr>
              <a:t> </a:t>
            </a:r>
            <a:r>
              <a:rPr lang="fr-CA" altLang="en-US" sz="1800" dirty="0" err="1" smtClean="0">
                <a:solidFill>
                  <a:schemeClr val="tx1"/>
                </a:solidFill>
              </a:rPr>
              <a:t>website</a:t>
            </a:r>
            <a:r>
              <a:rPr lang="fr-CA" altLang="en-US" sz="1800" dirty="0" smtClean="0">
                <a:solidFill>
                  <a:schemeClr val="tx1"/>
                </a:solidFill>
              </a:rPr>
              <a:t>. </a:t>
            </a:r>
            <a:r>
              <a:rPr lang="fr-CA" sz="1800" dirty="0" smtClean="0">
                <a:solidFill>
                  <a:schemeClr val="tx1"/>
                </a:solidFill>
                <a:hlinkClick r:id="rId2"/>
              </a:rPr>
              <a:t>http://web1.nbed.nb.ca/sites/district8/schools/barnhill/Pages/Homework-Blogs.aspx</a:t>
            </a:r>
            <a:endParaRPr lang="fr-CA" altLang="en-US" sz="1800" dirty="0" smtClean="0">
              <a:solidFill>
                <a:schemeClr val="tx1"/>
              </a:solidFill>
            </a:endParaRPr>
          </a:p>
          <a:p>
            <a:pPr lvl="1"/>
            <a:r>
              <a:rPr lang="fr-CA" altLang="en-US" sz="1800" dirty="0" smtClean="0">
                <a:solidFill>
                  <a:schemeClr val="tx1"/>
                </a:solidFill>
              </a:rPr>
              <a:t>Call or </a:t>
            </a:r>
            <a:r>
              <a:rPr lang="fr-CA" altLang="en-US" sz="1800" dirty="0" err="1" smtClean="0">
                <a:solidFill>
                  <a:schemeClr val="tx1"/>
                </a:solidFill>
              </a:rPr>
              <a:t>text</a:t>
            </a:r>
            <a:r>
              <a:rPr lang="fr-CA" altLang="en-US" sz="1800" dirty="0" smtClean="0">
                <a:solidFill>
                  <a:schemeClr val="tx1"/>
                </a:solidFill>
              </a:rPr>
              <a:t> a </a:t>
            </a:r>
            <a:r>
              <a:rPr lang="fr-CA" altLang="en-US" sz="1800" dirty="0" err="1" smtClean="0">
                <a:solidFill>
                  <a:schemeClr val="tx1"/>
                </a:solidFill>
              </a:rPr>
              <a:t>friend</a:t>
            </a:r>
            <a:r>
              <a:rPr lang="fr-CA" altLang="en-US" sz="1800" dirty="0" smtClean="0">
                <a:solidFill>
                  <a:schemeClr val="tx1"/>
                </a:solidFill>
              </a:rPr>
              <a:t> </a:t>
            </a:r>
            <a:r>
              <a:rPr lang="fr-CA" altLang="en-US" sz="1800" dirty="0" err="1" smtClean="0">
                <a:solidFill>
                  <a:schemeClr val="tx1"/>
                </a:solidFill>
              </a:rPr>
              <a:t>from</a:t>
            </a:r>
            <a:r>
              <a:rPr lang="fr-CA" altLang="en-US" sz="1800" dirty="0" smtClean="0">
                <a:solidFill>
                  <a:schemeClr val="tx1"/>
                </a:solidFill>
              </a:rPr>
              <a:t> </a:t>
            </a:r>
            <a:r>
              <a:rPr lang="fr-CA" altLang="en-US" sz="1800" dirty="0" err="1" smtClean="0">
                <a:solidFill>
                  <a:schemeClr val="tx1"/>
                </a:solidFill>
              </a:rPr>
              <a:t>your</a:t>
            </a:r>
            <a:r>
              <a:rPr lang="fr-CA" altLang="en-US" sz="1800" dirty="0" smtClean="0">
                <a:solidFill>
                  <a:schemeClr val="tx1"/>
                </a:solidFill>
              </a:rPr>
              <a:t> class and </a:t>
            </a:r>
            <a:r>
              <a:rPr lang="fr-CA" altLang="en-US" sz="1800" dirty="0" err="1" smtClean="0">
                <a:solidFill>
                  <a:schemeClr val="tx1"/>
                </a:solidFill>
              </a:rPr>
              <a:t>ask</a:t>
            </a:r>
            <a:r>
              <a:rPr lang="fr-CA" altLang="en-US" sz="1800" dirty="0" smtClean="0">
                <a:solidFill>
                  <a:schemeClr val="tx1"/>
                </a:solidFill>
              </a:rPr>
              <a:t> </a:t>
            </a:r>
            <a:r>
              <a:rPr lang="fr-CA" altLang="en-US" sz="1800" dirty="0" err="1" smtClean="0">
                <a:solidFill>
                  <a:schemeClr val="tx1"/>
                </a:solidFill>
              </a:rPr>
              <a:t>him</a:t>
            </a:r>
            <a:r>
              <a:rPr lang="fr-CA" altLang="en-US" sz="1800" dirty="0" smtClean="0">
                <a:solidFill>
                  <a:schemeClr val="tx1"/>
                </a:solidFill>
              </a:rPr>
              <a:t>/</a:t>
            </a:r>
            <a:r>
              <a:rPr lang="fr-CA" altLang="en-US" sz="1800" dirty="0" err="1" smtClean="0">
                <a:solidFill>
                  <a:schemeClr val="tx1"/>
                </a:solidFill>
              </a:rPr>
              <a:t>her</a:t>
            </a:r>
            <a:r>
              <a:rPr lang="fr-CA" altLang="en-US" sz="1800" dirty="0" smtClean="0">
                <a:solidFill>
                  <a:schemeClr val="tx1"/>
                </a:solidFill>
              </a:rPr>
              <a:t> </a:t>
            </a:r>
            <a:r>
              <a:rPr lang="fr-CA" altLang="en-US" sz="1800" dirty="0" err="1" smtClean="0">
                <a:solidFill>
                  <a:schemeClr val="tx1"/>
                </a:solidFill>
              </a:rPr>
              <a:t>what</a:t>
            </a:r>
            <a:r>
              <a:rPr lang="fr-CA" altLang="en-US" sz="1800" dirty="0" smtClean="0">
                <a:solidFill>
                  <a:schemeClr val="tx1"/>
                </a:solidFill>
              </a:rPr>
              <a:t> </a:t>
            </a:r>
            <a:r>
              <a:rPr lang="fr-CA" altLang="en-US" sz="1800" dirty="0" err="1" smtClean="0">
                <a:solidFill>
                  <a:schemeClr val="tx1"/>
                </a:solidFill>
              </a:rPr>
              <a:t>assignment</a:t>
            </a:r>
            <a:r>
              <a:rPr lang="fr-CA" altLang="en-US" sz="1800" dirty="0" smtClean="0">
                <a:solidFill>
                  <a:schemeClr val="tx1"/>
                </a:solidFill>
              </a:rPr>
              <a:t>(s) </a:t>
            </a:r>
            <a:r>
              <a:rPr lang="fr-CA" altLang="en-US" sz="1800" dirty="0" err="1" smtClean="0">
                <a:solidFill>
                  <a:schemeClr val="tx1"/>
                </a:solidFill>
              </a:rPr>
              <a:t>you</a:t>
            </a:r>
            <a:r>
              <a:rPr lang="fr-CA" altLang="en-US" sz="1800" dirty="0" smtClean="0">
                <a:solidFill>
                  <a:schemeClr val="tx1"/>
                </a:solidFill>
              </a:rPr>
              <a:t> have for </a:t>
            </a:r>
            <a:r>
              <a:rPr lang="fr-CA" altLang="en-US" sz="1800" dirty="0" err="1" smtClean="0">
                <a:solidFill>
                  <a:schemeClr val="tx1"/>
                </a:solidFill>
              </a:rPr>
              <a:t>homework</a:t>
            </a:r>
            <a:r>
              <a:rPr lang="fr-CA" altLang="en-US" sz="1800" dirty="0" smtClean="0">
                <a:solidFill>
                  <a:schemeClr val="tx1"/>
                </a:solidFill>
              </a:rPr>
              <a:t>.</a:t>
            </a:r>
          </a:p>
          <a:p>
            <a:pPr lvl="1"/>
            <a:r>
              <a:rPr lang="fr-CA" altLang="en-US" sz="1800" dirty="0" err="1" smtClean="0">
                <a:solidFill>
                  <a:schemeClr val="tx1"/>
                </a:solidFill>
              </a:rPr>
              <a:t>Ask</a:t>
            </a:r>
            <a:r>
              <a:rPr lang="fr-CA" altLang="en-US" sz="1800" dirty="0" smtClean="0">
                <a:solidFill>
                  <a:schemeClr val="tx1"/>
                </a:solidFill>
              </a:rPr>
              <a:t> </a:t>
            </a:r>
            <a:r>
              <a:rPr lang="fr-CA" altLang="en-US" sz="1800" dirty="0" err="1" smtClean="0">
                <a:solidFill>
                  <a:schemeClr val="tx1"/>
                </a:solidFill>
              </a:rPr>
              <a:t>your</a:t>
            </a:r>
            <a:r>
              <a:rPr lang="fr-CA" altLang="en-US" sz="1800" dirty="0" smtClean="0">
                <a:solidFill>
                  <a:schemeClr val="tx1"/>
                </a:solidFill>
              </a:rPr>
              <a:t> </a:t>
            </a:r>
            <a:r>
              <a:rPr lang="fr-CA" altLang="en-US" sz="1800" dirty="0" err="1" smtClean="0">
                <a:solidFill>
                  <a:schemeClr val="tx1"/>
                </a:solidFill>
              </a:rPr>
              <a:t>teachers</a:t>
            </a:r>
            <a:r>
              <a:rPr lang="fr-CA" altLang="en-US" sz="1800" dirty="0" smtClean="0">
                <a:solidFill>
                  <a:schemeClr val="tx1"/>
                </a:solidFill>
              </a:rPr>
              <a:t> if </a:t>
            </a:r>
            <a:r>
              <a:rPr lang="fr-CA" altLang="en-US" sz="1800" dirty="0" err="1" smtClean="0">
                <a:solidFill>
                  <a:schemeClr val="tx1"/>
                </a:solidFill>
              </a:rPr>
              <a:t>you</a:t>
            </a:r>
            <a:r>
              <a:rPr lang="fr-CA" altLang="en-US" sz="1800" dirty="0" smtClean="0">
                <a:solidFill>
                  <a:schemeClr val="tx1"/>
                </a:solidFill>
              </a:rPr>
              <a:t> are </a:t>
            </a:r>
            <a:r>
              <a:rPr lang="fr-CA" altLang="en-US" sz="1800" dirty="0" err="1" smtClean="0">
                <a:solidFill>
                  <a:schemeClr val="tx1"/>
                </a:solidFill>
              </a:rPr>
              <a:t>uncertain</a:t>
            </a:r>
            <a:r>
              <a:rPr lang="fr-CA" altLang="en-US" sz="1800" dirty="0" smtClean="0">
                <a:solidFill>
                  <a:schemeClr val="tx1"/>
                </a:solidFill>
              </a:rPr>
              <a:t>.</a:t>
            </a:r>
            <a:endParaRPr lang="fr-CA" altLang="en-US" sz="1800" dirty="0">
              <a:solidFill>
                <a:schemeClr val="tx1"/>
              </a:solidFill>
            </a:endParaRPr>
          </a:p>
        </p:txBody>
      </p:sp>
    </p:spTree>
    <p:extLst>
      <p:ext uri="{BB962C8B-B14F-4D97-AF65-F5344CB8AC3E}">
        <p14:creationId xmlns:p14="http://schemas.microsoft.com/office/powerpoint/2010/main" val="1147951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95826" y="924682"/>
            <a:ext cx="8761413" cy="706964"/>
          </a:xfrm>
        </p:spPr>
        <p:txBody>
          <a:bodyPr/>
          <a:lstStyle/>
          <a:p>
            <a:pPr algn="ctr" eaLnBrk="1" hangingPunct="1">
              <a:defRPr/>
            </a:pPr>
            <a:r>
              <a:rPr lang="en-US" sz="4400" b="1" dirty="0" smtClean="0">
                <a:solidFill>
                  <a:schemeClr val="bg1"/>
                </a:solidFill>
                <a:latin typeface="+mn-lt"/>
              </a:rPr>
              <a:t>Lost and Found Items</a:t>
            </a:r>
          </a:p>
        </p:txBody>
      </p:sp>
      <p:sp>
        <p:nvSpPr>
          <p:cNvPr id="30723" name="Rectangle 3"/>
          <p:cNvSpPr>
            <a:spLocks noGrp="1" noChangeArrowheads="1"/>
          </p:cNvSpPr>
          <p:nvPr>
            <p:ph idx="1"/>
          </p:nvPr>
        </p:nvSpPr>
        <p:spPr>
          <a:xfrm>
            <a:off x="541566" y="2458961"/>
            <a:ext cx="11133363" cy="4495800"/>
          </a:xfrm>
        </p:spPr>
        <p:txBody>
          <a:bodyPr>
            <a:normAutofit/>
          </a:bodyPr>
          <a:lstStyle/>
          <a:p>
            <a:pPr marL="0" indent="0" eaLnBrk="1" hangingPunct="1">
              <a:buNone/>
              <a:defRPr/>
            </a:pPr>
            <a:r>
              <a:rPr lang="en-US" sz="2000" dirty="0" smtClean="0">
                <a:solidFill>
                  <a:schemeClr val="tx1"/>
                </a:solidFill>
              </a:rPr>
              <a:t>Please be responsible for your own items. </a:t>
            </a:r>
          </a:p>
          <a:p>
            <a:pPr marL="0" indent="0" eaLnBrk="1" hangingPunct="1">
              <a:buNone/>
              <a:defRPr/>
            </a:pPr>
            <a:r>
              <a:rPr lang="en-US" sz="2000" dirty="0" smtClean="0">
                <a:solidFill>
                  <a:schemeClr val="tx1"/>
                </a:solidFill>
              </a:rPr>
              <a:t>If you have lost an item, there is a </a:t>
            </a:r>
            <a:r>
              <a:rPr lang="en-US" sz="2000" i="1" dirty="0" smtClean="0">
                <a:solidFill>
                  <a:schemeClr val="tx1"/>
                </a:solidFill>
              </a:rPr>
              <a:t>Lost &amp; Found</a:t>
            </a:r>
            <a:r>
              <a:rPr lang="en-US" sz="2000" dirty="0" smtClean="0">
                <a:solidFill>
                  <a:schemeClr val="tx1"/>
                </a:solidFill>
              </a:rPr>
              <a:t> bin outside the gym.</a:t>
            </a: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6929" y="4022078"/>
            <a:ext cx="3003097" cy="24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820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25" y="2287088"/>
            <a:ext cx="4351025" cy="2283824"/>
          </a:xfrm>
        </p:spPr>
        <p:txBody>
          <a:bodyPr/>
          <a:lstStyle/>
          <a:p>
            <a:pPr algn="ctr"/>
            <a:r>
              <a:rPr lang="en-CA" sz="4400" b="1" dirty="0" smtClean="0">
                <a:solidFill>
                  <a:schemeClr val="bg1"/>
                </a:solidFill>
              </a:rPr>
              <a:t>Going From Class to Class</a:t>
            </a:r>
            <a:endParaRPr lang="fr-CA" sz="4400" b="1" dirty="0">
              <a:solidFill>
                <a:schemeClr val="bg1"/>
              </a:solidFill>
            </a:endParaRPr>
          </a:p>
        </p:txBody>
      </p:sp>
      <p:sp>
        <p:nvSpPr>
          <p:cNvPr id="3" name="Text Placeholder 2"/>
          <p:cNvSpPr>
            <a:spLocks noGrp="1"/>
          </p:cNvSpPr>
          <p:nvPr>
            <p:ph type="body" idx="1"/>
          </p:nvPr>
        </p:nvSpPr>
        <p:spPr>
          <a:xfrm>
            <a:off x="6895559" y="489857"/>
            <a:ext cx="4779370" cy="5878286"/>
          </a:xfrm>
        </p:spPr>
        <p:txBody>
          <a:bodyPr>
            <a:normAutofit/>
          </a:bodyPr>
          <a:lstStyle/>
          <a:p>
            <a:pPr marL="342900" indent="-342900">
              <a:buFont typeface="Arial" panose="020B0604020202020204" pitchFamily="34" charset="0"/>
              <a:buChar char="•"/>
            </a:pPr>
            <a:r>
              <a:rPr lang="en-US" dirty="0" smtClean="0">
                <a:solidFill>
                  <a:schemeClr val="tx1"/>
                </a:solidFill>
              </a:rPr>
              <a:t>Use </a:t>
            </a:r>
            <a:r>
              <a:rPr lang="en-US" dirty="0">
                <a:solidFill>
                  <a:schemeClr val="tx1"/>
                </a:solidFill>
              </a:rPr>
              <a:t>an indoor voice (with this many </a:t>
            </a:r>
            <a:r>
              <a:rPr lang="en-US" dirty="0" smtClean="0">
                <a:solidFill>
                  <a:schemeClr val="tx1"/>
                </a:solidFill>
              </a:rPr>
              <a:t>people, </a:t>
            </a:r>
            <a:r>
              <a:rPr lang="en-US" dirty="0">
                <a:solidFill>
                  <a:schemeClr val="tx1"/>
                </a:solidFill>
              </a:rPr>
              <a:t>it gets </a:t>
            </a:r>
            <a:r>
              <a:rPr lang="en-US" dirty="0" smtClean="0">
                <a:solidFill>
                  <a:schemeClr val="tx1"/>
                </a:solidFill>
              </a:rPr>
              <a:t>noisy VERY QUICKLY!)</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please WALK from class to </a:t>
            </a:r>
            <a:r>
              <a:rPr lang="en-US" dirty="0" smtClean="0">
                <a:solidFill>
                  <a:schemeClr val="tx1"/>
                </a:solidFill>
              </a:rPr>
              <a:t>class AND stay TIGHT TO </a:t>
            </a:r>
            <a:r>
              <a:rPr lang="en-US" dirty="0">
                <a:solidFill>
                  <a:schemeClr val="tx1"/>
                </a:solidFill>
              </a:rPr>
              <a:t>T</a:t>
            </a:r>
            <a:r>
              <a:rPr lang="en-US" dirty="0" smtClean="0">
                <a:solidFill>
                  <a:schemeClr val="tx1"/>
                </a:solidFill>
              </a:rPr>
              <a:t>he </a:t>
            </a:r>
            <a:r>
              <a:rPr lang="en-US" dirty="0" err="1" smtClean="0">
                <a:solidFill>
                  <a:schemeClr val="tx1"/>
                </a:solidFill>
              </a:rPr>
              <a:t>righT</a:t>
            </a:r>
            <a:r>
              <a:rPr lang="en-US" dirty="0" smtClean="0">
                <a:solidFill>
                  <a:schemeClr val="tx1"/>
                </a:solidFill>
              </a:rPr>
              <a:t>.</a:t>
            </a:r>
            <a:endParaRPr lang="fr-CA" dirty="0">
              <a:solidFill>
                <a:schemeClr val="tx1"/>
              </a:solidFill>
            </a:endParaRPr>
          </a:p>
        </p:txBody>
      </p:sp>
    </p:spTree>
    <p:extLst>
      <p:ext uri="{BB962C8B-B14F-4D97-AF65-F5344CB8AC3E}">
        <p14:creationId xmlns:p14="http://schemas.microsoft.com/office/powerpoint/2010/main" val="3602876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25" y="2155130"/>
            <a:ext cx="4351025" cy="2283824"/>
          </a:xfrm>
        </p:spPr>
        <p:txBody>
          <a:bodyPr/>
          <a:lstStyle/>
          <a:p>
            <a:pPr algn="ctr"/>
            <a:r>
              <a:rPr lang="en-US" sz="4400" b="1" dirty="0">
                <a:solidFill>
                  <a:schemeClr val="bg1"/>
                </a:solidFill>
              </a:rPr>
              <a:t>Entering and </a:t>
            </a:r>
            <a:r>
              <a:rPr lang="en-US" sz="4400" b="1" dirty="0" smtClean="0">
                <a:solidFill>
                  <a:schemeClr val="bg1"/>
                </a:solidFill>
              </a:rPr>
              <a:t>Leaving Classrooms</a:t>
            </a:r>
            <a:endParaRPr lang="fr-CA" sz="4400" dirty="0">
              <a:solidFill>
                <a:schemeClr val="bg1"/>
              </a:solidFill>
            </a:endParaRPr>
          </a:p>
        </p:txBody>
      </p:sp>
      <p:sp>
        <p:nvSpPr>
          <p:cNvPr id="3" name="Text Placeholder 2"/>
          <p:cNvSpPr>
            <a:spLocks noGrp="1"/>
          </p:cNvSpPr>
          <p:nvPr>
            <p:ph type="body" idx="1"/>
          </p:nvPr>
        </p:nvSpPr>
        <p:spPr>
          <a:xfrm>
            <a:off x="6879230" y="1910443"/>
            <a:ext cx="4763041" cy="3834797"/>
          </a:xfrm>
        </p:spPr>
        <p:txBody>
          <a:bodyPr>
            <a:noAutofit/>
          </a:bodyPr>
          <a:lstStyle/>
          <a:p>
            <a:pPr marL="342900" indent="-342900">
              <a:buFont typeface="Arial" panose="020B0604020202020204" pitchFamily="34" charset="0"/>
              <a:buChar char="•"/>
            </a:pPr>
            <a:r>
              <a:rPr lang="en-US" dirty="0">
                <a:solidFill>
                  <a:schemeClr val="tx1"/>
                </a:solidFill>
              </a:rPr>
              <a:t>Please do not enter </a:t>
            </a:r>
            <a:r>
              <a:rPr lang="en-US" dirty="0" smtClean="0">
                <a:solidFill>
                  <a:schemeClr val="tx1"/>
                </a:solidFill>
              </a:rPr>
              <a:t>ANY  classroom </a:t>
            </a:r>
            <a:r>
              <a:rPr lang="en-US" dirty="0">
                <a:solidFill>
                  <a:schemeClr val="tx1"/>
                </a:solidFill>
              </a:rPr>
              <a:t>until </a:t>
            </a:r>
            <a:r>
              <a:rPr lang="en-US" dirty="0" smtClean="0">
                <a:solidFill>
                  <a:schemeClr val="tx1"/>
                </a:solidFill>
              </a:rPr>
              <a:t>YOU ARE GREETED BY A TEACHER.</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If a teacher is not outside waiting for you when the bell rings, line </a:t>
            </a:r>
            <a:r>
              <a:rPr lang="en-US" dirty="0">
                <a:solidFill>
                  <a:schemeClr val="tx1"/>
                </a:solidFill>
              </a:rPr>
              <a:t>up outside </a:t>
            </a:r>
            <a:r>
              <a:rPr lang="en-US" dirty="0" smtClean="0">
                <a:solidFill>
                  <a:schemeClr val="tx1"/>
                </a:solidFill>
              </a:rPr>
              <a:t>his/her classroom. Use an indoor voice and </a:t>
            </a:r>
            <a:r>
              <a:rPr lang="en-US" dirty="0">
                <a:solidFill>
                  <a:schemeClr val="tx1"/>
                </a:solidFill>
              </a:rPr>
              <a:t>wait </a:t>
            </a:r>
            <a:r>
              <a:rPr lang="en-US" dirty="0" smtClean="0">
                <a:solidFill>
                  <a:schemeClr val="tx1"/>
                </a:solidFill>
              </a:rPr>
              <a:t>patiently.</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 for leaving the classroom, </a:t>
            </a:r>
            <a:r>
              <a:rPr lang="en-US" dirty="0" smtClean="0">
                <a:solidFill>
                  <a:schemeClr val="tx1"/>
                </a:solidFill>
              </a:rPr>
              <a:t>the teacher dismisses </a:t>
            </a:r>
            <a:r>
              <a:rPr lang="en-US" dirty="0">
                <a:solidFill>
                  <a:schemeClr val="tx1"/>
                </a:solidFill>
              </a:rPr>
              <a:t>you, NOT the bell. </a:t>
            </a:r>
            <a:endParaRPr lang="fr-CA" dirty="0">
              <a:solidFill>
                <a:schemeClr val="tx1"/>
              </a:solidFill>
            </a:endParaRPr>
          </a:p>
        </p:txBody>
      </p:sp>
    </p:spTree>
    <p:extLst>
      <p:ext uri="{BB962C8B-B14F-4D97-AF65-F5344CB8AC3E}">
        <p14:creationId xmlns:p14="http://schemas.microsoft.com/office/powerpoint/2010/main" val="96410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428" y="2226708"/>
            <a:ext cx="4351025" cy="2283824"/>
          </a:xfrm>
        </p:spPr>
        <p:txBody>
          <a:bodyPr/>
          <a:lstStyle/>
          <a:p>
            <a:pPr algn="ctr"/>
            <a:r>
              <a:rPr lang="en-US" altLang="en-US" sz="4400" b="1" dirty="0">
                <a:solidFill>
                  <a:schemeClr val="bg1"/>
                </a:solidFill>
              </a:rPr>
              <a:t>Using the Washroom</a:t>
            </a:r>
            <a:endParaRPr lang="fr-CA" sz="4400" b="1" dirty="0">
              <a:solidFill>
                <a:schemeClr val="bg1"/>
              </a:solidFill>
            </a:endParaRPr>
          </a:p>
        </p:txBody>
      </p:sp>
      <p:sp>
        <p:nvSpPr>
          <p:cNvPr id="3" name="Text Placeholder 2"/>
          <p:cNvSpPr>
            <a:spLocks noGrp="1"/>
          </p:cNvSpPr>
          <p:nvPr>
            <p:ph type="body" idx="1"/>
          </p:nvPr>
        </p:nvSpPr>
        <p:spPr>
          <a:xfrm>
            <a:off x="6438378" y="587829"/>
            <a:ext cx="5311035" cy="5780314"/>
          </a:xfrm>
        </p:spPr>
        <p:txBody>
          <a:bodyPr>
            <a:noAutofit/>
          </a:bodyPr>
          <a:lstStyle/>
          <a:p>
            <a:pPr marL="342900" indent="-342900">
              <a:buFont typeface="Arial" panose="020B0604020202020204" pitchFamily="34" charset="0"/>
              <a:buChar char="•"/>
            </a:pPr>
            <a:r>
              <a:rPr lang="en-US" dirty="0">
                <a:solidFill>
                  <a:schemeClr val="tx1"/>
                </a:solidFill>
              </a:rPr>
              <a:t>Washroom breaks are for </a:t>
            </a:r>
            <a:r>
              <a:rPr lang="en-US" u="sng" dirty="0">
                <a:solidFill>
                  <a:schemeClr val="tx1"/>
                </a:solidFill>
              </a:rPr>
              <a:t>emergencies only</a:t>
            </a:r>
            <a:r>
              <a:rPr lang="en-US" dirty="0">
                <a:solidFill>
                  <a:schemeClr val="tx1"/>
                </a:solidFill>
              </a:rPr>
              <a:t>. Please try to wait until break or </a:t>
            </a:r>
            <a:r>
              <a:rPr lang="en-US" dirty="0" smtClean="0">
                <a:solidFill>
                  <a:schemeClr val="tx1"/>
                </a:solidFill>
              </a:rPr>
              <a:t>lunch.</a:t>
            </a:r>
          </a:p>
          <a:p>
            <a:pPr marL="342900" indent="-342900">
              <a:buFont typeface="Arial" panose="020B0604020202020204" pitchFamily="34" charset="0"/>
              <a:buChar char="•"/>
            </a:pPr>
            <a:r>
              <a:rPr lang="en-US" dirty="0" smtClean="0">
                <a:solidFill>
                  <a:schemeClr val="tx1"/>
                </a:solidFill>
              </a:rPr>
              <a:t>Always sign out when you leave the room for any reason (washroom, medical appointment, etc.) every teacher has a sign out binder in his/her classroom. </a:t>
            </a:r>
            <a:r>
              <a:rPr lang="en-US" altLang="en-US" dirty="0">
                <a:solidFill>
                  <a:schemeClr val="tx1"/>
                </a:solidFill>
              </a:rPr>
              <a:t>You need to indicate what time you left, where you went, and what time you returned. </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Go to the washroom that is closest to the class that you are currently in.</a:t>
            </a:r>
            <a:endParaRPr lang="fr-CA" dirty="0">
              <a:solidFill>
                <a:schemeClr val="tx1"/>
              </a:solidFill>
            </a:endParaRPr>
          </a:p>
        </p:txBody>
      </p:sp>
    </p:spTree>
    <p:extLst>
      <p:ext uri="{BB962C8B-B14F-4D97-AF65-F5344CB8AC3E}">
        <p14:creationId xmlns:p14="http://schemas.microsoft.com/office/powerpoint/2010/main" val="848143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553" y="973668"/>
            <a:ext cx="11288033" cy="706964"/>
          </a:xfrm>
        </p:spPr>
        <p:txBody>
          <a:bodyPr/>
          <a:lstStyle/>
          <a:p>
            <a:pPr algn="ctr" eaLnBrk="1" hangingPunct="1">
              <a:defRPr/>
            </a:pPr>
            <a:r>
              <a:rPr lang="en-US" sz="4400" b="1" dirty="0">
                <a:solidFill>
                  <a:schemeClr val="bg1"/>
                </a:solidFill>
                <a:latin typeface="+mn-lt"/>
              </a:rPr>
              <a:t>Transportation</a:t>
            </a:r>
          </a:p>
        </p:txBody>
      </p:sp>
      <p:sp>
        <p:nvSpPr>
          <p:cNvPr id="31747" name="Rectangle 3"/>
          <p:cNvSpPr>
            <a:spLocks noGrp="1" noChangeArrowheads="1"/>
          </p:cNvSpPr>
          <p:nvPr>
            <p:ph idx="1"/>
          </p:nvPr>
        </p:nvSpPr>
        <p:spPr>
          <a:xfrm>
            <a:off x="306818" y="2758455"/>
            <a:ext cx="6769100" cy="2793260"/>
          </a:xfrm>
        </p:spPr>
        <p:txBody>
          <a:bodyPr>
            <a:normAutofit/>
          </a:bodyPr>
          <a:lstStyle/>
          <a:p>
            <a:pPr eaLnBrk="1" hangingPunct="1">
              <a:defRPr/>
            </a:pPr>
            <a:r>
              <a:rPr lang="en-US" sz="2000" dirty="0">
                <a:solidFill>
                  <a:schemeClr val="tx1"/>
                </a:solidFill>
              </a:rPr>
              <a:t>Travelling on a school bus is a privilege. </a:t>
            </a:r>
          </a:p>
          <a:p>
            <a:pPr eaLnBrk="1" hangingPunct="1">
              <a:defRPr/>
            </a:pPr>
            <a:r>
              <a:rPr lang="en-US" sz="2000" dirty="0">
                <a:solidFill>
                  <a:schemeClr val="tx1"/>
                </a:solidFill>
              </a:rPr>
              <a:t> Follow the rules, be respectful to your bus driver, and enjoy your ride!</a:t>
            </a:r>
          </a:p>
        </p:txBody>
      </p:sp>
      <p:pic>
        <p:nvPicPr>
          <p:cNvPr id="256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8653" y="2638115"/>
            <a:ext cx="4269014" cy="303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3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solidFill>
                  <a:schemeClr val="bg1"/>
                </a:solidFill>
              </a:rPr>
              <a:t>Agenda/Topics to </a:t>
            </a:r>
            <a:r>
              <a:rPr lang="en-CA" b="1" dirty="0" smtClean="0">
                <a:solidFill>
                  <a:schemeClr val="bg1"/>
                </a:solidFill>
              </a:rPr>
              <a:t>be Covered Continued…</a:t>
            </a:r>
            <a:endParaRPr lang="fr-CA" dirty="0">
              <a:solidFill>
                <a:schemeClr val="bg1"/>
              </a:solidFill>
            </a:endParaRPr>
          </a:p>
        </p:txBody>
      </p:sp>
      <p:sp>
        <p:nvSpPr>
          <p:cNvPr id="3" name="Content Placeholder 2"/>
          <p:cNvSpPr>
            <a:spLocks noGrp="1"/>
          </p:cNvSpPr>
          <p:nvPr>
            <p:ph sz="half" idx="1"/>
          </p:nvPr>
        </p:nvSpPr>
        <p:spPr>
          <a:xfrm>
            <a:off x="475989" y="2603500"/>
            <a:ext cx="5504123" cy="3960138"/>
          </a:xfrm>
        </p:spPr>
        <p:txBody>
          <a:bodyPr>
            <a:normAutofit fontScale="92500" lnSpcReduction="10000"/>
          </a:bodyPr>
          <a:lstStyle/>
          <a:p>
            <a:r>
              <a:rPr lang="en-CA" dirty="0" smtClean="0">
                <a:solidFill>
                  <a:schemeClr val="tx1"/>
                </a:solidFill>
              </a:rPr>
              <a:t>Nutrition Breaks &amp; Lunch</a:t>
            </a:r>
          </a:p>
          <a:p>
            <a:r>
              <a:rPr lang="en-US" dirty="0">
                <a:solidFill>
                  <a:schemeClr val="tx1"/>
                </a:solidFill>
              </a:rPr>
              <a:t>Nut/Scent Free </a:t>
            </a:r>
            <a:r>
              <a:rPr lang="en-US" dirty="0" smtClean="0">
                <a:solidFill>
                  <a:schemeClr val="tx1"/>
                </a:solidFill>
              </a:rPr>
              <a:t>Policy</a:t>
            </a:r>
          </a:p>
          <a:p>
            <a:r>
              <a:rPr lang="en-US" dirty="0" smtClean="0">
                <a:solidFill>
                  <a:schemeClr val="tx1"/>
                </a:solidFill>
              </a:rPr>
              <a:t>Electronic Device Policy</a:t>
            </a:r>
          </a:p>
          <a:p>
            <a:r>
              <a:rPr lang="en-US" dirty="0" smtClean="0">
                <a:solidFill>
                  <a:schemeClr val="tx1"/>
                </a:solidFill>
              </a:rPr>
              <a:t>Missed Work</a:t>
            </a:r>
          </a:p>
          <a:p>
            <a:r>
              <a:rPr lang="en-US" dirty="0" smtClean="0">
                <a:solidFill>
                  <a:schemeClr val="tx1"/>
                </a:solidFill>
              </a:rPr>
              <a:t>Lost &amp; Found Items</a:t>
            </a:r>
          </a:p>
          <a:p>
            <a:r>
              <a:rPr lang="en-US" dirty="0" smtClean="0">
                <a:solidFill>
                  <a:schemeClr val="tx1"/>
                </a:solidFill>
              </a:rPr>
              <a:t>Procedures &amp; Routines</a:t>
            </a:r>
          </a:p>
          <a:p>
            <a:pPr lvl="1"/>
            <a:r>
              <a:rPr lang="en-US" dirty="0" smtClean="0">
                <a:solidFill>
                  <a:schemeClr val="tx1"/>
                </a:solidFill>
              </a:rPr>
              <a:t>Going from class to class</a:t>
            </a:r>
          </a:p>
          <a:p>
            <a:pPr lvl="1"/>
            <a:r>
              <a:rPr lang="en-US" dirty="0" smtClean="0">
                <a:solidFill>
                  <a:schemeClr val="tx1"/>
                </a:solidFill>
              </a:rPr>
              <a:t>Entering and leaving classrooms</a:t>
            </a:r>
          </a:p>
          <a:p>
            <a:pPr lvl="1"/>
            <a:r>
              <a:rPr lang="en-US" dirty="0" smtClean="0">
                <a:solidFill>
                  <a:schemeClr val="tx1"/>
                </a:solidFill>
              </a:rPr>
              <a:t>Using the washroom</a:t>
            </a:r>
          </a:p>
          <a:p>
            <a:r>
              <a:rPr lang="en-US" dirty="0" smtClean="0">
                <a:solidFill>
                  <a:schemeClr val="tx1"/>
                </a:solidFill>
              </a:rPr>
              <a:t>Transportation</a:t>
            </a:r>
          </a:p>
          <a:p>
            <a:r>
              <a:rPr lang="en-US" dirty="0" smtClean="0">
                <a:solidFill>
                  <a:schemeClr val="tx1"/>
                </a:solidFill>
              </a:rPr>
              <a:t>School Dances </a:t>
            </a:r>
          </a:p>
          <a:p>
            <a:endParaRPr lang="en-US" dirty="0" smtClean="0">
              <a:solidFill>
                <a:schemeClr val="tx1"/>
              </a:solidFill>
            </a:endParaRPr>
          </a:p>
          <a:p>
            <a:endParaRPr lang="en-CA" dirty="0" smtClean="0">
              <a:solidFill>
                <a:schemeClr val="tx1"/>
              </a:solidFill>
            </a:endParaRPr>
          </a:p>
          <a:p>
            <a:endParaRPr lang="en-CA" dirty="0">
              <a:solidFill>
                <a:schemeClr val="tx1"/>
              </a:solidFill>
            </a:endParaRPr>
          </a:p>
          <a:p>
            <a:endParaRPr lang="fr-CA" dirty="0">
              <a:solidFill>
                <a:schemeClr val="tx1"/>
              </a:solidFill>
            </a:endParaRP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954" y="4710852"/>
            <a:ext cx="3407970" cy="1852786"/>
          </a:xfrm>
          <a:prstGeom prst="rect">
            <a:avLst/>
          </a:prstGeom>
        </p:spPr>
      </p:pic>
    </p:spTree>
    <p:extLst>
      <p:ext uri="{BB962C8B-B14F-4D97-AF65-F5344CB8AC3E}">
        <p14:creationId xmlns:p14="http://schemas.microsoft.com/office/powerpoint/2010/main" val="2347697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57452">
            <a:off x="8638154" y="4634104"/>
            <a:ext cx="24034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988" y="758855"/>
            <a:ext cx="11216796" cy="1039813"/>
          </a:xfrm>
        </p:spPr>
        <p:txBody>
          <a:bodyPr/>
          <a:lstStyle/>
          <a:p>
            <a:pPr algn="ctr">
              <a:defRPr/>
            </a:pPr>
            <a:r>
              <a:rPr lang="en-US" sz="4400" b="1" dirty="0" smtClean="0">
                <a:solidFill>
                  <a:schemeClr val="bg1"/>
                </a:solidFill>
                <a:latin typeface="+mn-lt"/>
              </a:rPr>
              <a:t>School Dances</a:t>
            </a:r>
            <a:endParaRPr lang="en-CA" sz="4400" b="1" dirty="0">
              <a:solidFill>
                <a:schemeClr val="bg1"/>
              </a:solidFill>
              <a:latin typeface="+mn-lt"/>
            </a:endParaRPr>
          </a:p>
        </p:txBody>
      </p:sp>
      <p:sp>
        <p:nvSpPr>
          <p:cNvPr id="29700" name="Content Placeholder 2"/>
          <p:cNvSpPr>
            <a:spLocks noGrp="1"/>
          </p:cNvSpPr>
          <p:nvPr>
            <p:ph idx="1"/>
          </p:nvPr>
        </p:nvSpPr>
        <p:spPr>
          <a:xfrm>
            <a:off x="469988" y="3153269"/>
            <a:ext cx="7133311" cy="4470487"/>
          </a:xfrm>
        </p:spPr>
        <p:txBody>
          <a:bodyPr>
            <a:normAutofit/>
          </a:bodyPr>
          <a:lstStyle/>
          <a:p>
            <a:r>
              <a:rPr lang="en-US" altLang="en-US" dirty="0" smtClean="0">
                <a:solidFill>
                  <a:schemeClr val="tx1"/>
                </a:solidFill>
              </a:rPr>
              <a:t>We have several dances each school year.</a:t>
            </a:r>
            <a:endParaRPr lang="en-US" altLang="en-US" dirty="0">
              <a:solidFill>
                <a:schemeClr val="tx1"/>
              </a:solidFill>
            </a:endParaRPr>
          </a:p>
          <a:p>
            <a:r>
              <a:rPr lang="en-US" altLang="en-US" dirty="0">
                <a:solidFill>
                  <a:schemeClr val="tx1"/>
                </a:solidFill>
              </a:rPr>
              <a:t>All school dances start at </a:t>
            </a:r>
            <a:r>
              <a:rPr lang="en-US" altLang="en-US" i="1" dirty="0">
                <a:solidFill>
                  <a:schemeClr val="tx1"/>
                </a:solidFill>
              </a:rPr>
              <a:t>6:30</a:t>
            </a:r>
            <a:r>
              <a:rPr lang="en-US" altLang="en-US" dirty="0">
                <a:solidFill>
                  <a:schemeClr val="tx1"/>
                </a:solidFill>
              </a:rPr>
              <a:t> and end at </a:t>
            </a:r>
            <a:r>
              <a:rPr lang="en-US" altLang="en-US" i="1" dirty="0">
                <a:solidFill>
                  <a:schemeClr val="tx1"/>
                </a:solidFill>
              </a:rPr>
              <a:t>8:30.</a:t>
            </a:r>
          </a:p>
          <a:p>
            <a:r>
              <a:rPr lang="en-CA" altLang="en-US" dirty="0" smtClean="0">
                <a:solidFill>
                  <a:schemeClr val="tx1"/>
                </a:solidFill>
              </a:rPr>
              <a:t>The price of admission is $5.</a:t>
            </a:r>
            <a:endParaRPr lang="en-CA" altLang="en-US" dirty="0">
              <a:solidFill>
                <a:schemeClr val="tx1"/>
              </a:solidFill>
            </a:endParaRPr>
          </a:p>
          <a:p>
            <a:r>
              <a:rPr lang="en-CA" altLang="en-US" dirty="0">
                <a:solidFill>
                  <a:schemeClr val="tx1"/>
                </a:solidFill>
              </a:rPr>
              <a:t>If you would like to invite a </a:t>
            </a:r>
            <a:r>
              <a:rPr lang="en-CA" altLang="en-US" dirty="0" smtClean="0">
                <a:solidFill>
                  <a:schemeClr val="tx1"/>
                </a:solidFill>
              </a:rPr>
              <a:t>guest from another Middle School, you must sign them in ahead of time in the office. You must speak with Ms. Ferguson.</a:t>
            </a:r>
            <a:endParaRPr lang="en-CA" altLang="en-US" dirty="0">
              <a:solidFill>
                <a:schemeClr val="tx1"/>
              </a:solidFill>
            </a:endParaRPr>
          </a:p>
        </p:txBody>
      </p:sp>
      <p:pic>
        <p:nvPicPr>
          <p:cNvPr id="297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10540">
            <a:off x="8347160" y="2686544"/>
            <a:ext cx="2513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325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2" y="973668"/>
            <a:ext cx="11173216" cy="706964"/>
          </a:xfrm>
        </p:spPr>
        <p:txBody>
          <a:bodyPr/>
          <a:lstStyle/>
          <a:p>
            <a:pPr algn="ctr"/>
            <a:r>
              <a:rPr lang="en-CA" sz="4400" b="1" dirty="0" smtClean="0">
                <a:solidFill>
                  <a:schemeClr val="bg1"/>
                </a:solidFill>
              </a:rPr>
              <a:t>Communication</a:t>
            </a:r>
            <a:endParaRPr lang="fr-CA" sz="4400" b="1" dirty="0">
              <a:solidFill>
                <a:schemeClr val="bg1"/>
              </a:solidFill>
            </a:endParaRPr>
          </a:p>
        </p:txBody>
      </p:sp>
      <p:sp>
        <p:nvSpPr>
          <p:cNvPr id="3" name="Content Placeholder 2"/>
          <p:cNvSpPr>
            <a:spLocks noGrp="1"/>
          </p:cNvSpPr>
          <p:nvPr>
            <p:ph idx="1"/>
          </p:nvPr>
        </p:nvSpPr>
        <p:spPr>
          <a:xfrm>
            <a:off x="501042" y="3213100"/>
            <a:ext cx="11173216" cy="3416300"/>
          </a:xfrm>
        </p:spPr>
        <p:txBody>
          <a:bodyPr>
            <a:normAutofit/>
          </a:bodyPr>
          <a:lstStyle/>
          <a:p>
            <a:r>
              <a:rPr lang="en-CA" sz="2000" dirty="0" smtClean="0">
                <a:solidFill>
                  <a:schemeClr val="tx1"/>
                </a:solidFill>
              </a:rPr>
              <a:t>We are excited to see you in the fall! </a:t>
            </a:r>
            <a:endParaRPr lang="en-CA" sz="2000" dirty="0">
              <a:solidFill>
                <a:schemeClr val="tx1"/>
              </a:solidFill>
            </a:endParaRPr>
          </a:p>
          <a:p>
            <a:r>
              <a:rPr lang="en-CA" sz="2000" dirty="0" smtClean="0">
                <a:solidFill>
                  <a:schemeClr val="tx1"/>
                </a:solidFill>
              </a:rPr>
              <a:t>If you have any questions, please feel free to contact:</a:t>
            </a:r>
          </a:p>
          <a:p>
            <a:pPr lvl="1"/>
            <a:r>
              <a:rPr lang="en-CA" sz="1800" dirty="0" smtClean="0">
                <a:solidFill>
                  <a:schemeClr val="tx1"/>
                </a:solidFill>
              </a:rPr>
              <a:t>Principal - </a:t>
            </a:r>
            <a:r>
              <a:rPr lang="en-CA" sz="1800" u="sng" dirty="0" smtClean="0">
                <a:solidFill>
                  <a:schemeClr val="tx1"/>
                </a:solidFill>
              </a:rPr>
              <a:t>Jill Ferguson </a:t>
            </a:r>
            <a:r>
              <a:rPr lang="en-CA" sz="1800" dirty="0" smtClean="0">
                <a:solidFill>
                  <a:schemeClr val="tx1"/>
                </a:solidFill>
              </a:rPr>
              <a:t>at </a:t>
            </a:r>
            <a:r>
              <a:rPr lang="en-CA" sz="1800" dirty="0" smtClean="0">
                <a:solidFill>
                  <a:schemeClr val="tx1"/>
                </a:solidFill>
                <a:hlinkClick r:id="rId2"/>
              </a:rPr>
              <a:t>Jill.Ferguson@nbed.nb.ca</a:t>
            </a:r>
            <a:r>
              <a:rPr lang="en-CA" sz="1800" dirty="0" smtClean="0">
                <a:solidFill>
                  <a:schemeClr val="tx1"/>
                </a:solidFill>
              </a:rPr>
              <a:t> </a:t>
            </a:r>
            <a:endParaRPr lang="en-CA" sz="1800" dirty="0">
              <a:solidFill>
                <a:schemeClr val="tx1"/>
              </a:solidFill>
            </a:endParaRPr>
          </a:p>
          <a:p>
            <a:pPr lvl="1"/>
            <a:r>
              <a:rPr lang="en-CA" sz="1800" dirty="0" smtClean="0">
                <a:solidFill>
                  <a:schemeClr val="tx1"/>
                </a:solidFill>
              </a:rPr>
              <a:t>Vice Principal (Acting) </a:t>
            </a:r>
            <a:r>
              <a:rPr lang="en-CA" sz="1800" u="sng" dirty="0" smtClean="0">
                <a:solidFill>
                  <a:schemeClr val="tx1"/>
                </a:solidFill>
              </a:rPr>
              <a:t>Liza Muise </a:t>
            </a:r>
            <a:r>
              <a:rPr lang="en-CA" sz="1800" dirty="0" smtClean="0">
                <a:solidFill>
                  <a:schemeClr val="tx1"/>
                </a:solidFill>
              </a:rPr>
              <a:t>at </a:t>
            </a:r>
            <a:r>
              <a:rPr lang="en-CA" sz="1800" dirty="0" smtClean="0">
                <a:solidFill>
                  <a:schemeClr val="tx1"/>
                </a:solidFill>
                <a:hlinkClick r:id="rId3"/>
              </a:rPr>
              <a:t>Liza.Muise@nbed.nb.ca</a:t>
            </a:r>
            <a:endParaRPr lang="en-CA" sz="1800" dirty="0" smtClean="0">
              <a:solidFill>
                <a:schemeClr val="tx1"/>
              </a:solidFill>
            </a:endParaRPr>
          </a:p>
          <a:p>
            <a:endParaRPr lang="fr-CA" sz="3200" dirty="0">
              <a:solidFill>
                <a:schemeClr val="tx1"/>
              </a:solidFill>
            </a:endParaRPr>
          </a:p>
        </p:txBody>
      </p:sp>
    </p:spTree>
    <p:extLst>
      <p:ext uri="{BB962C8B-B14F-4D97-AF65-F5344CB8AC3E}">
        <p14:creationId xmlns:p14="http://schemas.microsoft.com/office/powerpoint/2010/main" val="232738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433" y="5463900"/>
            <a:ext cx="3196572" cy="1059608"/>
          </a:xfrm>
        </p:spPr>
        <p:txBody>
          <a:bodyPr/>
          <a:lstStyle/>
          <a:p>
            <a:pPr algn="ctr"/>
            <a:r>
              <a:rPr lang="en-CA" sz="2800" b="1" dirty="0" smtClean="0">
                <a:solidFill>
                  <a:schemeClr val="accent6">
                    <a:lumMod val="50000"/>
                  </a:schemeClr>
                </a:solidFill>
              </a:rPr>
              <a:t>Vision Statement</a:t>
            </a:r>
            <a:endParaRPr lang="en-CA" sz="2800" b="1" dirty="0">
              <a:solidFill>
                <a:schemeClr val="accent6">
                  <a:lumMod val="50000"/>
                </a:schemeClr>
              </a:solidFill>
            </a:endParaRPr>
          </a:p>
        </p:txBody>
      </p:sp>
      <p:sp>
        <p:nvSpPr>
          <p:cNvPr id="3" name="Rectangle 2"/>
          <p:cNvSpPr/>
          <p:nvPr/>
        </p:nvSpPr>
        <p:spPr>
          <a:xfrm>
            <a:off x="450936" y="699876"/>
            <a:ext cx="11123113" cy="2581944"/>
          </a:xfrm>
          <a:prstGeom prst="rect">
            <a:avLst/>
          </a:prstGeom>
        </p:spPr>
        <p:txBody>
          <a:bodyPr wrap="square">
            <a:spAutoFit/>
          </a:bodyPr>
          <a:lstStyle/>
          <a:p>
            <a:pPr algn="ctr"/>
            <a:r>
              <a:rPr lang="en-US" sz="5400" b="1" dirty="0" smtClean="0">
                <a:ln w="22225">
                  <a:solidFill>
                    <a:schemeClr val="accent2"/>
                  </a:solidFill>
                  <a:prstDash val="solid"/>
                </a:ln>
                <a:solidFill>
                  <a:schemeClr val="accent2">
                    <a:lumMod val="40000"/>
                    <a:lumOff val="60000"/>
                  </a:schemeClr>
                </a:solidFill>
              </a:rPr>
              <a:t>Barnhill does </a:t>
            </a:r>
          </a:p>
          <a:p>
            <a:pPr algn="ctr"/>
            <a:r>
              <a:rPr lang="en-US" sz="5400" b="1" dirty="0" smtClean="0">
                <a:ln w="22225">
                  <a:solidFill>
                    <a:schemeClr val="accent2"/>
                  </a:solidFill>
                  <a:prstDash val="solid"/>
                </a:ln>
                <a:solidFill>
                  <a:schemeClr val="accent2">
                    <a:lumMod val="40000"/>
                    <a:lumOff val="60000"/>
                  </a:schemeClr>
                </a:solidFill>
              </a:rPr>
              <a:t>their </a:t>
            </a:r>
          </a:p>
          <a:p>
            <a:pPr algn="ctr"/>
            <a:r>
              <a:rPr lang="en-US" sz="5400" b="1" u="sng" dirty="0" smtClean="0">
                <a:ln w="22225">
                  <a:solidFill>
                    <a:schemeClr val="accent2"/>
                  </a:solidFill>
                  <a:prstDash val="solid"/>
                </a:ln>
                <a:solidFill>
                  <a:schemeClr val="accent2">
                    <a:lumMod val="40000"/>
                    <a:lumOff val="60000"/>
                  </a:schemeClr>
                </a:solidFill>
              </a:rPr>
              <a:t>BEST</a:t>
            </a:r>
            <a:r>
              <a:rPr lang="en-US" sz="5400" b="1" u="sng" dirty="0">
                <a:ln w="22225">
                  <a:solidFill>
                    <a:schemeClr val="accent2"/>
                  </a:solidFill>
                  <a:prstDash val="solid"/>
                </a:ln>
                <a:solidFill>
                  <a:schemeClr val="accent2">
                    <a:lumMod val="40000"/>
                    <a:lumOff val="60000"/>
                  </a:schemeClr>
                </a:solidFill>
              </a:rPr>
              <a:t>!</a:t>
            </a:r>
            <a:r>
              <a:rPr lang="en-US" sz="5400" b="1" dirty="0">
                <a:ln w="22225">
                  <a:solidFill>
                    <a:schemeClr val="accent2"/>
                  </a:solidFill>
                  <a:prstDash val="solid"/>
                </a:ln>
                <a:solidFill>
                  <a:schemeClr val="accent2">
                    <a:lumMod val="40000"/>
                    <a:lumOff val="60000"/>
                  </a:schemeClr>
                </a:solidFill>
              </a:rPr>
              <a:t> </a:t>
            </a:r>
          </a:p>
        </p:txBody>
      </p:sp>
      <p:sp>
        <p:nvSpPr>
          <p:cNvPr id="7" name="TextBox 6"/>
          <p:cNvSpPr txBox="1"/>
          <p:nvPr/>
        </p:nvSpPr>
        <p:spPr>
          <a:xfrm>
            <a:off x="2181237" y="4442647"/>
            <a:ext cx="8303048" cy="1200329"/>
          </a:xfrm>
          <a:prstGeom prst="rect">
            <a:avLst/>
          </a:prstGeom>
          <a:noFill/>
        </p:spPr>
        <p:txBody>
          <a:bodyPr wrap="square">
            <a:spAutoFit/>
          </a:bodyPr>
          <a:lstStyle/>
          <a:p>
            <a:pPr>
              <a:defRPr/>
            </a:pPr>
            <a:r>
              <a:rPr lang="en-US" sz="7200" b="1" dirty="0" smtClean="0">
                <a:solidFill>
                  <a:schemeClr val="accent4">
                    <a:lumMod val="10000"/>
                  </a:schemeClr>
                </a:solidFill>
              </a:rPr>
              <a:t>B</a:t>
            </a:r>
            <a:r>
              <a:rPr lang="en-US" sz="4800" b="1" dirty="0" smtClean="0">
                <a:solidFill>
                  <a:schemeClr val="accent4">
                    <a:lumMod val="10000"/>
                  </a:schemeClr>
                </a:solidFill>
              </a:rPr>
              <a:t>etter </a:t>
            </a:r>
            <a:r>
              <a:rPr lang="en-US" sz="7200" b="1" dirty="0" smtClean="0">
                <a:solidFill>
                  <a:schemeClr val="accent4">
                    <a:lumMod val="10000"/>
                  </a:schemeClr>
                </a:solidFill>
              </a:rPr>
              <a:t>E</a:t>
            </a:r>
            <a:r>
              <a:rPr lang="en-US" sz="4800" b="1" dirty="0" smtClean="0">
                <a:solidFill>
                  <a:schemeClr val="accent4">
                    <a:lumMod val="10000"/>
                  </a:schemeClr>
                </a:solidFill>
              </a:rPr>
              <a:t>very </a:t>
            </a:r>
            <a:r>
              <a:rPr lang="en-US" sz="7200" b="1" dirty="0" smtClean="0">
                <a:solidFill>
                  <a:schemeClr val="accent4">
                    <a:lumMod val="10000"/>
                  </a:schemeClr>
                </a:solidFill>
              </a:rPr>
              <a:t>S</a:t>
            </a:r>
            <a:r>
              <a:rPr lang="en-US" sz="4800" b="1" dirty="0" smtClean="0">
                <a:solidFill>
                  <a:schemeClr val="accent4">
                    <a:lumMod val="10000"/>
                  </a:schemeClr>
                </a:solidFill>
              </a:rPr>
              <a:t>ingle</a:t>
            </a:r>
            <a:r>
              <a:rPr lang="en-US" sz="4800" b="1" dirty="0">
                <a:solidFill>
                  <a:schemeClr val="accent4">
                    <a:lumMod val="10000"/>
                  </a:schemeClr>
                </a:solidFill>
              </a:rPr>
              <a:t> </a:t>
            </a:r>
            <a:r>
              <a:rPr lang="en-US" sz="7200" b="1" dirty="0" smtClean="0">
                <a:solidFill>
                  <a:schemeClr val="accent4">
                    <a:lumMod val="10000"/>
                  </a:schemeClr>
                </a:solidFill>
              </a:rPr>
              <a:t>T</a:t>
            </a:r>
            <a:r>
              <a:rPr lang="en-US" sz="4800" b="1" dirty="0" smtClean="0">
                <a:solidFill>
                  <a:schemeClr val="accent4">
                    <a:lumMod val="10000"/>
                  </a:schemeClr>
                </a:solidFill>
              </a:rPr>
              <a:t>ime</a:t>
            </a:r>
            <a:r>
              <a:rPr lang="en-US" sz="4800" b="1" dirty="0">
                <a:solidFill>
                  <a:schemeClr val="accent4">
                    <a:lumMod val="10000"/>
                  </a:schemeClr>
                </a:solidFill>
              </a:rPr>
              <a:t>! </a:t>
            </a:r>
          </a:p>
        </p:txBody>
      </p:sp>
    </p:spTree>
    <p:extLst>
      <p:ext uri="{BB962C8B-B14F-4D97-AF65-F5344CB8AC3E}">
        <p14:creationId xmlns:p14="http://schemas.microsoft.com/office/powerpoint/2010/main" val="1242957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90" y="1063417"/>
            <a:ext cx="11248372" cy="1372986"/>
          </a:xfrm>
        </p:spPr>
        <p:txBody>
          <a:bodyPr/>
          <a:lstStyle/>
          <a:p>
            <a:pPr algn="ctr"/>
            <a:r>
              <a:rPr lang="en-US" sz="5400" b="1" dirty="0">
                <a:solidFill>
                  <a:schemeClr val="bg1"/>
                </a:solidFill>
              </a:rPr>
              <a:t>Mission </a:t>
            </a:r>
            <a:r>
              <a:rPr lang="en-US" sz="5400" b="1" dirty="0" smtClean="0">
                <a:solidFill>
                  <a:schemeClr val="bg1"/>
                </a:solidFill>
              </a:rPr>
              <a:t>Statement</a:t>
            </a:r>
            <a:endParaRPr lang="fr-CA" sz="5400" dirty="0">
              <a:solidFill>
                <a:schemeClr val="bg1"/>
              </a:solidFill>
            </a:endParaRPr>
          </a:p>
        </p:txBody>
      </p:sp>
      <p:sp>
        <p:nvSpPr>
          <p:cNvPr id="3" name="Text Placeholder 2"/>
          <p:cNvSpPr>
            <a:spLocks noGrp="1"/>
          </p:cNvSpPr>
          <p:nvPr>
            <p:ph type="body" sz="half" idx="2"/>
          </p:nvPr>
        </p:nvSpPr>
        <p:spPr>
          <a:xfrm>
            <a:off x="475989" y="3135183"/>
            <a:ext cx="11248372" cy="2476500"/>
          </a:xfrm>
        </p:spPr>
        <p:txBody>
          <a:bodyPr>
            <a:noAutofit/>
          </a:bodyPr>
          <a:lstStyle/>
          <a:p>
            <a:pPr algn="ctr"/>
            <a:r>
              <a:rPr lang="en-CA" sz="2800" dirty="0">
                <a:solidFill>
                  <a:schemeClr val="tx1"/>
                </a:solidFill>
              </a:rPr>
              <a:t>The Community of Barnhill Memorial School provides a variety of quality learning experiences to support students in reaching their potential and to become contributing members of society. </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3619" y="5611683"/>
            <a:ext cx="3313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90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42" y="973668"/>
            <a:ext cx="11173216" cy="706964"/>
          </a:xfrm>
        </p:spPr>
        <p:txBody>
          <a:bodyPr/>
          <a:lstStyle/>
          <a:p>
            <a:pPr algn="ctr"/>
            <a:r>
              <a:rPr lang="en-CA" sz="4400" b="1" dirty="0" smtClean="0">
                <a:solidFill>
                  <a:schemeClr val="bg1"/>
                </a:solidFill>
              </a:rPr>
              <a:t>Who’s Who</a:t>
            </a:r>
            <a:endParaRPr lang="en-CA" sz="4400" b="1" dirty="0">
              <a:solidFill>
                <a:schemeClr val="bg1"/>
              </a:solidFill>
            </a:endParaRPr>
          </a:p>
        </p:txBody>
      </p:sp>
      <p:sp>
        <p:nvSpPr>
          <p:cNvPr id="3" name="Content Placeholder 2"/>
          <p:cNvSpPr>
            <a:spLocks noGrp="1"/>
          </p:cNvSpPr>
          <p:nvPr>
            <p:ph idx="1"/>
          </p:nvPr>
        </p:nvSpPr>
        <p:spPr>
          <a:xfrm>
            <a:off x="1154954" y="2734129"/>
            <a:ext cx="8825659" cy="3416300"/>
          </a:xfrm>
        </p:spPr>
        <p:txBody>
          <a:bodyPr/>
          <a:lstStyle/>
          <a:p>
            <a:r>
              <a:rPr lang="en-CA" dirty="0" smtClean="0">
                <a:solidFill>
                  <a:schemeClr val="tx1"/>
                </a:solidFill>
              </a:rPr>
              <a:t>Jill Ferguson – Principal</a:t>
            </a:r>
          </a:p>
          <a:p>
            <a:r>
              <a:rPr lang="en-CA" dirty="0" smtClean="0">
                <a:solidFill>
                  <a:schemeClr val="tx1"/>
                </a:solidFill>
              </a:rPr>
              <a:t>Liza Muise – Vice Principal (Acting)</a:t>
            </a:r>
          </a:p>
          <a:p>
            <a:r>
              <a:rPr lang="en-CA" dirty="0" smtClean="0">
                <a:solidFill>
                  <a:schemeClr val="tx1"/>
                </a:solidFill>
              </a:rPr>
              <a:t>Lindsey Carleton (EST-Guidance)</a:t>
            </a:r>
          </a:p>
          <a:p>
            <a:r>
              <a:rPr lang="en-CA" dirty="0" smtClean="0">
                <a:solidFill>
                  <a:schemeClr val="tx1"/>
                </a:solidFill>
              </a:rPr>
              <a:t>Kristen Sloat &amp; Cheryl Kennedy (EST-Resource)</a:t>
            </a:r>
          </a:p>
          <a:p>
            <a:r>
              <a:rPr lang="en-CA" dirty="0" smtClean="0">
                <a:solidFill>
                  <a:schemeClr val="tx1"/>
                </a:solidFill>
              </a:rPr>
              <a:t>Christy Cunningham (PSSC – Parent School Support Committee)</a:t>
            </a:r>
          </a:p>
          <a:p>
            <a:r>
              <a:rPr lang="en-CA" dirty="0" smtClean="0">
                <a:solidFill>
                  <a:schemeClr val="tx1"/>
                </a:solidFill>
              </a:rPr>
              <a:t>Grade 6, 7 &amp; 8 – English Prime &amp; French Immersion</a:t>
            </a:r>
          </a:p>
          <a:p>
            <a:r>
              <a:rPr lang="en-CA" dirty="0" smtClean="0">
                <a:solidFill>
                  <a:schemeClr val="tx1"/>
                </a:solidFill>
              </a:rPr>
              <a:t>Current School population: 400</a:t>
            </a:r>
          </a:p>
          <a:p>
            <a:pPr lvl="1"/>
            <a:r>
              <a:rPr lang="en-CA" dirty="0" smtClean="0">
                <a:solidFill>
                  <a:schemeClr val="tx1"/>
                </a:solidFill>
              </a:rPr>
              <a:t>15 classes – French and English</a:t>
            </a:r>
          </a:p>
          <a:p>
            <a:endParaRPr lang="en-CA" dirty="0" smtClean="0">
              <a:solidFill>
                <a:schemeClr val="tx1"/>
              </a:solidFill>
            </a:endParaRPr>
          </a:p>
        </p:txBody>
      </p:sp>
    </p:spTree>
    <p:extLst>
      <p:ext uri="{BB962C8B-B14F-4D97-AF65-F5344CB8AC3E}">
        <p14:creationId xmlns:p14="http://schemas.microsoft.com/office/powerpoint/2010/main" val="3860304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80" y="1693333"/>
            <a:ext cx="3865134" cy="1735667"/>
          </a:xfrm>
        </p:spPr>
        <p:txBody>
          <a:bodyPr>
            <a:normAutofit fontScale="90000"/>
          </a:bodyPr>
          <a:lstStyle/>
          <a:p>
            <a:pPr algn="ctr"/>
            <a:r>
              <a:rPr lang="en-CA" sz="4900" b="1" dirty="0">
                <a:solidFill>
                  <a:schemeClr val="bg1"/>
                </a:solidFill>
              </a:rPr>
              <a:t>Student </a:t>
            </a:r>
            <a:r>
              <a:rPr lang="en-CA" sz="4900" b="1" dirty="0" smtClean="0">
                <a:solidFill>
                  <a:schemeClr val="bg1"/>
                </a:solidFill>
              </a:rPr>
              <a:t>Behaviour</a:t>
            </a:r>
            <a:br>
              <a:rPr lang="en-CA" sz="4900" b="1" dirty="0" smtClean="0">
                <a:solidFill>
                  <a:schemeClr val="bg1"/>
                </a:solidFill>
              </a:rPr>
            </a:br>
            <a:r>
              <a:rPr lang="en-CA" sz="4400" b="1" dirty="0" smtClean="0">
                <a:solidFill>
                  <a:schemeClr val="bg1"/>
                </a:solidFill>
              </a:rPr>
              <a:t/>
            </a:r>
            <a:br>
              <a:rPr lang="en-CA" sz="4400" b="1" dirty="0" smtClean="0">
                <a:solidFill>
                  <a:schemeClr val="bg1"/>
                </a:solidFill>
              </a:rPr>
            </a:br>
            <a:r>
              <a:rPr lang="en-CA" sz="3100" b="1" i="1" dirty="0">
                <a:solidFill>
                  <a:schemeClr val="accent4">
                    <a:lumMod val="10000"/>
                  </a:schemeClr>
                </a:solidFill>
              </a:rPr>
              <a:t>We are a Restorative Practice School</a:t>
            </a:r>
            <a:endParaRPr lang="fr-CA" sz="3100" dirty="0">
              <a:solidFill>
                <a:schemeClr val="bg1"/>
              </a:solidFill>
            </a:endParaRPr>
          </a:p>
        </p:txBody>
      </p:sp>
      <p:sp>
        <p:nvSpPr>
          <p:cNvPr id="4" name="Text Placeholder 3"/>
          <p:cNvSpPr>
            <a:spLocks noGrp="1"/>
          </p:cNvSpPr>
          <p:nvPr>
            <p:ph type="body" sz="half" idx="2"/>
          </p:nvPr>
        </p:nvSpPr>
        <p:spPr>
          <a:xfrm>
            <a:off x="553705" y="3883068"/>
            <a:ext cx="5408684" cy="2430050"/>
          </a:xfrm>
        </p:spPr>
        <p:txBody>
          <a:bodyPr>
            <a:normAutofit/>
          </a:bodyPr>
          <a:lstStyle/>
          <a:p>
            <a:pPr>
              <a:defRPr/>
            </a:pPr>
            <a:r>
              <a:rPr lang="en-US" sz="2000" dirty="0">
                <a:solidFill>
                  <a:schemeClr val="bg1"/>
                </a:solidFill>
              </a:rPr>
              <a:t>All students have the right to a safe and healthy </a:t>
            </a:r>
            <a:r>
              <a:rPr lang="en-US" sz="2000" dirty="0" smtClean="0">
                <a:solidFill>
                  <a:schemeClr val="bg1"/>
                </a:solidFill>
              </a:rPr>
              <a:t>learning environment</a:t>
            </a:r>
            <a:r>
              <a:rPr lang="en-US" sz="2000" dirty="0">
                <a:solidFill>
                  <a:schemeClr val="bg1"/>
                </a:solidFill>
              </a:rPr>
              <a:t>.</a:t>
            </a:r>
          </a:p>
          <a:p>
            <a:pPr>
              <a:defRPr/>
            </a:pPr>
            <a:r>
              <a:rPr lang="en-US" sz="2000" dirty="0">
                <a:solidFill>
                  <a:schemeClr val="bg1"/>
                </a:solidFill>
              </a:rPr>
              <a:t>To achieve this, students are asked to develop and demonstrate a sense of responsibility and accountability for their actions.</a:t>
            </a:r>
          </a:p>
          <a:p>
            <a:endParaRPr lang="fr-CA" sz="2400" dirty="0">
              <a:solidFill>
                <a:schemeClr val="bg1"/>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9178" y="1693333"/>
            <a:ext cx="3560762"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194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88" y="944301"/>
            <a:ext cx="11210795" cy="706964"/>
          </a:xfrm>
        </p:spPr>
        <p:txBody>
          <a:bodyPr/>
          <a:lstStyle/>
          <a:p>
            <a:pPr algn="ctr">
              <a:defRPr/>
            </a:pPr>
            <a:r>
              <a:rPr lang="en-US" sz="5500" b="1" dirty="0">
                <a:solidFill>
                  <a:schemeClr val="bg1"/>
                </a:solidFill>
                <a:latin typeface="+mn-lt"/>
              </a:rPr>
              <a:t>Barnhill</a:t>
            </a:r>
            <a:r>
              <a:rPr lang="en-US" sz="5500" b="1" dirty="0">
                <a:solidFill>
                  <a:schemeClr val="accent4">
                    <a:lumMod val="10000"/>
                  </a:schemeClr>
                </a:solidFill>
                <a:latin typeface="+mn-lt"/>
              </a:rPr>
              <a:t> </a:t>
            </a:r>
            <a:r>
              <a:rPr lang="en-US" sz="5500" b="1" dirty="0">
                <a:solidFill>
                  <a:srgbClr val="7030A0"/>
                </a:solidFill>
                <a:latin typeface="+mn-lt"/>
              </a:rPr>
              <a:t>BOLT</a:t>
            </a:r>
          </a:p>
        </p:txBody>
      </p:sp>
      <p:sp>
        <p:nvSpPr>
          <p:cNvPr id="3" name="Content Placeholder 2"/>
          <p:cNvSpPr>
            <a:spLocks noGrp="1"/>
          </p:cNvSpPr>
          <p:nvPr>
            <p:ph idx="1"/>
          </p:nvPr>
        </p:nvSpPr>
        <p:spPr>
          <a:xfrm>
            <a:off x="475989" y="2375001"/>
            <a:ext cx="5940215" cy="3585519"/>
          </a:xfrm>
        </p:spPr>
        <p:txBody>
          <a:bodyPr>
            <a:normAutofit/>
          </a:bodyPr>
          <a:lstStyle/>
          <a:p>
            <a:pPr marL="0" indent="0">
              <a:buNone/>
              <a:defRPr/>
            </a:pPr>
            <a:r>
              <a:rPr lang="en-US" sz="4800" b="1" dirty="0">
                <a:solidFill>
                  <a:srgbClr val="7030A0"/>
                </a:solidFill>
              </a:rPr>
              <a:t>B</a:t>
            </a:r>
            <a:r>
              <a:rPr lang="en-US" sz="3500" b="1" dirty="0">
                <a:solidFill>
                  <a:schemeClr val="accent4">
                    <a:lumMod val="10000"/>
                  </a:schemeClr>
                </a:solidFill>
              </a:rPr>
              <a:t>e Respectful</a:t>
            </a:r>
          </a:p>
          <a:p>
            <a:pPr marL="0" indent="0">
              <a:buNone/>
              <a:defRPr/>
            </a:pPr>
            <a:r>
              <a:rPr lang="en-US" sz="4800" b="1" dirty="0">
                <a:solidFill>
                  <a:srgbClr val="7030A0"/>
                </a:solidFill>
              </a:rPr>
              <a:t>O</a:t>
            </a:r>
            <a:r>
              <a:rPr lang="en-US" sz="3500" b="1" dirty="0" smtClean="0">
                <a:solidFill>
                  <a:schemeClr val="accent4">
                    <a:lumMod val="10000"/>
                  </a:schemeClr>
                </a:solidFill>
              </a:rPr>
              <a:t>wn Your </a:t>
            </a:r>
            <a:r>
              <a:rPr lang="en-US" sz="3500" b="1" dirty="0">
                <a:solidFill>
                  <a:schemeClr val="accent4">
                    <a:lumMod val="10000"/>
                  </a:schemeClr>
                </a:solidFill>
              </a:rPr>
              <a:t>Learning</a:t>
            </a:r>
          </a:p>
          <a:p>
            <a:pPr marL="0" indent="0">
              <a:buNone/>
              <a:defRPr/>
            </a:pPr>
            <a:r>
              <a:rPr lang="en-US" sz="4800" b="1" dirty="0">
                <a:solidFill>
                  <a:srgbClr val="7030A0"/>
                </a:solidFill>
              </a:rPr>
              <a:t>L</a:t>
            </a:r>
            <a:r>
              <a:rPr lang="en-US" sz="3500" b="1" dirty="0">
                <a:solidFill>
                  <a:schemeClr val="accent4">
                    <a:lumMod val="10000"/>
                  </a:schemeClr>
                </a:solidFill>
              </a:rPr>
              <a:t>ive Safely</a:t>
            </a:r>
          </a:p>
          <a:p>
            <a:pPr marL="0" indent="0">
              <a:buNone/>
              <a:defRPr/>
            </a:pPr>
            <a:r>
              <a:rPr lang="en-US" sz="4800" b="1" dirty="0">
                <a:solidFill>
                  <a:srgbClr val="7030A0"/>
                </a:solidFill>
              </a:rPr>
              <a:t>T</a:t>
            </a:r>
            <a:r>
              <a:rPr lang="en-US" sz="3500" b="1" dirty="0">
                <a:solidFill>
                  <a:schemeClr val="accent4">
                    <a:lumMod val="10000"/>
                  </a:schemeClr>
                </a:solidFill>
              </a:rPr>
              <a:t>ake Responsibility</a:t>
            </a:r>
          </a:p>
          <a:p>
            <a:pPr>
              <a:defRPr/>
            </a:pP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45362">
            <a:off x="5279677" y="2672652"/>
            <a:ext cx="990819" cy="2241574"/>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604" y="2572265"/>
            <a:ext cx="4484180" cy="2951713"/>
          </a:xfrm>
          <a:prstGeom prst="rect">
            <a:avLst/>
          </a:prstGeom>
        </p:spPr>
      </p:pic>
      <p:sp>
        <p:nvSpPr>
          <p:cNvPr id="6" name="TextBox 5"/>
          <p:cNvSpPr txBox="1"/>
          <p:nvPr/>
        </p:nvSpPr>
        <p:spPr>
          <a:xfrm>
            <a:off x="7202604" y="5523978"/>
            <a:ext cx="4484180" cy="1077218"/>
          </a:xfrm>
          <a:prstGeom prst="rect">
            <a:avLst/>
          </a:prstGeom>
          <a:noFill/>
        </p:spPr>
        <p:txBody>
          <a:bodyPr wrap="square" rtlCol="0">
            <a:spAutoFit/>
          </a:bodyPr>
          <a:lstStyle/>
          <a:p>
            <a:r>
              <a:rPr lang="en-CA" sz="1600" dirty="0" smtClean="0"/>
              <a:t>You can receive a BOLT ballot from a Barnhill staff member for displaying one of the traits. We have weekly draws for Barnhill swag. </a:t>
            </a:r>
            <a:endParaRPr lang="fr-CA" sz="1600" dirty="0"/>
          </a:p>
        </p:txBody>
      </p:sp>
    </p:spTree>
    <p:extLst>
      <p:ext uri="{BB962C8B-B14F-4D97-AF65-F5344CB8AC3E}">
        <p14:creationId xmlns:p14="http://schemas.microsoft.com/office/powerpoint/2010/main" val="598036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400" b="1" dirty="0">
                <a:solidFill>
                  <a:schemeClr val="bg1"/>
                </a:solidFill>
              </a:rPr>
              <a:t>Grade 6 Classes</a:t>
            </a:r>
            <a:endParaRPr lang="fr-CA" sz="4400" dirty="0"/>
          </a:p>
        </p:txBody>
      </p:sp>
      <p:sp>
        <p:nvSpPr>
          <p:cNvPr id="3" name="Text Placeholder 2"/>
          <p:cNvSpPr>
            <a:spLocks noGrp="1"/>
          </p:cNvSpPr>
          <p:nvPr>
            <p:ph type="body" idx="1"/>
          </p:nvPr>
        </p:nvSpPr>
        <p:spPr/>
        <p:txBody>
          <a:bodyPr/>
          <a:lstStyle/>
          <a:p>
            <a:r>
              <a:rPr lang="en-CA" dirty="0" smtClean="0"/>
              <a:t>English Prime</a:t>
            </a:r>
            <a:endParaRPr lang="fr-CA" dirty="0"/>
          </a:p>
        </p:txBody>
      </p:sp>
      <p:sp>
        <p:nvSpPr>
          <p:cNvPr id="4" name="Text Placeholder 3"/>
          <p:cNvSpPr>
            <a:spLocks noGrp="1"/>
          </p:cNvSpPr>
          <p:nvPr>
            <p:ph type="body" sz="half" idx="15"/>
          </p:nvPr>
        </p:nvSpPr>
        <p:spPr/>
        <p:txBody>
          <a:bodyPr>
            <a:normAutofit lnSpcReduction="10000"/>
          </a:bodyPr>
          <a:lstStyle/>
          <a:p>
            <a:pPr marL="285750" indent="-285750">
              <a:buFont typeface="Wingdings" panose="05000000000000000000" pitchFamily="2" charset="2"/>
              <a:buChar char="Ø"/>
            </a:pPr>
            <a:r>
              <a:rPr lang="en-CA" dirty="0">
                <a:solidFill>
                  <a:schemeClr val="tx1"/>
                </a:solidFill>
              </a:rPr>
              <a:t>English Language Arts – 5 times a </a:t>
            </a:r>
            <a:r>
              <a:rPr lang="en-CA" dirty="0" smtClean="0">
                <a:solidFill>
                  <a:schemeClr val="tx1"/>
                </a:solidFill>
              </a:rPr>
              <a:t>week</a:t>
            </a:r>
          </a:p>
          <a:p>
            <a:pPr marL="285750" indent="-285750">
              <a:buFont typeface="Wingdings" panose="05000000000000000000" pitchFamily="2" charset="2"/>
              <a:buChar char="Ø"/>
            </a:pPr>
            <a:r>
              <a:rPr lang="en-CA" dirty="0" smtClean="0">
                <a:solidFill>
                  <a:schemeClr val="tx1"/>
                </a:solidFill>
              </a:rPr>
              <a:t>Math </a:t>
            </a:r>
            <a:r>
              <a:rPr lang="en-CA" dirty="0">
                <a:solidFill>
                  <a:schemeClr val="tx1"/>
                </a:solidFill>
              </a:rPr>
              <a:t>– 5 times a </a:t>
            </a:r>
            <a:r>
              <a:rPr lang="en-CA" dirty="0" smtClean="0">
                <a:solidFill>
                  <a:schemeClr val="tx1"/>
                </a:solidFill>
              </a:rPr>
              <a:t>week</a:t>
            </a:r>
          </a:p>
          <a:p>
            <a:pPr marL="285750" indent="-285750">
              <a:buFont typeface="Wingdings" panose="05000000000000000000" pitchFamily="2" charset="2"/>
              <a:buChar char="Ø"/>
            </a:pPr>
            <a:r>
              <a:rPr lang="en-CA" dirty="0">
                <a:solidFill>
                  <a:schemeClr val="tx1"/>
                </a:solidFill>
              </a:rPr>
              <a:t>Post Intensive French – 3 times a week </a:t>
            </a:r>
            <a:endParaRPr lang="en-CA" dirty="0" smtClean="0">
              <a:solidFill>
                <a:schemeClr val="tx1"/>
              </a:solidFill>
            </a:endParaRPr>
          </a:p>
          <a:p>
            <a:pPr marL="285750" indent="-285750">
              <a:buFont typeface="Wingdings" panose="05000000000000000000" pitchFamily="2" charset="2"/>
              <a:buChar char="Ø"/>
            </a:pPr>
            <a:r>
              <a:rPr lang="en-CA" dirty="0" smtClean="0">
                <a:solidFill>
                  <a:schemeClr val="tx1"/>
                </a:solidFill>
              </a:rPr>
              <a:t>Science - </a:t>
            </a:r>
            <a:r>
              <a:rPr lang="en-CA" dirty="0">
                <a:solidFill>
                  <a:schemeClr val="tx1"/>
                </a:solidFill>
              </a:rPr>
              <a:t>3 times a </a:t>
            </a:r>
            <a:r>
              <a:rPr lang="en-CA" dirty="0" smtClean="0">
                <a:solidFill>
                  <a:schemeClr val="tx1"/>
                </a:solidFill>
              </a:rPr>
              <a:t>week</a:t>
            </a:r>
          </a:p>
          <a:p>
            <a:pPr marL="285750" indent="-285750">
              <a:buFont typeface="Wingdings" panose="05000000000000000000" pitchFamily="2" charset="2"/>
              <a:buChar char="Ø"/>
            </a:pPr>
            <a:r>
              <a:rPr lang="en-CA" dirty="0">
                <a:solidFill>
                  <a:schemeClr val="tx1"/>
                </a:solidFill>
              </a:rPr>
              <a:t>Social </a:t>
            </a:r>
            <a:r>
              <a:rPr lang="en-CA" dirty="0" smtClean="0">
                <a:solidFill>
                  <a:schemeClr val="tx1"/>
                </a:solidFill>
              </a:rPr>
              <a:t>Studies – </a:t>
            </a:r>
            <a:r>
              <a:rPr lang="en-CA" dirty="0">
                <a:solidFill>
                  <a:schemeClr val="tx1"/>
                </a:solidFill>
              </a:rPr>
              <a:t>3 times a </a:t>
            </a:r>
            <a:r>
              <a:rPr lang="en-CA" dirty="0" smtClean="0">
                <a:solidFill>
                  <a:schemeClr val="tx1"/>
                </a:solidFill>
              </a:rPr>
              <a:t>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PDCP / Health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Physical Education – twice a week</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5" name="Text Placeholder 4"/>
          <p:cNvSpPr>
            <a:spLocks noGrp="1"/>
          </p:cNvSpPr>
          <p:nvPr>
            <p:ph type="body" sz="quarter" idx="3"/>
          </p:nvPr>
        </p:nvSpPr>
        <p:spPr/>
        <p:txBody>
          <a:bodyPr/>
          <a:lstStyle/>
          <a:p>
            <a:r>
              <a:rPr lang="en-CA" dirty="0" smtClean="0"/>
              <a:t>French Immersion </a:t>
            </a:r>
            <a:endParaRPr lang="fr-CA" dirty="0"/>
          </a:p>
        </p:txBody>
      </p:sp>
      <p:sp>
        <p:nvSpPr>
          <p:cNvPr id="6" name="Text Placeholder 5"/>
          <p:cNvSpPr>
            <a:spLocks noGrp="1"/>
          </p:cNvSpPr>
          <p:nvPr>
            <p:ph type="body" sz="half" idx="16"/>
          </p:nvPr>
        </p:nvSpPr>
        <p:spPr/>
        <p:txBody>
          <a:bodyPr>
            <a:normAutofit lnSpcReduction="10000"/>
          </a:bodyPr>
          <a:lstStyle/>
          <a:p>
            <a:pPr marL="285750" indent="-285750">
              <a:buFont typeface="Wingdings" panose="05000000000000000000" pitchFamily="2" charset="2"/>
              <a:buChar char="Ø"/>
            </a:pPr>
            <a:r>
              <a:rPr lang="en-CA" dirty="0" smtClean="0">
                <a:solidFill>
                  <a:schemeClr val="tx1"/>
                </a:solidFill>
              </a:rPr>
              <a:t>English Language Arts - 3 </a:t>
            </a:r>
            <a:r>
              <a:rPr lang="en-CA" dirty="0">
                <a:solidFill>
                  <a:schemeClr val="tx1"/>
                </a:solidFill>
              </a:rPr>
              <a:t>times a </a:t>
            </a:r>
            <a:r>
              <a:rPr lang="en-CA" dirty="0" smtClean="0">
                <a:solidFill>
                  <a:schemeClr val="tx1"/>
                </a:solidFill>
              </a:rPr>
              <a:t>week</a:t>
            </a:r>
          </a:p>
          <a:p>
            <a:pPr marL="285750" indent="-285750">
              <a:buFont typeface="Wingdings" panose="05000000000000000000" pitchFamily="2" charset="2"/>
              <a:buChar char="Ø"/>
            </a:pPr>
            <a:r>
              <a:rPr lang="en-CA" dirty="0">
                <a:solidFill>
                  <a:schemeClr val="tx1"/>
                </a:solidFill>
              </a:rPr>
              <a:t>Math – 5 times a week</a:t>
            </a:r>
          </a:p>
          <a:p>
            <a:pPr marL="285750" indent="-285750">
              <a:buFont typeface="Wingdings" panose="05000000000000000000" pitchFamily="2" charset="2"/>
              <a:buChar char="Ø"/>
            </a:pPr>
            <a:r>
              <a:rPr lang="en-CA" dirty="0">
                <a:solidFill>
                  <a:schemeClr val="tx1"/>
                </a:solidFill>
              </a:rPr>
              <a:t>French Immersion Language Arts – 5 times a </a:t>
            </a:r>
            <a:r>
              <a:rPr lang="en-CA" dirty="0" smtClean="0">
                <a:solidFill>
                  <a:schemeClr val="tx1"/>
                </a:solidFill>
              </a:rPr>
              <a:t>week</a:t>
            </a:r>
          </a:p>
          <a:p>
            <a:pPr marL="285750" indent="-285750">
              <a:buFont typeface="Wingdings" panose="05000000000000000000" pitchFamily="2" charset="2"/>
              <a:buChar char="Ø"/>
            </a:pPr>
            <a:r>
              <a:rPr lang="en-CA" dirty="0">
                <a:solidFill>
                  <a:schemeClr val="tx1"/>
                </a:solidFill>
              </a:rPr>
              <a:t>Science - 3 times a </a:t>
            </a:r>
            <a:r>
              <a:rPr lang="en-CA" dirty="0" smtClean="0">
                <a:solidFill>
                  <a:schemeClr val="tx1"/>
                </a:solidFill>
              </a:rPr>
              <a:t>week</a:t>
            </a:r>
          </a:p>
          <a:p>
            <a:pPr marL="285750" indent="-285750">
              <a:buFont typeface="Wingdings" panose="05000000000000000000" pitchFamily="2" charset="2"/>
              <a:buChar char="Ø"/>
            </a:pPr>
            <a:r>
              <a:rPr lang="en-CA" dirty="0">
                <a:solidFill>
                  <a:schemeClr val="tx1"/>
                </a:solidFill>
              </a:rPr>
              <a:t>Social Studies – 3 times a </a:t>
            </a:r>
            <a:r>
              <a:rPr lang="en-CA" dirty="0" smtClean="0">
                <a:solidFill>
                  <a:schemeClr val="tx1"/>
                </a:solidFill>
              </a:rPr>
              <a:t>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PDCP / Health – once a week</a:t>
            </a:r>
          </a:p>
          <a:p>
            <a:pPr marL="285750" indent="-285750">
              <a:spcBef>
                <a:spcPts val="600"/>
              </a:spcBef>
              <a:buClr>
                <a:schemeClr val="accent6">
                  <a:lumMod val="50000"/>
                </a:schemeClr>
              </a:buClr>
              <a:buFont typeface="Wingdings" panose="05000000000000000000" pitchFamily="2" charset="2"/>
              <a:buChar char="Ø"/>
            </a:pPr>
            <a:r>
              <a:rPr lang="en-CA" dirty="0">
                <a:solidFill>
                  <a:schemeClr val="tx1"/>
                </a:solidFill>
              </a:rPr>
              <a:t>Physical Education – twice a week</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fr-CA" dirty="0">
              <a:solidFill>
                <a:schemeClr val="tx1"/>
              </a:solidFill>
            </a:endParaRPr>
          </a:p>
        </p:txBody>
      </p:sp>
      <p:sp>
        <p:nvSpPr>
          <p:cNvPr id="7" name="Text Placeholder 6"/>
          <p:cNvSpPr>
            <a:spLocks noGrp="1"/>
          </p:cNvSpPr>
          <p:nvPr>
            <p:ph type="body" sz="quarter" idx="13"/>
          </p:nvPr>
        </p:nvSpPr>
        <p:spPr/>
        <p:txBody>
          <a:bodyPr/>
          <a:lstStyle/>
          <a:p>
            <a:r>
              <a:rPr lang="en-CA" dirty="0"/>
              <a:t>Specialties</a:t>
            </a:r>
            <a:endParaRPr lang="fr-CA" dirty="0"/>
          </a:p>
        </p:txBody>
      </p:sp>
      <p:sp>
        <p:nvSpPr>
          <p:cNvPr id="8" name="Text Placeholder 7"/>
          <p:cNvSpPr>
            <a:spLocks noGrp="1"/>
          </p:cNvSpPr>
          <p:nvPr>
            <p:ph type="body" sz="half" idx="17"/>
          </p:nvPr>
        </p:nvSpPr>
        <p:spPr/>
        <p:txBody>
          <a:bodyPr>
            <a:normAutofit lnSpcReduction="10000"/>
          </a:bodyPr>
          <a:lstStyle/>
          <a:p>
            <a:pPr>
              <a:spcBef>
                <a:spcPts val="600"/>
              </a:spcBef>
              <a:buClr>
                <a:schemeClr val="accent6">
                  <a:lumMod val="50000"/>
                </a:schemeClr>
              </a:buClr>
            </a:pPr>
            <a:r>
              <a:rPr lang="en-CA" dirty="0"/>
              <a:t>Specialties are rotated throughout the school year. </a:t>
            </a:r>
            <a:r>
              <a:rPr lang="en-CA" i="1" dirty="0"/>
              <a:t>For example</a:t>
            </a:r>
            <a:r>
              <a:rPr lang="en-CA" dirty="0"/>
              <a:t>, </a:t>
            </a:r>
            <a:r>
              <a:rPr lang="en-CA" u="sng" dirty="0"/>
              <a:t>all grade six students </a:t>
            </a:r>
            <a:r>
              <a:rPr lang="en-CA" dirty="0"/>
              <a:t>could have Art at the beginning of the school year, the grade seven students would have Music, and the eights would have Technology. After a few months, your speciality would change.</a:t>
            </a:r>
          </a:p>
          <a:p>
            <a:pPr marL="285750" indent="-285750">
              <a:spcBef>
                <a:spcPts val="600"/>
              </a:spcBef>
              <a:buClr>
                <a:schemeClr val="accent6">
                  <a:lumMod val="50000"/>
                </a:schemeClr>
              </a:buClr>
              <a:buFont typeface="Wingdings" panose="05000000000000000000" pitchFamily="2" charset="2"/>
              <a:buChar char="Ø"/>
            </a:pPr>
            <a:r>
              <a:rPr lang="en-CA" dirty="0"/>
              <a:t>Art - 3 times a week</a:t>
            </a:r>
          </a:p>
          <a:p>
            <a:pPr marL="285750" indent="-285750">
              <a:spcBef>
                <a:spcPts val="600"/>
              </a:spcBef>
              <a:buClr>
                <a:schemeClr val="accent6">
                  <a:lumMod val="50000"/>
                </a:schemeClr>
              </a:buClr>
              <a:buFont typeface="Wingdings" panose="05000000000000000000" pitchFamily="2" charset="2"/>
              <a:buChar char="Ø"/>
            </a:pPr>
            <a:r>
              <a:rPr lang="en-CA" dirty="0"/>
              <a:t>Music - 3 times a week</a:t>
            </a:r>
          </a:p>
          <a:p>
            <a:pPr marL="285750" indent="-285750">
              <a:spcBef>
                <a:spcPts val="600"/>
              </a:spcBef>
              <a:buClr>
                <a:schemeClr val="accent6">
                  <a:lumMod val="50000"/>
                </a:schemeClr>
              </a:buClr>
              <a:buFont typeface="Wingdings" panose="05000000000000000000" pitchFamily="2" charset="2"/>
              <a:buChar char="Ø"/>
            </a:pPr>
            <a:r>
              <a:rPr lang="en-CA" dirty="0"/>
              <a:t>Technology - 3 times a </a:t>
            </a:r>
            <a:r>
              <a:rPr lang="en-CA" dirty="0" smtClean="0"/>
              <a:t>week</a:t>
            </a:r>
            <a:endParaRPr lang="en-CA" dirty="0"/>
          </a:p>
        </p:txBody>
      </p:sp>
    </p:spTree>
    <p:extLst>
      <p:ext uri="{BB962C8B-B14F-4D97-AF65-F5344CB8AC3E}">
        <p14:creationId xmlns:p14="http://schemas.microsoft.com/office/powerpoint/2010/main" val="319796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2A913A62F0240BB1AE06D90A95C04" ma:contentTypeVersion="" ma:contentTypeDescription="Create a new document." ma:contentTypeScope="" ma:versionID="35c81beb161860a170c5b10c2417ca3b">
  <xsd:schema xmlns:xsd="http://www.w3.org/2001/XMLSchema" xmlns:xs="http://www.w3.org/2001/XMLSchema" xmlns:p="http://schemas.microsoft.com/office/2006/metadata/properties" xmlns:ns1="http://schemas.microsoft.com/sharepoint/v3" targetNamespace="http://schemas.microsoft.com/office/2006/metadata/properties" ma:root="true" ma:fieldsID="3087f67eda00c539007612ec919253f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2487669-91D1-4113-BB86-D069A76B613C}"/>
</file>

<file path=customXml/itemProps2.xml><?xml version="1.0" encoding="utf-8"?>
<ds:datastoreItem xmlns:ds="http://schemas.openxmlformats.org/officeDocument/2006/customXml" ds:itemID="{945368B0-9ED2-4BC2-90D1-ED30AABFE083}"/>
</file>

<file path=customXml/itemProps3.xml><?xml version="1.0" encoding="utf-8"?>
<ds:datastoreItem xmlns:ds="http://schemas.openxmlformats.org/officeDocument/2006/customXml" ds:itemID="{236A192B-C779-4DF1-982F-593E28FCEE35}"/>
</file>

<file path=docProps/app.xml><?xml version="1.0" encoding="utf-8"?>
<Properties xmlns="http://schemas.openxmlformats.org/officeDocument/2006/extended-properties" xmlns:vt="http://schemas.openxmlformats.org/officeDocument/2006/docPropsVTypes">
  <Template>Ion Boardroom</Template>
  <TotalTime>4373</TotalTime>
  <Words>1632</Words>
  <Application>Microsoft Office PowerPoint</Application>
  <PresentationFormat>Widescreen</PresentationFormat>
  <Paragraphs>213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Century Gothic</vt:lpstr>
      <vt:lpstr>Comic Sans MS</vt:lpstr>
      <vt:lpstr>Wingdings</vt:lpstr>
      <vt:lpstr>Wingdings 3</vt:lpstr>
      <vt:lpstr>Ion Boardroom</vt:lpstr>
      <vt:lpstr>Welcome to Barnhill Memorial School</vt:lpstr>
      <vt:lpstr>Agenda/Topics to be Covered</vt:lpstr>
      <vt:lpstr>Agenda/Topics to be Covered Continued…</vt:lpstr>
      <vt:lpstr>Vision Statement</vt:lpstr>
      <vt:lpstr>Mission Statement</vt:lpstr>
      <vt:lpstr>Who’s Who</vt:lpstr>
      <vt:lpstr>Student Behaviour  We are a Restorative Practice School</vt:lpstr>
      <vt:lpstr>Barnhill BOLT</vt:lpstr>
      <vt:lpstr>Grade 6 Classes</vt:lpstr>
      <vt:lpstr>Barnhill Supports &amp;                             Activities </vt:lpstr>
      <vt:lpstr>Barnhill Sports Teams</vt:lpstr>
      <vt:lpstr>Parent-Teacher Communication</vt:lpstr>
      <vt:lpstr>Parent-Teacher Communication Continued…</vt:lpstr>
      <vt:lpstr>Closed Campus</vt:lpstr>
      <vt:lpstr>Your Daily Schedule</vt:lpstr>
      <vt:lpstr>How to Properly Enter the School</vt:lpstr>
      <vt:lpstr>Morning Boundaries</vt:lpstr>
      <vt:lpstr>How to Properly Exit the School</vt:lpstr>
      <vt:lpstr>Nutrition Breaks</vt:lpstr>
      <vt:lpstr>Lunch</vt:lpstr>
      <vt:lpstr>Noon Boundaries </vt:lpstr>
      <vt:lpstr>Nut/Scent Free Policy</vt:lpstr>
      <vt:lpstr>Phone Use and Electronic Device Policy</vt:lpstr>
      <vt:lpstr>Missed Work</vt:lpstr>
      <vt:lpstr>Lost and Found Items</vt:lpstr>
      <vt:lpstr>Going From Class to Class</vt:lpstr>
      <vt:lpstr>Entering and Leaving Classrooms</vt:lpstr>
      <vt:lpstr>Using the Washroom</vt:lpstr>
      <vt:lpstr>Transportation</vt:lpstr>
      <vt:lpstr>School Dances</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Barnhill Memorial School</dc:title>
  <dc:creator>Arbeau, Candace (ASD-S)</dc:creator>
  <cp:lastModifiedBy>Muise, Liza (ASD-S)</cp:lastModifiedBy>
  <cp:revision>41</cp:revision>
  <dcterms:created xsi:type="dcterms:W3CDTF">2020-06-05T12:24:40Z</dcterms:created>
  <dcterms:modified xsi:type="dcterms:W3CDTF">2020-06-18T17:35:55Z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0x0101003972A913A62F0240BB1AE06D90A95C04</vt:lpwstr>
  </property>
</Properties>
</file>