
<file path=[Content_Types].xml><?xml version="1.0" encoding="utf-8"?>
<Types xmlns="http://schemas.openxmlformats.org/package/2006/content-types">
  <Default Extension="2" ContentType="image/jpeg"/>
  <Default Extension="glb" ContentType="model/gltf.binary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6" r:id="rId4"/>
    <p:sldMasterId id="2147483948" r:id="rId5"/>
    <p:sldMasterId id="2147484118" r:id="rId6"/>
    <p:sldMasterId id="2147483648" r:id="rId7"/>
  </p:sldMasterIdLst>
  <p:sldIdLst>
    <p:sldId id="286" r:id="rId8"/>
    <p:sldId id="287" r:id="rId9"/>
    <p:sldId id="288" r:id="rId10"/>
    <p:sldId id="289" r:id="rId11"/>
    <p:sldId id="292" r:id="rId12"/>
    <p:sldId id="261" r:id="rId13"/>
    <p:sldId id="290" r:id="rId14"/>
    <p:sldId id="283" r:id="rId15"/>
    <p:sldId id="280" r:id="rId16"/>
    <p:sldId id="279" r:id="rId17"/>
    <p:sldId id="29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6CC05-8127-438C-A982-F8EB4CB446FF}" v="252" dt="2022-06-05T15:31:18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AF61AA-5A98-4049-A93E-477E5505141A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7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0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3FB1-6666-495D-B032-47F12367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E0B82-934D-4E6D-8446-8C8719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08D-13B0-41C9-9041-92EC56F1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0ECA8-0B45-404D-8D5C-B73AC964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4755-D358-4E3A-A4D8-E2F0D3A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6923-B212-40A9-9AEE-4F2B69C4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FA1-C06E-4103-92A9-AB6D71410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13F3B-5D62-4AF6-818C-8FA5A75F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900FD-9BE4-4614-9835-3215D1E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E2B9D-A739-41A7-9DE5-D115235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68C87-4B5C-40DC-8F3E-4B65A77C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1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2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3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8F0B8-3C13-4CE6-A63F-0B792211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36BA9-171D-4433-BC7E-DE15808E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89785-6317-44C7-954C-6E68C2FD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CA0-98A8-4A57-B2A3-2500F7D8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C5657-A0D7-4DF9-A2C3-10C8133F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openclipart.org/detail/190134/lightning-by-zawertun-19013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wling-pn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img.com/download/2439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.ellenmueller.com/3d-design/syllabus/01-course-descrip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ies.eu/en/news/pride-marching-with-pride-for-lgbti-rights/15362" TargetMode="External"/><Relationship Id="rId2" Type="http://schemas.openxmlformats.org/officeDocument/2006/relationships/image" Target="../media/image8.2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gsarap.net/2011/10/03/cheese-pizz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453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ing-pari.com/quebec-city-good-bad-ugl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4505552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June 12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 – 16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, 2023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5924"/>
          <a:stretch/>
        </p:blipFill>
        <p:spPr bwMode="auto">
          <a:xfrm>
            <a:off x="7839805" y="3105022"/>
            <a:ext cx="3408121" cy="25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078" r="8960" b="2"/>
          <a:stretch/>
        </p:blipFill>
        <p:spPr>
          <a:xfrm>
            <a:off x="6065274" y="496673"/>
            <a:ext cx="2488213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38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Bowling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3CCA88-EA84-FCD2-91CF-657C1E9FF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96" b="499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Grade 6 students will be bowling on Thursday, June 15th from 12:30 p.m. – 2:30 p.m.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</a:rPr>
              <a:t>Grade 7 and remaining grade 8  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>
                <a:solidFill>
                  <a:srgbClr val="FFFFFF"/>
                </a:solidFill>
                <a:effectLst/>
              </a:rPr>
              <a:t>tudents will be bowling on Friday, June 16</a:t>
            </a:r>
            <a:r>
              <a:rPr lang="en-US" baseline="30000" dirty="0">
                <a:solidFill>
                  <a:srgbClr val="FFFFFF"/>
                </a:solidFill>
                <a:effectLst/>
              </a:rPr>
              <a:t>th</a:t>
            </a:r>
            <a:r>
              <a:rPr lang="en-US" dirty="0">
                <a:solidFill>
                  <a:srgbClr val="FFFFFF"/>
                </a:solidFill>
                <a:effectLst/>
              </a:rPr>
              <a:t> 12:30-2:30pm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</a:rPr>
              <a:t>Please remember to bring a lunch and some extra spending money. Please leave your phone at school or at home.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</a:rPr>
              <a:t>We will be walking over to the </a:t>
            </a:r>
            <a:r>
              <a:rPr lang="en-US" dirty="0" err="1">
                <a:solidFill>
                  <a:srgbClr val="FFFFFF"/>
                </a:solidFill>
              </a:rPr>
              <a:t>Bowlarama</a:t>
            </a:r>
            <a:r>
              <a:rPr lang="en-US" dirty="0">
                <a:solidFill>
                  <a:srgbClr val="FFFFFF"/>
                </a:solidFill>
              </a:rPr>
              <a:t> and it is $10.00 to play if you did not pay your student fee.</a:t>
            </a:r>
            <a:endParaRPr lang="en-US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046C0-628D-07D9-830B-3702C2929094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img.com/download/2439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20B2F-2954-D53B-DFA2-F62766231345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bowling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577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171E-B7DF-19E5-A20F-8ED83E70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764373"/>
            <a:ext cx="10671313" cy="12930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Upcoming events for the Final week of school.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Content Placeholder 4" descr="Lots of hearts">
                <a:extLst>
                  <a:ext uri="{FF2B5EF4-FFF2-40B4-BE49-F238E27FC236}">
                    <a16:creationId xmlns:a16="http://schemas.microsoft.com/office/drawing/2014/main" id="{7DA14D0D-5E8A-1496-D47B-70CE13588DAE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2096054" y="2854688"/>
              <a:ext cx="2513491" cy="270278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13491" cy="2702786"/>
                    </a:xfrm>
                    <a:prstGeom prst="rect">
                      <a:avLst/>
                    </a:prstGeom>
                  </am3d:spPr>
                  <am3d:camera>
                    <am3d:pos x="0" y="0" z="692915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968953" d="1000000"/>
                    <am3d:preTrans dx="1192864" dy="-18034074" dz="211283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394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Content Placeholder 4" descr="Lots of hearts">
                <a:extLst>
                  <a:ext uri="{FF2B5EF4-FFF2-40B4-BE49-F238E27FC236}">
                    <a16:creationId xmlns:a16="http://schemas.microsoft.com/office/drawing/2014/main" id="{7DA14D0D-5E8A-1496-D47B-70CE13588D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6054" y="2854688"/>
                <a:ext cx="2513491" cy="270278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5E6-574D-5A3A-7A16-9081E8B961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June 19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– Outdoor Field Day.</a:t>
            </a:r>
          </a:p>
          <a:p>
            <a:r>
              <a:rPr lang="en-US" dirty="0">
                <a:solidFill>
                  <a:srgbClr val="7030A0"/>
                </a:solidFill>
              </a:rPr>
              <a:t>June 20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– New River Beach.</a:t>
            </a:r>
          </a:p>
          <a:p>
            <a:r>
              <a:rPr lang="en-US" dirty="0">
                <a:solidFill>
                  <a:srgbClr val="7030A0"/>
                </a:solidFill>
              </a:rPr>
              <a:t>June 21</a:t>
            </a:r>
            <a:r>
              <a:rPr lang="en-US" baseline="30000" dirty="0">
                <a:solidFill>
                  <a:srgbClr val="7030A0"/>
                </a:solidFill>
              </a:rPr>
              <a:t>st</a:t>
            </a:r>
            <a:r>
              <a:rPr lang="en-US" dirty="0">
                <a:solidFill>
                  <a:srgbClr val="7030A0"/>
                </a:solidFill>
              </a:rPr>
              <a:t> – New River Beach rain date.</a:t>
            </a:r>
          </a:p>
          <a:p>
            <a:r>
              <a:rPr lang="en-US" dirty="0">
                <a:solidFill>
                  <a:srgbClr val="7030A0"/>
                </a:solidFill>
              </a:rPr>
              <a:t>June 22</a:t>
            </a:r>
            <a:r>
              <a:rPr lang="en-US" baseline="30000" dirty="0">
                <a:solidFill>
                  <a:srgbClr val="7030A0"/>
                </a:solidFill>
              </a:rPr>
              <a:t>nd</a:t>
            </a:r>
            <a:r>
              <a:rPr lang="en-US" dirty="0">
                <a:solidFill>
                  <a:srgbClr val="7030A0"/>
                </a:solidFill>
              </a:rPr>
              <a:t>  -  Awards Assemblies at 10:00 a.m. and 1:00 p.m. for Athletics. In the evening is the Moving Up Ceremony, begins at 5:00 p.m. </a:t>
            </a:r>
          </a:p>
          <a:p>
            <a:r>
              <a:rPr lang="en-US" dirty="0">
                <a:solidFill>
                  <a:srgbClr val="7030A0"/>
                </a:solidFill>
              </a:rPr>
              <a:t> Year End Dance from 7:00 p.m. -8:30 p.m.</a:t>
            </a:r>
          </a:p>
          <a:p>
            <a:r>
              <a:rPr lang="en-US" dirty="0">
                <a:solidFill>
                  <a:srgbClr val="7030A0"/>
                </a:solidFill>
              </a:rPr>
              <a:t>June 23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 – Last Day for students.</a:t>
            </a:r>
          </a:p>
        </p:txBody>
      </p:sp>
    </p:spTree>
    <p:extLst>
      <p:ext uri="{BB962C8B-B14F-4D97-AF65-F5344CB8AC3E}">
        <p14:creationId xmlns:p14="http://schemas.microsoft.com/office/powerpoint/2010/main" val="300545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A834348D-C609-4DDD-BC0E-8CCD47C1B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72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35ADF-A80F-42C8-91FB-B2E3F23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Lost and Found</a:t>
            </a:r>
          </a:p>
        </p:txBody>
      </p: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CF84-128C-4C0E-9AB3-472C1CB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438912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/>
            <a:r>
              <a:rPr lang="en-US" sz="2800" dirty="0"/>
              <a:t>Please check for clothing, water bottles, school supplies in the lost and found. </a:t>
            </a:r>
          </a:p>
          <a:p>
            <a:pPr marL="0"/>
            <a:r>
              <a:rPr lang="en-US" sz="2800" dirty="0"/>
              <a:t>Anything not claimed will be donated to charity at the end of June.</a:t>
            </a:r>
          </a:p>
        </p:txBody>
      </p:sp>
      <p:pic>
        <p:nvPicPr>
          <p:cNvPr id="5122" name="Picture 2" descr="lost-and-found | YMCA Calgary">
            <a:extLst>
              <a:ext uri="{FF2B5EF4-FFF2-40B4-BE49-F238E27FC236}">
                <a16:creationId xmlns:a16="http://schemas.microsoft.com/office/drawing/2014/main" id="{BB7E4DD0-98A4-A712-4A78-BA35A95042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3" b="7078"/>
          <a:stretch>
            <a:fillRect/>
          </a:stretch>
        </p:blipFill>
        <p:spPr bwMode="auto">
          <a:xfrm>
            <a:off x="7056116" y="1706142"/>
            <a:ext cx="4175762" cy="34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770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31A40-7744-428A-88B1-9ACC03EC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June Theme - Perseverance</a:t>
            </a:r>
          </a:p>
        </p:txBody>
      </p:sp>
      <p:pic>
        <p:nvPicPr>
          <p:cNvPr id="6" name="Content Placeholder 5" descr="A picture containing ground&#10;&#10;Description automatically generated">
            <a:extLst>
              <a:ext uri="{FF2B5EF4-FFF2-40B4-BE49-F238E27FC236}">
                <a16:creationId xmlns:a16="http://schemas.microsoft.com/office/drawing/2014/main" id="{100DD5F5-B155-45C0-AF46-E5B71978B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06" r="38126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93A6-0820-4263-87F1-70A4092B1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“Education is the most powerful weapon which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to change the world.”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~Ne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lson Mandela~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52BBB9-69A8-405C-9209-A9FE217AE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A8247A-9874-4F57-82F4-AEB016E66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0C3CE4-8479-4B6E-9C21-D7B0CD89E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BCD297-22FC-4ECD-95DC-8581D5E6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1A25F1-8873-4D98-B8D5-169EA0AC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7BCAD9-3EF1-4FCE-AFA0-BD2C545A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649524-3638-4334-8ED6-539D10DF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AAE5A1-0396-4BE1-94D1-A34FAF6A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84915"/>
            <a:ext cx="4651076" cy="195107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June is Pride Month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221F-35CD-4D35-9613-1F33A06A3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684921"/>
            <a:ext cx="5674107" cy="195108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800">
              <a:solidFill>
                <a:schemeClr val="bg1"/>
              </a:solidFill>
              <a:effectLst/>
            </a:endParaRPr>
          </a:p>
          <a:p>
            <a:pPr marL="0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E81F04-464E-4B5E-9CEA-D78B799C0E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868" r="-1" b="4309"/>
          <a:stretch/>
        </p:blipFill>
        <p:spPr>
          <a:xfrm>
            <a:off x="629638" y="2708781"/>
            <a:ext cx="10848063" cy="349663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2852760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034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0129-8077-40EC-A6AA-98A635C1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>
                <a:effectLst/>
              </a:rPr>
              <a:t>National Indigenous History Month</a:t>
            </a:r>
            <a:endParaRPr lang="en-US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05579-8AA2-44D0-91FF-5FA09BBD43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82E4-39FF-43B5-976A-7EA8DB53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0" i="0" dirty="0">
                <a:effectLst/>
              </a:rPr>
              <a:t>In June, we commemorate National Indigenous History Month 2023 to recognize the history, heritage and diversity of First Nations, Inuit and Métis peoples in Canada. </a:t>
            </a:r>
          </a:p>
          <a:p>
            <a:r>
              <a:rPr lang="en-US" sz="1800" b="0" i="0" dirty="0">
                <a:effectLst/>
              </a:rPr>
              <a:t>It is also an opportunity to recognize the strength of present-day Indigenous communities.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479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313" y="977029"/>
            <a:ext cx="9078809" cy="208428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Art competition, open to all students. Please create a cover for the 2023-2024 school agenda and submit it to Ms. Dennis.</a:t>
            </a:r>
            <a:endParaRPr lang="fr-CA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15" y="3563067"/>
            <a:ext cx="3678804" cy="22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7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39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35ADF-A80F-42C8-91FB-B2E3F23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Breakfast, Snacks, and Lunch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91E32BA-0C4E-D3E1-0D47-3EB66F61E1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205" b="1120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CF84-128C-4C0E-9AB3-472C1CB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/>
            <a:r>
              <a:rPr lang="en-US" sz="2400" dirty="0">
                <a:solidFill>
                  <a:srgbClr val="FFFFFF"/>
                </a:solidFill>
              </a:rPr>
              <a:t>Reminder that breakfast snacks are in the office every morning.</a:t>
            </a:r>
          </a:p>
          <a:p>
            <a:pPr marL="0"/>
            <a:r>
              <a:rPr lang="en-US" sz="2400" dirty="0">
                <a:solidFill>
                  <a:srgbClr val="FFFFFF"/>
                </a:solidFill>
              </a:rPr>
              <a:t>We will have pizza, please do not forget to place your order on Cashless Schools for Friday. We also have a canteen on Friday, and we sell drinks and snacks for $1.00 - $2.00 each.</a:t>
            </a:r>
          </a:p>
          <a:p>
            <a:pPr marL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4478A-C3CE-B6BD-29A1-6C876A0055AF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ngsarap.net/2011/10/03/cheese-pizz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190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63934-5DD5-47DF-A423-292335D9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Water Bottle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F6E7-6DD3-4AFC-AD45-6DCE06D97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We strongly encourage everyone to bring a water bottle to use at school. With the warmer weather and outdoor activities, we want everyone to stay hydrated. </a:t>
            </a:r>
          </a:p>
          <a:p>
            <a:r>
              <a:rPr lang="en-US" sz="2000"/>
              <a:t>We have numerous water fountains and coolers throughout the school. </a:t>
            </a:r>
          </a:p>
          <a:p>
            <a:r>
              <a:rPr lang="en-US" sz="2000"/>
              <a:t>We also sell Barnhill water bottles in the office for $5.00 each.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696D66-0264-40D4-A0E9-DAD52949DA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09" r="134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613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435978" cy="31537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800" b="1" dirty="0"/>
            </a:b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 On Tuesday, June 13</a:t>
            </a:r>
            <a:r>
              <a:rPr lang="en-US" sz="2400" b="1" baseline="30000" dirty="0">
                <a:solidFill>
                  <a:srgbClr val="FF0000"/>
                </a:solidFill>
              </a:rPr>
              <a:t>th </a:t>
            </a:r>
            <a:r>
              <a:rPr lang="en-US" sz="2400" b="1" dirty="0">
                <a:solidFill>
                  <a:srgbClr val="FF0000"/>
                </a:solidFill>
              </a:rPr>
              <a:t>all grade 8 students will be going to their respective high school for a tour and an information session. A light lunch will be provided. This will be from 11:45 a.m. until 12:30 p.m.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In the Fall the students will still have their special day to start the school year.</a:t>
            </a:r>
            <a:endParaRPr lang="fr-CA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13DAF88D-2F00-D5D6-EB1A-EDFE4E03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55462" y="1277655"/>
            <a:ext cx="1879539" cy="206749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" name="Content Placeholder 6" descr="A red and grey logo&#10;&#10;Description automatically generated with low confidence">
            <a:extLst>
              <a:ext uri="{FF2B5EF4-FFF2-40B4-BE49-F238E27FC236}">
                <a16:creationId xmlns:a16="http://schemas.microsoft.com/office/drawing/2014/main" id="{8D5AA8C4-7E4F-2FD5-6277-0311CFFC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0172" y="1277655"/>
            <a:ext cx="1952630" cy="206749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Content Placeholder 1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169E0FC-CAE8-DF7B-FC42-8C37B15E8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69136" y="3509739"/>
            <a:ext cx="2067492" cy="2067492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8547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E3E1ECA2-449F-4E97-BD3B-2CAC05378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5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Quebec City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2FF19-D237-DCFF-3A93-69A749FC8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497" b="649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83" name="Rectangle 20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F933D-3BBD-0FC4-5650-D0184684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  <a:effectLst/>
              </a:rPr>
              <a:t>Grade 8 Students are going to </a:t>
            </a:r>
            <a:r>
              <a:rPr lang="en-US" sz="2800" dirty="0">
                <a:solidFill>
                  <a:srgbClr val="FFFFFF"/>
                </a:solidFill>
              </a:rPr>
              <a:t>Quebec City</a:t>
            </a:r>
            <a:r>
              <a:rPr lang="en-US" sz="2800" dirty="0">
                <a:solidFill>
                  <a:srgbClr val="FFFFFF"/>
                </a:solidFill>
                <a:effectLst/>
              </a:rPr>
              <a:t> on Wednesday, June 14</a:t>
            </a:r>
            <a:r>
              <a:rPr lang="en-US" sz="2800" baseline="30000" dirty="0">
                <a:solidFill>
                  <a:srgbClr val="FFFFFF"/>
                </a:solidFill>
                <a:effectLst/>
              </a:rPr>
              <a:t>th</a:t>
            </a:r>
            <a:r>
              <a:rPr lang="en-US" sz="2800" dirty="0">
                <a:solidFill>
                  <a:srgbClr val="FFFFFF"/>
                </a:solidFill>
                <a:effectLst/>
              </a:rPr>
              <a:t>. Please ensure you are at the school for 6:30 am. The bus will be leaving at 7:00</a:t>
            </a:r>
            <a:r>
              <a:rPr lang="en-US" sz="2800" dirty="0">
                <a:solidFill>
                  <a:srgbClr val="FFFFFF"/>
                </a:solidFill>
              </a:rPr>
              <a:t> am sharp!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FF"/>
                </a:solidFill>
              </a:rPr>
              <a:t>Any final questions, please call Mrs. Muise at 658-5972.</a:t>
            </a:r>
            <a:endParaRPr lang="en-US" sz="280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F6D25-AF89-1173-20B2-463D13124618}"/>
              </a:ext>
            </a:extLst>
          </p:cNvPr>
          <p:cNvSpPr txBox="1"/>
          <p:nvPr/>
        </p:nvSpPr>
        <p:spPr>
          <a:xfrm>
            <a:off x="327547" y="4429125"/>
            <a:ext cx="7058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raveling-pari.com/quebec-city-good-bad-ug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192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CA5402-41C9-40F3-AB6C-7AE7A66E27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BB6E52-846E-4600-B5AA-3D4105FD7A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5E373F-2A1E-4419-82D9-6A3984A5862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19912</TotalTime>
  <Words>592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Tw Cen MT</vt:lpstr>
      <vt:lpstr>Tw Cen MT Condensed</vt:lpstr>
      <vt:lpstr>Wingdings 3</vt:lpstr>
      <vt:lpstr>Integral</vt:lpstr>
      <vt:lpstr>Vapor Trail</vt:lpstr>
      <vt:lpstr>Office Theme</vt:lpstr>
      <vt:lpstr>Ion Boardroom</vt:lpstr>
      <vt:lpstr>Lightning News</vt:lpstr>
      <vt:lpstr>June Theme - Perseverance</vt:lpstr>
      <vt:lpstr>June is Pride Month in Canada</vt:lpstr>
      <vt:lpstr>National Indigenous History Month</vt:lpstr>
      <vt:lpstr>Art competition, open to all students. Please create a cover for the 2023-2024 school agenda and submit it to Ms. Dennis.</vt:lpstr>
      <vt:lpstr>Breakfast, Snacks, and Lunch</vt:lpstr>
      <vt:lpstr>Water Bottle</vt:lpstr>
      <vt:lpstr>   On Tuesday, June 13th all grade 8 students will be going to their respective high school for a tour and an information session. A light lunch will be provided. This will be from 11:45 a.m. until 12:30 p.m. In the Fall the students will still have their special day to start the school year.</vt:lpstr>
      <vt:lpstr>Quebec City </vt:lpstr>
      <vt:lpstr>Bowling</vt:lpstr>
      <vt:lpstr>Upcoming events for the Final week of school.</vt:lpstr>
      <vt:lpstr>Lost and Found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News</dc:title>
  <dc:creator>Savoie, Bruce (ASD-S)</dc:creator>
  <cp:lastModifiedBy>Ferguson, Jill (ASD-S)</cp:lastModifiedBy>
  <cp:revision>17</cp:revision>
  <dcterms:created xsi:type="dcterms:W3CDTF">2022-03-13T21:08:59Z</dcterms:created>
  <dcterms:modified xsi:type="dcterms:W3CDTF">2023-06-09T16:04:03Z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