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ink/ink1.xml" ContentType="application/inkml+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3978" r:id="rId2"/>
    <p:sldMasterId id="2147483990" r:id="rId3"/>
  </p:sldMasterIdLst>
  <p:sldIdLst>
    <p:sldId id="256" r:id="rId4"/>
    <p:sldId id="298" r:id="rId5"/>
    <p:sldId id="271" r:id="rId6"/>
    <p:sldId id="302" r:id="rId7"/>
    <p:sldId id="310" r:id="rId8"/>
    <p:sldId id="311" r:id="rId9"/>
    <p:sldId id="312" r:id="rId10"/>
    <p:sldId id="313" r:id="rId11"/>
    <p:sldId id="265" r:id="rId12"/>
    <p:sldId id="275" r:id="rId13"/>
    <p:sldId id="274" r:id="rId14"/>
    <p:sldId id="273" r:id="rId15"/>
    <p:sldId id="272" r:id="rId16"/>
    <p:sldId id="258" r:id="rId17"/>
    <p:sldId id="266" r:id="rId18"/>
    <p:sldId id="309" r:id="rId19"/>
    <p:sldId id="29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51C48-1AD1-44B5-8DB9-9757C455DD22}" v="31" dt="2023-10-27T19:15:11.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3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3T18:11:30.869"/>
    </inkml:context>
    <inkml:brush xml:id="br0">
      <inkml:brushProperty name="width" value="0.05" units="cm"/>
      <inkml:brushProperty name="height" value="0.05" units="cm"/>
    </inkml:brush>
  </inkml:definitions>
  <inkml:trace contextRef="#ctx0" brushRef="#br0">1543 119 24575,'-12'1'0,"-1"0"0,1 1 0,0 1 0,0 0 0,-12 5 0,-47 10 0,-15-13 0,-105-6 0,-49 2 0,119 17 0,79-10 0,-48 2 0,-372-7 0,307-5 0,241 3 0,101 14 0,215 34 0,-281-37 0,0-5 0,128-10 0,-64 0 0,-113 5 0,88-5 0,-156 3 0,0 0 0,-1-1 0,1 0 0,0 0 0,0 0 0,-1 0 0,1-1 0,-1 0 0,1 1 0,-1-1 0,0 0 0,1-1 0,3-2 0,-7 4 0,1 1 0,-1-1 0,1 0 0,0 0 0,-1 1 0,0-1 0,1 0 0,-1 0 0,1 0 0,-1 0 0,0 1 0,0-1 0,1 0 0,-1 0 0,0 0 0,0 0 0,0 0 0,0 0 0,0 0 0,0 0 0,0 1 0,0-2 0,-1 0 0,0 0 0,0 0 0,0 1 0,0-1 0,0 1 0,0-1 0,-1 1 0,1-1 0,0 1 0,-1 0 0,1 0 0,-1 0 0,1-1 0,-1 2 0,-1-2 0,-13-7 0,-1 1 0,0 1 0,0 1 0,-1 0 0,1 1 0,-1 1 0,0 0 0,-24 0 0,-21 1 0,-69 5 0,35 2 0,0-5 0,28-1 0,0 3 0,-103 16 0,72-4 0,-1-5 0,-144-5 0,177-4 0,68 1 0,0 0 0,0 0 0,0 0 0,0 0 0,1 0 0,-1 0 0,0 1 0,0-1 0,0 0 0,0 0 0,0 0 0,0 0 0,0 0 0,0 0 0,0 0 0,0 0 0,0 0 0,0 0 0,0 0 0,0 0 0,0 0 0,0 0 0,0 1 0,0-1 0,0 0 0,0 0 0,0 0 0,0 0 0,0 0 0,0 0 0,0 0 0,0 0 0,0 0 0,0 0 0,0 0 0,0 1 0,0-1 0,0 0 0,0 0 0,0 0 0,0 0 0,0 0 0,0 0 0,0 0 0,0 0 0,0 0 0,0 0 0,0 0 0,14 8 0,24 5 0,308 50 0,-244-47 0,0-5 0,1-5 0,113-7 0,-93 0 0,-95-1 0,-1-1 0,1-1 0,31-10 0,16-2 0,-168-9 0,-19 13 0,-1 5 0,-146 9 0,81 1 0,82-2 0,36 2 0,-1-4 0,1-2 0,-74-13 0,-109-39 0,243 55 0,0 0 0,0-1 0,0 1 0,0 0 0,0 0 0,0 0 0,1 0 0,-1 0 0,0 0 0,0 0 0,0-1 0,0 1 0,0 0 0,0 0 0,0 0 0,0 0 0,0 0 0,0 0 0,0-1 0,0 1 0,0 0 0,0 0 0,0 0 0,0 0 0,-1 0 0,1 0 0,0 0 0,0-1 0,0 1 0,0 0 0,0 0 0,0 0 0,0 0 0,0 0 0,0 0 0,0 0 0,0 0 0,-1 0 0,1 0 0,0 0 0,0-1 0,0 1 0,0 0 0,24-2 0,34 0 0,916 4 0,-920-5 0,-1-2 0,59-14 0,-38 6 0,0-4 0,-48 11 0,48-7 0,43 8 0,-116 5 0,0 0 0,0 0 0,0 0 0,0-1 0,0 1 0,-1 0 0,1 0 0,0 0 0,0-1 0,0 1 0,0 0 0,0-1 0,0 1 0,-1-1 0,1 1 0,0-1 0,0 0 0,-1 1 0,1-1 0,0 0 0,-1 1 0,1-1 0,0-1 0,-1 1 0,0 0 0,0 0 0,0 0 0,0 0 0,0 0 0,0 1 0,0-1 0,-1 0 0,1 0 0,0 0 0,-1 0 0,1 1 0,0-1 0,-1 0 0,1 0 0,-1 1 0,0-1 0,1 0 0,-2 0 0,-2-3 0,0 0 0,0 0 0,-1 1 0,1-1 0,-1 1 0,-8-4 0,0 3 0,-1 0 0,1 0 0,-1 1 0,1 1 0,-1 0 0,0 1 0,0 1 0,-15 0 0,-16 5 0,-52 11 0,56-8 0,-65 5 0,28-13 0,51-1 0,-1 1 0,0 1 0,1 2 0,-43 8 0,32-2 0,1-2 0,-1-1 0,-43 0 0,-119-8 0,84 0 0,27 4 0,57 1 0,0-2 0,-1-2 0,1 0 0,0-3 0,-62-13 0,-4-26 0,67 27 0,54 26 0,1-1 0,1-2 0,43 8 0,96 8 0,-46-7 0,144 42 0,-110-21 0,-93-27 0,1-2 0,-1-4 0,1-1 0,112-12 0,-126 3 0,-1-3 0,64-21 0,6-1 0,-99 27 0,0 0 0,0-1 0,0-1 0,-1-1 0,0 0 0,0-1 0,16-12 0,-31 20 0,0 0 0,1 0 0,-1 0 0,0 0 0,0 0 0,1 0 0,-1 0 0,0-1 0,0 1 0,0 0 0,1 0 0,-1 0 0,0-1 0,0 1 0,0 0 0,0 0 0,1 0 0,-1-1 0,0 1 0,0 0 0,0 0 0,0-1 0,0 1 0,0 0 0,0 0 0,0-1 0,0 1 0,0 0 0,0-1 0,0 1 0,0 0 0,0 0 0,0-1 0,0 1 0,0 0 0,0 0 0,0-1 0,0 1 0,0 0 0,0 0 0,-1-1 0,1 1 0,0 0 0,0 0 0,0 0 0,0-1 0,-1 1 0,1 0 0,-18-6 0,-23 2 0,17 6 0,0 0 0,1 1 0,-41 11 0,35-7 0,-54 6 0,-21-12 0,74-2 0,0 1 0,0 1 0,0 2 0,-43 9 0,-23 7-1365,65-16-5461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DAF61AA-5A98-4049-A93E-477E5505141A}" type="datetimeFigureOut">
              <a:rPr lang="en-US" smtClean="0"/>
              <a:t>10/27/2023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013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883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DAF61AA-5A98-4049-A93E-477E5505141A}" type="datetimeFigureOut">
              <a:rPr lang="en-US" smtClean="0"/>
              <a:pPr/>
              <a:t>10/27/2023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47106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A24E-7E21-408B-AB2F-C5CCF6E74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A3204-CA8E-0DDC-B345-AAFFB7E67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4E5B6-9138-A68C-BDA5-A01DD5C1FA63}"/>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721C2F0D-2934-7137-B55A-4384BF0AA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F5324-97CE-4757-49D5-CA8F4868BC20}"/>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277187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C376-B3CC-64E5-AB4D-4E2D4FF1C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77FDC-60F5-839C-6F97-CF97A343B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DE906-440B-623E-8624-105DB6B38BDC}"/>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508D8F95-859B-2851-0A6D-3C6A74CAC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A8706-0077-B443-526F-943559025004}"/>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346277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F71C-5982-C0DF-A72D-AC61410D90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6B239-D657-52AB-3CA4-882B812CF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9E5BA-0CB7-C9B5-E645-60C7EE8E2CBA}"/>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6630826A-F239-CA17-9282-D20C23ADB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E9930-6099-BECD-EB9A-C38C35873DB7}"/>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317531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7C34-4996-58CE-4249-0975D627C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DA1CE-7572-892E-525B-978D3072C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73EA6-0155-FFFB-662B-8B2E202FB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B0F8BE-4DFD-D7EE-4EDA-69424993AC60}"/>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6" name="Footer Placeholder 5">
            <a:extLst>
              <a:ext uri="{FF2B5EF4-FFF2-40B4-BE49-F238E27FC236}">
                <a16:creationId xmlns:a16="http://schemas.microsoft.com/office/drawing/2014/main" id="{FA394A79-1579-10B7-BDC2-F8420CB1D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9D5E4-2E1F-499B-9553-FEA333F0582A}"/>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103484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B520-AEB9-5C70-BE7A-733362D7F8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72BAB-EDC6-0F08-9715-B2B8EA99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A68DAB-026F-E619-F4D4-82415AB6FB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0BEB96-FC1C-D17A-B37E-E030A69F9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74E9B-D73D-9FFC-95D7-4CD2BB0E13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9E07D0-3F81-2277-BC64-923941FF095F}"/>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8" name="Footer Placeholder 7">
            <a:extLst>
              <a:ext uri="{FF2B5EF4-FFF2-40B4-BE49-F238E27FC236}">
                <a16:creationId xmlns:a16="http://schemas.microsoft.com/office/drawing/2014/main" id="{FE07914E-F830-5CE8-5F1D-FC243F333F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7F8AFE-8B42-A95C-7710-B62230395FCB}"/>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91257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6FCE-A2A4-077A-DBA3-740B28954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26E83-A8FB-1BBA-79EF-7993C40EB035}"/>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4" name="Footer Placeholder 3">
            <a:extLst>
              <a:ext uri="{FF2B5EF4-FFF2-40B4-BE49-F238E27FC236}">
                <a16:creationId xmlns:a16="http://schemas.microsoft.com/office/drawing/2014/main" id="{ACE61144-7815-9901-C3C2-780A55FD6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E1D3C-BB77-2B4C-2A53-32F1B2F20FCB}"/>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375500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98B32-8E5A-1EDD-89A8-242A16BEA4DD}"/>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3" name="Footer Placeholder 2">
            <a:extLst>
              <a:ext uri="{FF2B5EF4-FFF2-40B4-BE49-F238E27FC236}">
                <a16:creationId xmlns:a16="http://schemas.microsoft.com/office/drawing/2014/main" id="{4FC878EC-68ED-1F7B-C0F1-3FCFEB310A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07E27-009E-4CBE-F6D8-D5B09A9FEAA7}"/>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3433901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64F4-5630-99F5-B89D-2DDB3AE18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4A8AE-C8ED-A6B3-EB9D-338F6F128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BA791-D964-FB66-2DF7-531F7DDD4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A76FB-56DB-B651-DADD-865B1DEB6575}"/>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6" name="Footer Placeholder 5">
            <a:extLst>
              <a:ext uri="{FF2B5EF4-FFF2-40B4-BE49-F238E27FC236}">
                <a16:creationId xmlns:a16="http://schemas.microsoft.com/office/drawing/2014/main" id="{43CE031B-9BF0-2098-F0C3-FCE51621F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4EFF0-0894-3E4D-3AFE-7976F246F9A2}"/>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7738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524916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EC5-2530-9D68-DEBD-E3AEC7EFB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E33E4-4437-886C-722B-1D60FE6296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A26AC-9880-7EE3-6A0A-16D83290C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63E37-D6A9-F68F-E232-4B762B9C3E74}"/>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6" name="Footer Placeholder 5">
            <a:extLst>
              <a:ext uri="{FF2B5EF4-FFF2-40B4-BE49-F238E27FC236}">
                <a16:creationId xmlns:a16="http://schemas.microsoft.com/office/drawing/2014/main" id="{1010813D-590E-98E9-EB6F-ECB570393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ABD5A-DCBA-154A-A1B5-B6252C5171BC}"/>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342221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4E84-8039-D997-712D-97DA052AE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B595D-8F0E-1C7E-5946-35E1AF5399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300F8-4D89-02B2-824F-410FA7F1CA2D}"/>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EB3F6DF2-EA85-3E08-6298-FCF99FB95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F0298-B44A-1774-958C-ED73959739FB}"/>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2596455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3DE40-C3D1-B937-0F79-78F173166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4FB69-FDDE-088D-63AA-C910EBFE5E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E507-AC35-63FE-323D-337B6E99A99E}"/>
              </a:ext>
            </a:extLst>
          </p:cNvPr>
          <p:cNvSpPr>
            <a:spLocks noGrp="1"/>
          </p:cNvSpPr>
          <p:nvPr>
            <p:ph type="dt" sz="half" idx="10"/>
          </p:nvPr>
        </p:nvSpPr>
        <p:spPr/>
        <p:txBody>
          <a:body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E00A1C9C-E169-5FE1-A7BA-72CD327AD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FE8B5-90A5-B103-E811-9D22D1B77015}"/>
              </a:ext>
            </a:extLst>
          </p:cNvPr>
          <p:cNvSpPr>
            <a:spLocks noGrp="1"/>
          </p:cNvSpPr>
          <p:nvPr>
            <p:ph type="sldNum" sz="quarter" idx="12"/>
          </p:nvPr>
        </p:nvSpPr>
        <p:spPr/>
        <p:txBody>
          <a:bodyPr/>
          <a:lstStyle/>
          <a:p>
            <a:fld id="{B01BF805-59D5-49B5-AF17-7940A412A7B9}" type="slidenum">
              <a:rPr lang="en-US" smtClean="0"/>
              <a:t>‹#›</a:t>
            </a:fld>
            <a:endParaRPr lang="en-US"/>
          </a:p>
        </p:txBody>
      </p:sp>
    </p:spTree>
    <p:extLst>
      <p:ext uri="{BB962C8B-B14F-4D97-AF65-F5344CB8AC3E}">
        <p14:creationId xmlns:p14="http://schemas.microsoft.com/office/powerpoint/2010/main" val="466805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1301590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09622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160215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EE3429-CE95-48F7-9E89-495AA88F9A0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4098436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EE3429-CE95-48F7-9E89-495AA88F9A09}"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82925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2CEE3429-CE95-48F7-9E89-495AA88F9A09}"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7184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E3429-CE95-48F7-9E89-495AA88F9A09}"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62768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DAF61AA-5A98-4049-A93E-477E5505141A}" type="datetimeFigureOut">
              <a:rPr lang="en-US" smtClean="0"/>
              <a:t>10/27/2023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8483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E3429-CE95-48F7-9E89-495AA88F9A0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329801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E3429-CE95-48F7-9E89-495AA88F9A0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523300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E3429-CE95-48F7-9E89-495AA88F9A0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3135842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90249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938999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138141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EE3429-CE95-48F7-9E89-495AA88F9A09}"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529641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EE3429-CE95-48F7-9E89-495AA88F9A09}" type="datetimeFigureOut">
              <a:rPr lang="en-US" smtClean="0"/>
              <a:t>10/27/2023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2283292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105842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2CEE3429-CE95-48F7-9E89-495AA88F9A0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169115-69A7-407D-BB01-74F64008F393}" type="slidenum">
              <a:rPr lang="en-US" smtClean="0"/>
              <a:t>‹#›</a:t>
            </a:fld>
            <a:endParaRPr lang="en-US"/>
          </a:p>
        </p:txBody>
      </p:sp>
    </p:spTree>
    <p:extLst>
      <p:ext uri="{BB962C8B-B14F-4D97-AF65-F5344CB8AC3E}">
        <p14:creationId xmlns:p14="http://schemas.microsoft.com/office/powerpoint/2010/main" val="4422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DAF61AA-5A98-4049-A93E-477E5505141A}" type="datetimeFigureOut">
              <a:rPr lang="en-US" smtClean="0"/>
              <a:pPr/>
              <a:t>10/27/2023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78954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DAF61AA-5A98-4049-A93E-477E5505141A}" type="datetimeFigureOut">
              <a:rPr lang="en-US" smtClean="0"/>
              <a:pPr/>
              <a:t>10/27/2023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3401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9806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DAF61AA-5A98-4049-A93E-477E5505141A}" type="datetimeFigureOut">
              <a:rPr lang="en-US" smtClean="0"/>
              <a:t>10/27/2023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53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3464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DAF61AA-5A98-4049-A93E-477E5505141A}" type="datetimeFigureOut">
              <a:rPr lang="en-US" smtClean="0"/>
              <a:t>10/27/2023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0548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DAF61AA-5A98-4049-A93E-477E5505141A}" type="datetimeFigureOut">
              <a:rPr lang="en-US" smtClean="0"/>
              <a:pPr/>
              <a:t>10/27/2023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1579453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22E9E-3209-BE48-2B7D-8795DE785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CB526-61B8-D83E-D6AF-51E1A6C67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2787-79A0-A780-226C-91D805A60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4B56-DC0D-478E-8605-19FB873630FB}" type="datetimeFigureOut">
              <a:rPr lang="en-US" smtClean="0"/>
              <a:t>10/27/2023</a:t>
            </a:fld>
            <a:endParaRPr lang="en-US"/>
          </a:p>
        </p:txBody>
      </p:sp>
      <p:sp>
        <p:nvSpPr>
          <p:cNvPr id="5" name="Footer Placeholder 4">
            <a:extLst>
              <a:ext uri="{FF2B5EF4-FFF2-40B4-BE49-F238E27FC236}">
                <a16:creationId xmlns:a16="http://schemas.microsoft.com/office/drawing/2014/main" id="{5F6D9CA6-9F70-0D9E-61B9-42FEF2173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787EE-4E2E-7C0D-0C29-26616A91F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BF805-59D5-49B5-AF17-7940A412A7B9}" type="slidenum">
              <a:rPr lang="en-US" smtClean="0"/>
              <a:t>‹#›</a:t>
            </a:fld>
            <a:endParaRPr lang="en-US"/>
          </a:p>
        </p:txBody>
      </p:sp>
    </p:spTree>
    <p:extLst>
      <p:ext uri="{BB962C8B-B14F-4D97-AF65-F5344CB8AC3E}">
        <p14:creationId xmlns:p14="http://schemas.microsoft.com/office/powerpoint/2010/main" val="323710992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CEE3429-CE95-48F7-9E89-495AA88F9A09}" type="datetimeFigureOut">
              <a:rPr lang="en-US" smtClean="0"/>
              <a:t>10/27/2023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9169115-69A7-407D-BB01-74F64008F393}" type="slidenum">
              <a:rPr lang="en-US" smtClean="0"/>
              <a:t>‹#›</a:t>
            </a:fld>
            <a:endParaRPr lang="en-US"/>
          </a:p>
        </p:txBody>
      </p:sp>
    </p:spTree>
    <p:extLst>
      <p:ext uri="{BB962C8B-B14F-4D97-AF65-F5344CB8AC3E}">
        <p14:creationId xmlns:p14="http://schemas.microsoft.com/office/powerpoint/2010/main" val="206772084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view-image.php?image=173383&amp;picture=remembrance-rod-vallmo"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Liza.muise@nbed.nb.ca" TargetMode="External"/><Relationship Id="rId2" Type="http://schemas.openxmlformats.org/officeDocument/2006/relationships/image" Target="../media/image19.GIF"/><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hyperlink" Target="mailto:andrea.dennis@nbed.nb.ca"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lwr/135789653" TargetMode="External"/><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hyperlink" Target="https://creativecommons.org/licenses/by-nc-sa/3.0/" TargetMode="External"/><Relationship Id="rId5" Type="http://schemas.openxmlformats.org/officeDocument/2006/relationships/image" Target="../media/image7.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www.smilelikeyoumeanit.net/2017/04/one-day-for-laundry-method-and-other.html?spref=pi" TargetMode="External"/><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knitting-and-so-on.blogspot.com/2017/01/another-sock-idea-socks-with-butterfly.html" TargetMode="External"/><Relationship Id="rId2" Type="http://schemas.openxmlformats.org/officeDocument/2006/relationships/image" Target="../media/image11.jpg"/><Relationship Id="rId1" Type="http://schemas.openxmlformats.org/officeDocument/2006/relationships/slideLayout" Target="../slideLayouts/slideLayout31.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iqsels.com/en/search?q=badminton"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39EDC2D-1E70-46CF-BDBB-41945B1AC9ED}"/>
              </a:ext>
            </a:extLst>
          </p:cNvPr>
          <p:cNvSpPr>
            <a:spLocks noGrp="1"/>
          </p:cNvSpPr>
          <p:nvPr>
            <p:ph type="ctrTitle"/>
          </p:nvPr>
        </p:nvSpPr>
        <p:spPr>
          <a:xfrm>
            <a:off x="3030626" y="289006"/>
            <a:ext cx="6343369" cy="712897"/>
          </a:xfrm>
        </p:spPr>
        <p:txBody>
          <a:bodyPr vert="horz" lIns="228600" tIns="228600" rIns="228600" bIns="0" rtlCol="0" anchor="b">
            <a:noAutofit/>
          </a:bodyPr>
          <a:lstStyle/>
          <a:p>
            <a:r>
              <a:rPr lang="en-US" sz="7200" dirty="0">
                <a:solidFill>
                  <a:schemeClr val="tx2"/>
                </a:solidFill>
              </a:rPr>
              <a:t>Lightning News</a:t>
            </a:r>
          </a:p>
        </p:txBody>
      </p:sp>
      <p:sp>
        <p:nvSpPr>
          <p:cNvPr id="3" name="Subtitle 2">
            <a:extLst>
              <a:ext uri="{FF2B5EF4-FFF2-40B4-BE49-F238E27FC236}">
                <a16:creationId xmlns:a16="http://schemas.microsoft.com/office/drawing/2014/main" id="{FD55F1BB-93B1-4900-B5F8-12E5E65E4D62}"/>
              </a:ext>
            </a:extLst>
          </p:cNvPr>
          <p:cNvSpPr>
            <a:spLocks noGrp="1"/>
          </p:cNvSpPr>
          <p:nvPr>
            <p:ph type="subTitle" idx="1"/>
          </p:nvPr>
        </p:nvSpPr>
        <p:spPr>
          <a:xfrm>
            <a:off x="3050727" y="5135370"/>
            <a:ext cx="6368616" cy="522636"/>
          </a:xfrm>
        </p:spPr>
        <p:txBody>
          <a:bodyPr vert="horz" lIns="91440" tIns="0" rIns="91440" bIns="45720" rtlCol="0">
            <a:normAutofit fontScale="40000" lnSpcReduction="20000"/>
          </a:bodyPr>
          <a:lstStyle/>
          <a:p>
            <a:r>
              <a:rPr lang="en-US" sz="8000" dirty="0">
                <a:solidFill>
                  <a:schemeClr val="tx2"/>
                </a:solidFill>
              </a:rPr>
              <a:t>October 30</a:t>
            </a:r>
            <a:r>
              <a:rPr lang="en-US" sz="8000" baseline="30000" dirty="0">
                <a:solidFill>
                  <a:schemeClr val="tx2"/>
                </a:solidFill>
              </a:rPr>
              <a:t>th</a:t>
            </a:r>
            <a:r>
              <a:rPr lang="en-US" sz="8000" dirty="0">
                <a:solidFill>
                  <a:schemeClr val="tx2"/>
                </a:solidFill>
              </a:rPr>
              <a:t> – November 3</a:t>
            </a:r>
            <a:r>
              <a:rPr lang="en-US" sz="8000" baseline="30000" dirty="0">
                <a:solidFill>
                  <a:schemeClr val="tx2"/>
                </a:solidFill>
              </a:rPr>
              <a:t>rd</a:t>
            </a:r>
            <a:r>
              <a:rPr lang="en-US" sz="5000" dirty="0">
                <a:solidFill>
                  <a:schemeClr val="tx2"/>
                </a:solidFill>
              </a:rPr>
              <a:t>.</a:t>
            </a:r>
          </a:p>
        </p:txBody>
      </p:sp>
      <p:sp>
        <p:nvSpPr>
          <p:cNvPr id="196"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BC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BC914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rnhill Memorial School - Home | Facebook">
            <a:extLst>
              <a:ext uri="{FF2B5EF4-FFF2-40B4-BE49-F238E27FC236}">
                <a16:creationId xmlns:a16="http://schemas.microsoft.com/office/drawing/2014/main" id="{BA5259B2-E407-47BD-9C89-B0D0353E1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5" b="11263"/>
          <a:stretch/>
        </p:blipFill>
        <p:spPr bwMode="auto">
          <a:xfrm>
            <a:off x="3314750" y="1118834"/>
            <a:ext cx="5760720" cy="3099816"/>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asketball dropping into a basketball hoop">
            <a:extLst>
              <a:ext uri="{FF2B5EF4-FFF2-40B4-BE49-F238E27FC236}">
                <a16:creationId xmlns:a16="http://schemas.microsoft.com/office/drawing/2014/main" id="{D4482B80-3F94-5085-BFA5-CDC74EB46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363141"/>
            <a:ext cx="11379200" cy="7584281"/>
          </a:xfrm>
          <a:prstGeom prst="rect">
            <a:avLst/>
          </a:prstGeom>
        </p:spPr>
      </p:pic>
      <p:sp>
        <p:nvSpPr>
          <p:cNvPr id="3" name="Content Placeholder 2">
            <a:extLst>
              <a:ext uri="{FF2B5EF4-FFF2-40B4-BE49-F238E27FC236}">
                <a16:creationId xmlns:a16="http://schemas.microsoft.com/office/drawing/2014/main" id="{B75193F3-0800-23CA-6EBF-A945382E648E}"/>
              </a:ext>
            </a:extLst>
          </p:cNvPr>
          <p:cNvSpPr>
            <a:spLocks noGrp="1"/>
          </p:cNvSpPr>
          <p:nvPr>
            <p:ph sz="half" idx="1"/>
          </p:nvPr>
        </p:nvSpPr>
        <p:spPr>
          <a:xfrm>
            <a:off x="1468483" y="357366"/>
            <a:ext cx="2982113" cy="941207"/>
          </a:xfrm>
        </p:spPr>
        <p:txBody>
          <a:bodyPr>
            <a:normAutofit/>
          </a:bodyPr>
          <a:lstStyle/>
          <a:p>
            <a:pPr marL="0" indent="0">
              <a:buNone/>
            </a:pPr>
            <a:r>
              <a:rPr lang="en-US" sz="3600" dirty="0">
                <a:solidFill>
                  <a:schemeClr val="bg1"/>
                </a:solidFill>
              </a:rPr>
              <a:t>Intramurals </a:t>
            </a:r>
          </a:p>
        </p:txBody>
      </p:sp>
      <p:sp>
        <p:nvSpPr>
          <p:cNvPr id="4" name="Content Placeholder 3">
            <a:extLst>
              <a:ext uri="{FF2B5EF4-FFF2-40B4-BE49-F238E27FC236}">
                <a16:creationId xmlns:a16="http://schemas.microsoft.com/office/drawing/2014/main" id="{9B03CC81-1B75-D7C4-DA45-2FAD718A34B7}"/>
              </a:ext>
            </a:extLst>
          </p:cNvPr>
          <p:cNvSpPr>
            <a:spLocks noGrp="1"/>
          </p:cNvSpPr>
          <p:nvPr>
            <p:ph sz="half" idx="2"/>
          </p:nvPr>
        </p:nvSpPr>
        <p:spPr>
          <a:xfrm>
            <a:off x="1468483" y="1788322"/>
            <a:ext cx="4938026" cy="3590844"/>
          </a:xfrm>
        </p:spPr>
        <p:txBody>
          <a:bodyPr>
            <a:normAutofit/>
          </a:bodyPr>
          <a:lstStyle/>
          <a:p>
            <a:pPr algn="l" fontAlgn="base"/>
            <a:r>
              <a:rPr lang="en-US" sz="3300" b="0" i="0" dirty="0">
                <a:solidFill>
                  <a:schemeClr val="bg1"/>
                </a:solidFill>
                <a:effectLst/>
                <a:latin typeface="Calibri" panose="020F0502020204030204" pitchFamily="34" charset="0"/>
              </a:rPr>
              <a:t>Monday- badminton</a:t>
            </a:r>
          </a:p>
          <a:p>
            <a:pPr algn="l" fontAlgn="base"/>
            <a:r>
              <a:rPr lang="en-US" sz="3300" b="0" i="0" dirty="0">
                <a:solidFill>
                  <a:schemeClr val="bg1"/>
                </a:solidFill>
                <a:effectLst/>
                <a:latin typeface="Calibri" panose="020F0502020204030204" pitchFamily="34" charset="0"/>
              </a:rPr>
              <a:t>Tuesday- mat ball</a:t>
            </a:r>
          </a:p>
          <a:p>
            <a:pPr algn="l" fontAlgn="base"/>
            <a:r>
              <a:rPr lang="en-US" sz="3300" b="0" i="0" dirty="0">
                <a:solidFill>
                  <a:schemeClr val="bg1"/>
                </a:solidFill>
                <a:effectLst/>
                <a:latin typeface="Calibri" panose="020F0502020204030204" pitchFamily="34" charset="0"/>
              </a:rPr>
              <a:t>Wednesday- badminton</a:t>
            </a:r>
          </a:p>
          <a:p>
            <a:pPr algn="l" fontAlgn="base"/>
            <a:r>
              <a:rPr lang="en-US" sz="3300" b="0" i="0" dirty="0">
                <a:solidFill>
                  <a:schemeClr val="bg1"/>
                </a:solidFill>
                <a:effectLst/>
                <a:latin typeface="Calibri" panose="020F0502020204030204" pitchFamily="34" charset="0"/>
              </a:rPr>
              <a:t>Thursday- basketball</a:t>
            </a:r>
            <a:br>
              <a:rPr lang="en-US" sz="1800" b="0" i="0" dirty="0">
                <a:solidFill>
                  <a:schemeClr val="bg1"/>
                </a:solidFill>
                <a:effectLst/>
                <a:latin typeface="Calibri" panose="020F0502020204030204" pitchFamily="34" charset="0"/>
              </a:rPr>
            </a:br>
            <a:endParaRPr lang="en-US" sz="1800" b="0" i="0" dirty="0">
              <a:solidFill>
                <a:schemeClr val="bg1"/>
              </a:solidFill>
              <a:effectLst/>
              <a:latin typeface="Calibri" panose="020F0502020204030204" pitchFamily="34" charset="0"/>
            </a:endParaRPr>
          </a:p>
        </p:txBody>
      </p:sp>
      <p:sp>
        <p:nvSpPr>
          <p:cNvPr id="5" name="Content Placeholder 2">
            <a:extLst>
              <a:ext uri="{FF2B5EF4-FFF2-40B4-BE49-F238E27FC236}">
                <a16:creationId xmlns:a16="http://schemas.microsoft.com/office/drawing/2014/main" id="{F5FADBA8-FEE8-0BEE-1E78-E5AA93C023E5}"/>
              </a:ext>
            </a:extLst>
          </p:cNvPr>
          <p:cNvSpPr txBox="1">
            <a:spLocks/>
          </p:cNvSpPr>
          <p:nvPr/>
        </p:nvSpPr>
        <p:spPr>
          <a:xfrm>
            <a:off x="689316" y="5189288"/>
            <a:ext cx="7976382" cy="9412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2800" dirty="0">
                <a:solidFill>
                  <a:schemeClr val="bg1"/>
                </a:solidFill>
                <a:effectLst>
                  <a:outerShdw blurRad="38100" dist="38100" dir="2700000" algn="tl">
                    <a:srgbClr val="000000">
                      <a:alpha val="43137"/>
                    </a:srgbClr>
                  </a:outerShdw>
                </a:effectLst>
              </a:rPr>
              <a:t>There is a 30 student maximum- please arrive at the beginning of lunch.  </a:t>
            </a:r>
          </a:p>
        </p:txBody>
      </p:sp>
    </p:spTree>
    <p:extLst>
      <p:ext uri="{BB962C8B-B14F-4D97-AF65-F5344CB8AC3E}">
        <p14:creationId xmlns:p14="http://schemas.microsoft.com/office/powerpoint/2010/main" val="233509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basketball court with a net in the middle&#10;&#10;Description automatically generated">
            <a:extLst>
              <a:ext uri="{FF2B5EF4-FFF2-40B4-BE49-F238E27FC236}">
                <a16:creationId xmlns:a16="http://schemas.microsoft.com/office/drawing/2014/main" id="{63B32932-45D3-64AD-1079-9687A613ADF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EC3CEA7A-6BAC-A4CB-4E12-70C558F6EC60}"/>
              </a:ext>
            </a:extLst>
          </p:cNvPr>
          <p:cNvSpPr txBox="1"/>
          <p:nvPr/>
        </p:nvSpPr>
        <p:spPr>
          <a:xfrm>
            <a:off x="1506071" y="1237129"/>
            <a:ext cx="9009529" cy="1569660"/>
          </a:xfrm>
          <a:prstGeom prst="rect">
            <a:avLst/>
          </a:prstGeom>
          <a:solidFill>
            <a:schemeClr val="bg1"/>
          </a:solidFill>
        </p:spPr>
        <p:txBody>
          <a:bodyPr wrap="square" rtlCol="0">
            <a:spAutoFit/>
          </a:bodyPr>
          <a:lstStyle/>
          <a:p>
            <a:pPr algn="ctr"/>
            <a:r>
              <a:rPr lang="en-US" sz="3200" dirty="0"/>
              <a:t>Student have been competing in a modified </a:t>
            </a:r>
            <a:r>
              <a:rPr lang="en-US" sz="3200" dirty="0" err="1"/>
              <a:t>Newcomball</a:t>
            </a:r>
            <a:r>
              <a:rPr lang="en-US" sz="3200" dirty="0"/>
              <a:t> tournament! </a:t>
            </a:r>
          </a:p>
          <a:p>
            <a:pPr algn="ctr"/>
            <a:r>
              <a:rPr lang="en-US" sz="3200" dirty="0"/>
              <a:t>Finals are next week!</a:t>
            </a:r>
          </a:p>
        </p:txBody>
      </p:sp>
    </p:spTree>
    <p:extLst>
      <p:ext uri="{BB962C8B-B14F-4D97-AF65-F5344CB8AC3E}">
        <p14:creationId xmlns:p14="http://schemas.microsoft.com/office/powerpoint/2010/main" val="17548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standing in front of a cityscape&#10;&#10;Description automatically generated">
            <a:extLst>
              <a:ext uri="{FF2B5EF4-FFF2-40B4-BE49-F238E27FC236}">
                <a16:creationId xmlns:a16="http://schemas.microsoft.com/office/drawing/2014/main" id="{C82F28EC-A3BC-8C60-12E8-C87BF48B68A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9CC6A6E1-4E4C-DE8B-9F9B-C719A146B4EA}"/>
              </a:ext>
            </a:extLst>
          </p:cNvPr>
          <p:cNvSpPr txBox="1"/>
          <p:nvPr/>
        </p:nvSpPr>
        <p:spPr>
          <a:xfrm>
            <a:off x="3649579" y="2526632"/>
            <a:ext cx="4892842" cy="646331"/>
          </a:xfrm>
          <a:prstGeom prst="rect">
            <a:avLst/>
          </a:prstGeom>
          <a:solidFill>
            <a:schemeClr val="bg1"/>
          </a:solidFill>
        </p:spPr>
        <p:txBody>
          <a:bodyPr wrap="square" rtlCol="0">
            <a:spAutoFit/>
          </a:bodyPr>
          <a:lstStyle/>
          <a:p>
            <a:pPr algn="ctr"/>
            <a:r>
              <a:rPr lang="en-US" dirty="0"/>
              <a:t>We are hosting a Career Fair on Wednesday, November 15</a:t>
            </a:r>
            <a:r>
              <a:rPr lang="en-US" baseline="30000" dirty="0"/>
              <a:t>th</a:t>
            </a:r>
            <a:r>
              <a:rPr lang="en-US" dirty="0"/>
              <a:t> from 1:00 p.m. – 2:30 p.m.</a:t>
            </a:r>
          </a:p>
        </p:txBody>
      </p:sp>
    </p:spTree>
    <p:extLst>
      <p:ext uri="{BB962C8B-B14F-4D97-AF65-F5344CB8AC3E}">
        <p14:creationId xmlns:p14="http://schemas.microsoft.com/office/powerpoint/2010/main" val="175205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oster with text on it&#10;&#10;Description automatically generated">
            <a:extLst>
              <a:ext uri="{FF2B5EF4-FFF2-40B4-BE49-F238E27FC236}">
                <a16:creationId xmlns:a16="http://schemas.microsoft.com/office/drawing/2014/main" id="{E3852CD6-EA31-CD24-57C8-90898F01D41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21920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6EEEC8-4D78-0C1C-CC1A-7A751D66C0A9}"/>
              </a:ext>
            </a:extLst>
          </p:cNvPr>
          <p:cNvSpPr>
            <a:spLocks noGrp="1"/>
          </p:cNvSpPr>
          <p:nvPr>
            <p:ph type="title"/>
          </p:nvPr>
        </p:nvSpPr>
        <p:spPr>
          <a:xfrm>
            <a:off x="380372" y="558785"/>
            <a:ext cx="6046265" cy="1325563"/>
          </a:xfrm>
        </p:spPr>
        <p:txBody>
          <a:bodyPr>
            <a:normAutofit/>
          </a:bodyPr>
          <a:lstStyle/>
          <a:p>
            <a:r>
              <a:rPr lang="en-US" sz="5400" dirty="0">
                <a:solidFill>
                  <a:srgbClr val="FFFF00"/>
                </a:solidFill>
              </a:rPr>
              <a:t>Mrs. Melissa Fawcett</a:t>
            </a:r>
          </a:p>
        </p:txBody>
      </p:sp>
      <p:sp>
        <p:nvSpPr>
          <p:cNvPr id="39" name="Freeform: Shape 3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6CBF4C42-F67C-647E-9745-82B9B9A9324F}"/>
              </a:ext>
            </a:extLst>
          </p:cNvPr>
          <p:cNvSpPr>
            <a:spLocks noGrp="1"/>
          </p:cNvSpPr>
          <p:nvPr>
            <p:ph idx="1"/>
          </p:nvPr>
        </p:nvSpPr>
        <p:spPr>
          <a:xfrm>
            <a:off x="838200" y="1825625"/>
            <a:ext cx="5393361" cy="4351338"/>
          </a:xfrm>
        </p:spPr>
        <p:txBody>
          <a:bodyPr>
            <a:normAutofit/>
          </a:bodyPr>
          <a:lstStyle/>
          <a:p>
            <a:pPr marL="0" indent="0">
              <a:buNone/>
            </a:pPr>
            <a:r>
              <a:rPr lang="en-US" sz="2200" dirty="0">
                <a:solidFill>
                  <a:srgbClr val="FFFF00"/>
                </a:solidFill>
              </a:rPr>
              <a:t>Educational Assistant</a:t>
            </a:r>
          </a:p>
          <a:p>
            <a:pPr marL="0" indent="0">
              <a:buNone/>
            </a:pPr>
            <a:r>
              <a:rPr lang="en-US" sz="2200" dirty="0">
                <a:solidFill>
                  <a:srgbClr val="FFFF00"/>
                </a:solidFill>
              </a:rPr>
              <a:t>EA Experience: 15 years</a:t>
            </a:r>
          </a:p>
          <a:p>
            <a:pPr marL="0" indent="0">
              <a:buNone/>
            </a:pPr>
            <a:r>
              <a:rPr lang="en-US" sz="2200" dirty="0">
                <a:solidFill>
                  <a:srgbClr val="FFFF00"/>
                </a:solidFill>
              </a:rPr>
              <a:t>Years at Barnhill: 14</a:t>
            </a:r>
          </a:p>
          <a:p>
            <a:pPr marL="0" indent="0">
              <a:buNone/>
            </a:pPr>
            <a:r>
              <a:rPr lang="en-US" sz="2200" dirty="0">
                <a:solidFill>
                  <a:srgbClr val="FFFF00"/>
                </a:solidFill>
              </a:rPr>
              <a:t>What do you love about teaching? “Progress being made.”</a:t>
            </a:r>
          </a:p>
          <a:p>
            <a:pPr marL="0" indent="0">
              <a:buNone/>
            </a:pPr>
            <a:r>
              <a:rPr lang="en-US" sz="2200" dirty="0">
                <a:solidFill>
                  <a:srgbClr val="FFFF00"/>
                </a:solidFill>
              </a:rPr>
              <a:t>Interest/Activities: Kayaking, hiking, camping and traveling</a:t>
            </a:r>
          </a:p>
        </p:txBody>
      </p:sp>
      <p:sp>
        <p:nvSpPr>
          <p:cNvPr id="41" name="Oval 4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73D0D8B-B5F6-45DD-BA0E-B86F18BFA297}"/>
              </a:ext>
            </a:extLst>
          </p:cNvPr>
          <p:cNvSpPr txBox="1"/>
          <p:nvPr/>
        </p:nvSpPr>
        <p:spPr>
          <a:xfrm>
            <a:off x="3456488" y="20466"/>
            <a:ext cx="905847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roadway" panose="04040905080B02020502" pitchFamily="82" charset="0"/>
                <a:ea typeface="+mn-ea"/>
                <a:cs typeface="+mn-cs"/>
              </a:rPr>
              <a:t>BARNHILL STAFF SPOTLIGHT</a:t>
            </a:r>
            <a:endParaRPr kumimoji="0" lang="en-US" sz="2800" b="0" i="0" u="none" strike="noStrike" kern="1200" cap="none" spc="0" normalizeH="0" baseline="0" noProof="0">
              <a:ln>
                <a:noFill/>
              </a:ln>
              <a:solidFill>
                <a:srgbClr val="FFFF00"/>
              </a:solidFill>
              <a:effectLst/>
              <a:uLnTx/>
              <a:uFillTx/>
              <a:latin typeface="Broadway" panose="04040905080B02020502" pitchFamily="82" charset="0"/>
              <a:ea typeface="+mn-ea"/>
              <a:cs typeface="+mn-cs"/>
            </a:endParaRPr>
          </a:p>
        </p:txBody>
      </p:sp>
      <p:pic>
        <p:nvPicPr>
          <p:cNvPr id="5" name="Picture 4" descr="A person standing in front of a fire&#10;&#10;Description automatically generated">
            <a:extLst>
              <a:ext uri="{FF2B5EF4-FFF2-40B4-BE49-F238E27FC236}">
                <a16:creationId xmlns:a16="http://schemas.microsoft.com/office/drawing/2014/main" id="{EC08FAE2-C29C-297A-F648-AAE2B9BAC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725" y="1042955"/>
            <a:ext cx="3647294" cy="4862571"/>
          </a:xfrm>
          <a:prstGeom prst="rect">
            <a:avLst/>
          </a:prstGeom>
        </p:spPr>
      </p:pic>
    </p:spTree>
    <p:extLst>
      <p:ext uri="{BB962C8B-B14F-4D97-AF65-F5344CB8AC3E}">
        <p14:creationId xmlns:p14="http://schemas.microsoft.com/office/powerpoint/2010/main" val="331349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4" name="Group 122">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5"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9"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0"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95"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1"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196"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97"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198" name="Group 145">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47" name="Rectangle 146">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9"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48">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200" name="Rectangle 14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1" name="Group 15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687EE9-9B1F-480E-852F-0088ED57B1C3}"/>
              </a:ext>
            </a:extLst>
          </p:cNvPr>
          <p:cNvSpPr>
            <a:spLocks noGrp="1"/>
          </p:cNvSpPr>
          <p:nvPr>
            <p:ph type="title"/>
          </p:nvPr>
        </p:nvSpPr>
        <p:spPr>
          <a:xfrm>
            <a:off x="8018756" y="262033"/>
            <a:ext cx="4123738" cy="1433323"/>
          </a:xfrm>
        </p:spPr>
        <p:txBody>
          <a:bodyPr vert="horz" lIns="228600" tIns="228600" rIns="228600" bIns="228600" rtlCol="0" anchor="ctr">
            <a:normAutofit/>
          </a:bodyPr>
          <a:lstStyle/>
          <a:p>
            <a:pPr algn="l"/>
            <a:r>
              <a:rPr lang="en-US" sz="3200" baseline="0" dirty="0">
                <a:solidFill>
                  <a:schemeClr val="tx2"/>
                </a:solidFill>
              </a:rPr>
              <a:t>Upcoming</a:t>
            </a:r>
          </a:p>
        </p:txBody>
      </p:sp>
      <p:sp>
        <p:nvSpPr>
          <p:cNvPr id="4202" name="Rectangle 17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59A6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0295855-3453-FAEA-BC15-6981B4F4B1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bwMode="auto">
          <a:xfrm>
            <a:off x="2108191" y="1471220"/>
            <a:ext cx="3482322" cy="3937393"/>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D08E1AE2-AA0A-49EE-9AC9-E77A4CCA49E6}"/>
              </a:ext>
            </a:extLst>
          </p:cNvPr>
          <p:cNvSpPr>
            <a:spLocks noGrp="1"/>
          </p:cNvSpPr>
          <p:nvPr>
            <p:ph sz="half" idx="1"/>
          </p:nvPr>
        </p:nvSpPr>
        <p:spPr>
          <a:xfrm>
            <a:off x="6785243" y="1471220"/>
            <a:ext cx="5040046" cy="4545405"/>
          </a:xfrm>
        </p:spPr>
        <p:txBody>
          <a:bodyPr vert="horz" lIns="91440" tIns="45720" rIns="91440" bIns="45720" rtlCol="0" anchor="ctr">
            <a:normAutofit/>
          </a:bodyPr>
          <a:lstStyle/>
          <a:p>
            <a:pPr marL="0" marR="0">
              <a:buClr>
                <a:srgbClr val="B59A6E"/>
              </a:buClr>
            </a:pPr>
            <a:r>
              <a:rPr lang="en-US" dirty="0"/>
              <a:t>There is NO school for students on Friday, November 3</a:t>
            </a:r>
            <a:r>
              <a:rPr lang="en-US" baseline="30000" dirty="0"/>
              <a:t>rd</a:t>
            </a:r>
            <a:r>
              <a:rPr lang="en-US" dirty="0"/>
              <a:t> it is a Professional Learning day for staff.</a:t>
            </a:r>
          </a:p>
          <a:p>
            <a:pPr marL="0" marR="0">
              <a:buClr>
                <a:srgbClr val="B59A6E"/>
              </a:buClr>
            </a:pPr>
            <a:r>
              <a:rPr lang="en-US" dirty="0"/>
              <a:t>Remembrance Day Ceremony is on Friday, November 10</a:t>
            </a:r>
            <a:r>
              <a:rPr lang="en-US" baseline="30000" dirty="0"/>
              <a:t>th</a:t>
            </a:r>
            <a:r>
              <a:rPr lang="en-US" dirty="0"/>
              <a:t> at 10:15 a.m.</a:t>
            </a:r>
          </a:p>
          <a:p>
            <a:pPr marL="0" marR="0">
              <a:buClr>
                <a:srgbClr val="B59A6E"/>
              </a:buClr>
            </a:pPr>
            <a:r>
              <a:rPr lang="en-US" dirty="0"/>
              <a:t>Remembrance Day Holiday is Monday, November 13</a:t>
            </a:r>
            <a:r>
              <a:rPr lang="en-US" baseline="30000" dirty="0"/>
              <a:t>th</a:t>
            </a:r>
            <a:r>
              <a:rPr lang="en-US" dirty="0"/>
              <a:t>. There is no school. </a:t>
            </a:r>
          </a:p>
          <a:p>
            <a:pPr marL="0" marR="0">
              <a:buClr>
                <a:srgbClr val="B59A6E"/>
              </a:buClr>
            </a:pPr>
            <a:r>
              <a:rPr lang="en-US" dirty="0"/>
              <a:t>November 18</a:t>
            </a:r>
            <a:r>
              <a:rPr lang="en-US" baseline="30000" dirty="0"/>
              <a:t>th</a:t>
            </a:r>
            <a:r>
              <a:rPr lang="en-US" dirty="0"/>
              <a:t>- Holiday Craft Fair 8:00 a.m. – 1:00 p.m.</a:t>
            </a:r>
          </a:p>
          <a:p>
            <a:pPr marL="0" marR="0">
              <a:buClr>
                <a:srgbClr val="B59A6E"/>
              </a:buClr>
            </a:pPr>
            <a:endParaRPr lang="en-US" dirty="0"/>
          </a:p>
        </p:txBody>
      </p:sp>
    </p:spTree>
    <p:extLst>
      <p:ext uri="{BB962C8B-B14F-4D97-AF65-F5344CB8AC3E}">
        <p14:creationId xmlns:p14="http://schemas.microsoft.com/office/powerpoint/2010/main" val="155924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889C26-67FF-9FEC-9345-19AC04FE0A67}"/>
              </a:ext>
            </a:extLst>
          </p:cNvPr>
          <p:cNvSpPr>
            <a:spLocks noGrp="1"/>
          </p:cNvSpPr>
          <p:nvPr>
            <p:ph type="title"/>
          </p:nvPr>
        </p:nvSpPr>
        <p:spPr>
          <a:xfrm>
            <a:off x="689318" y="923925"/>
            <a:ext cx="3938952" cy="1600200"/>
          </a:xfrm>
        </p:spPr>
        <p:txBody>
          <a:bodyPr/>
          <a:lstStyle/>
          <a:p>
            <a:r>
              <a:rPr lang="en-US" dirty="0"/>
              <a:t>November 18</a:t>
            </a:r>
            <a:r>
              <a:rPr lang="en-US" baseline="30000" dirty="0"/>
              <a:t>th</a:t>
            </a:r>
            <a:r>
              <a:rPr lang="en-US" dirty="0"/>
              <a:t> </a:t>
            </a:r>
            <a:br>
              <a:rPr lang="en-US" dirty="0"/>
            </a:br>
            <a:r>
              <a:rPr lang="en-US" dirty="0"/>
              <a:t>7am for sellers</a:t>
            </a:r>
            <a:br>
              <a:rPr lang="en-US" dirty="0"/>
            </a:br>
            <a:r>
              <a:rPr lang="en-US" dirty="0"/>
              <a:t>8am  - 1pm for shoppers</a:t>
            </a:r>
          </a:p>
        </p:txBody>
      </p:sp>
      <p:pic>
        <p:nvPicPr>
          <p:cNvPr id="5" name="Content Placeholder 4" descr="A close-up of a sign&#10;&#10;Description automatically generated">
            <a:extLst>
              <a:ext uri="{FF2B5EF4-FFF2-40B4-BE49-F238E27FC236}">
                <a16:creationId xmlns:a16="http://schemas.microsoft.com/office/drawing/2014/main" id="{E920C233-6F7F-EFCD-60B6-F92BE03C11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344" y="1724025"/>
            <a:ext cx="4648200" cy="4019550"/>
          </a:xfrm>
        </p:spPr>
      </p:pic>
      <p:sp>
        <p:nvSpPr>
          <p:cNvPr id="7" name="Text Placeholder 6">
            <a:extLst>
              <a:ext uri="{FF2B5EF4-FFF2-40B4-BE49-F238E27FC236}">
                <a16:creationId xmlns:a16="http://schemas.microsoft.com/office/drawing/2014/main" id="{712AD331-6EB3-9443-695D-7834348477B3}"/>
              </a:ext>
            </a:extLst>
          </p:cNvPr>
          <p:cNvSpPr>
            <a:spLocks noGrp="1"/>
          </p:cNvSpPr>
          <p:nvPr>
            <p:ph type="body" sz="half" idx="2"/>
          </p:nvPr>
        </p:nvSpPr>
        <p:spPr>
          <a:xfrm>
            <a:off x="689317" y="3129280"/>
            <a:ext cx="3938953" cy="2895599"/>
          </a:xfrm>
        </p:spPr>
        <p:txBody>
          <a:bodyPr>
            <a:noAutofit/>
          </a:bodyPr>
          <a:lstStyle/>
          <a:p>
            <a:r>
              <a:rPr lang="en-US" sz="1800" dirty="0">
                <a:solidFill>
                  <a:schemeClr val="bg1"/>
                </a:solidFill>
              </a:rPr>
              <a:t>Book a table by contacting Mrs. Muise </a:t>
            </a:r>
          </a:p>
          <a:p>
            <a:r>
              <a:rPr lang="en-US" sz="1800" dirty="0">
                <a:solidFill>
                  <a:schemeClr val="bg1"/>
                </a:solidFill>
                <a:hlinkClick r:id="rId3">
                  <a:extLst>
                    <a:ext uri="{A12FA001-AC4F-418D-AE19-62706E023703}">
                      <ahyp:hlinkClr xmlns:ahyp="http://schemas.microsoft.com/office/drawing/2018/hyperlinkcolor" val="tx"/>
                    </a:ext>
                  </a:extLst>
                </a:hlinkClick>
              </a:rPr>
              <a:t>Liza.muise@nbed.nb.ca</a:t>
            </a:r>
            <a:endParaRPr lang="en-US" sz="1800" dirty="0">
              <a:solidFill>
                <a:schemeClr val="bg1"/>
              </a:solidFill>
            </a:endParaRPr>
          </a:p>
          <a:p>
            <a:r>
              <a:rPr lang="en-US" sz="1800" dirty="0">
                <a:solidFill>
                  <a:schemeClr val="bg1"/>
                </a:solidFill>
              </a:rPr>
              <a:t>$15 – all money raised will help a student go on the Quebec trip. </a:t>
            </a:r>
          </a:p>
          <a:p>
            <a:r>
              <a:rPr lang="en-US" sz="1800" dirty="0">
                <a:solidFill>
                  <a:schemeClr val="bg1"/>
                </a:solidFill>
              </a:rPr>
              <a:t>** Grade 8 students – selling their products/designs will receive their table free ** Entrepreneurial opportunity. ** </a:t>
            </a:r>
          </a:p>
          <a:p>
            <a:r>
              <a:rPr lang="en-US" sz="1800" dirty="0">
                <a:solidFill>
                  <a:schemeClr val="bg1"/>
                </a:solidFill>
              </a:rPr>
              <a:t> </a:t>
            </a:r>
          </a:p>
        </p:txBody>
      </p:sp>
    </p:spTree>
    <p:extLst>
      <p:ext uri="{BB962C8B-B14F-4D97-AF65-F5344CB8AC3E}">
        <p14:creationId xmlns:p14="http://schemas.microsoft.com/office/powerpoint/2010/main" val="411155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990B-3197-8168-9FFD-E2E860BFB3B4}"/>
              </a:ext>
            </a:extLst>
          </p:cNvPr>
          <p:cNvSpPr>
            <a:spLocks noGrp="1"/>
          </p:cNvSpPr>
          <p:nvPr>
            <p:ph type="ctrTitle"/>
          </p:nvPr>
        </p:nvSpPr>
        <p:spPr>
          <a:xfrm>
            <a:off x="1452623" y="588436"/>
            <a:ext cx="8761413" cy="706964"/>
          </a:xfrm>
        </p:spPr>
        <p:txBody>
          <a:bodyPr vert="horz" lIns="91440" tIns="45720" rIns="91440" bIns="45720" rtlCol="0" anchor="ctr">
            <a:normAutofit/>
          </a:bodyPr>
          <a:lstStyle/>
          <a:p>
            <a:pPr algn="ctr"/>
            <a:r>
              <a:rPr lang="en-US" sz="4000" b="1" dirty="0">
                <a:solidFill>
                  <a:schemeClr val="bg1"/>
                </a:solidFill>
                <a:effectLst>
                  <a:outerShdw blurRad="38100" dist="38100" dir="2700000" algn="tl">
                    <a:srgbClr val="000000">
                      <a:alpha val="43137"/>
                    </a:srgbClr>
                  </a:outerShdw>
                </a:effectLst>
              </a:rPr>
              <a:t>Barnhill Remembers… </a:t>
            </a:r>
          </a:p>
        </p:txBody>
      </p:sp>
      <p:sp>
        <p:nvSpPr>
          <p:cNvPr id="3" name="Subtitle 2">
            <a:extLst>
              <a:ext uri="{FF2B5EF4-FFF2-40B4-BE49-F238E27FC236}">
                <a16:creationId xmlns:a16="http://schemas.microsoft.com/office/drawing/2014/main" id="{847DA066-D376-3129-3E17-D4CF4AA3AFC5}"/>
              </a:ext>
            </a:extLst>
          </p:cNvPr>
          <p:cNvSpPr>
            <a:spLocks noGrp="1"/>
          </p:cNvSpPr>
          <p:nvPr>
            <p:ph type="subTitle" idx="1"/>
          </p:nvPr>
        </p:nvSpPr>
        <p:spPr>
          <a:xfrm>
            <a:off x="1111661" y="1717742"/>
            <a:ext cx="9968658" cy="3420655"/>
          </a:xfrm>
          <a:solidFill>
            <a:schemeClr val="bg1">
              <a:lumMod val="95000"/>
              <a:lumOff val="5000"/>
              <a:alpha val="70000"/>
            </a:schemeClr>
          </a:solidFill>
        </p:spPr>
        <p:txBody>
          <a:bodyPr vert="horz" lIns="91440" tIns="45720" rIns="91440" bIns="45720" rtlCol="0">
            <a:normAutofit/>
          </a:bodyPr>
          <a:lstStyle/>
          <a:p>
            <a:pPr algn="ctr"/>
            <a:r>
              <a:rPr lang="en-US" sz="2000" dirty="0">
                <a:solidFill>
                  <a:schemeClr val="tx1"/>
                </a:solidFill>
              </a:rPr>
              <a:t>We would like your help with a special project for Remembrance Day.</a:t>
            </a:r>
          </a:p>
          <a:p>
            <a:pPr algn="ctr"/>
            <a:r>
              <a:rPr lang="en-US" sz="2000" dirty="0">
                <a:solidFill>
                  <a:schemeClr val="tx1"/>
                </a:solidFill>
              </a:rPr>
              <a:t>We are asking families to submit a photo of a family member who has served in any capacity in the Canadian military. These photos will be used in our Remembrance Day Ceremony on November 10. </a:t>
            </a:r>
          </a:p>
          <a:p>
            <a:pPr algn="ctr"/>
            <a:r>
              <a:rPr lang="en-US" sz="2000" dirty="0">
                <a:solidFill>
                  <a:schemeClr val="tx1"/>
                </a:solidFill>
              </a:rPr>
              <a:t>We ask that photos be submitted via email to </a:t>
            </a:r>
            <a:r>
              <a:rPr lang="en-US" sz="2000" dirty="0">
                <a:solidFill>
                  <a:schemeClr val="tx1"/>
                </a:solidFill>
                <a:hlinkClick r:id="rId2"/>
              </a:rPr>
              <a:t>andrea.dennis@nbed.nb.ca</a:t>
            </a:r>
            <a:r>
              <a:rPr lang="en-US" sz="2000" dirty="0">
                <a:solidFill>
                  <a:schemeClr val="tx1"/>
                </a:solidFill>
              </a:rPr>
              <a:t>. In your submission, please specify which student is connected to the person in the photo and how that person served. </a:t>
            </a:r>
          </a:p>
          <a:p>
            <a:pPr algn="ctr"/>
            <a:r>
              <a:rPr lang="en-US" sz="2000" dirty="0">
                <a:solidFill>
                  <a:schemeClr val="tx1"/>
                </a:solidFill>
              </a:rPr>
              <a:t>Thank you for your support!</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76461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509E-02D9-F61E-A9EF-27C7A2270A53}"/>
              </a:ext>
            </a:extLst>
          </p:cNvPr>
          <p:cNvSpPr>
            <a:spLocks noGrp="1"/>
          </p:cNvSpPr>
          <p:nvPr>
            <p:ph type="title"/>
          </p:nvPr>
        </p:nvSpPr>
        <p:spPr>
          <a:xfrm>
            <a:off x="1154954" y="973668"/>
            <a:ext cx="8761413" cy="706964"/>
          </a:xfrm>
        </p:spPr>
        <p:txBody>
          <a:bodyPr>
            <a:normAutofit/>
          </a:bodyPr>
          <a:lstStyle/>
          <a:p>
            <a:r>
              <a:rPr lang="en-US"/>
              <a:t>Halloween Activities &amp; Costume Day </a:t>
            </a:r>
          </a:p>
        </p:txBody>
      </p:sp>
      <p:sp>
        <p:nvSpPr>
          <p:cNvPr id="3" name="Content Placeholder 2">
            <a:extLst>
              <a:ext uri="{FF2B5EF4-FFF2-40B4-BE49-F238E27FC236}">
                <a16:creationId xmlns:a16="http://schemas.microsoft.com/office/drawing/2014/main" id="{78B36F36-1B35-F624-02A5-1A2542B06EAE}"/>
              </a:ext>
            </a:extLst>
          </p:cNvPr>
          <p:cNvSpPr>
            <a:spLocks noGrp="1"/>
          </p:cNvSpPr>
          <p:nvPr>
            <p:ph idx="1"/>
          </p:nvPr>
        </p:nvSpPr>
        <p:spPr>
          <a:xfrm>
            <a:off x="486698" y="2256503"/>
            <a:ext cx="7065570" cy="3763297"/>
          </a:xfrm>
        </p:spPr>
        <p:txBody>
          <a:bodyPr anchor="ctr">
            <a:normAutofit/>
          </a:bodyPr>
          <a:lstStyle/>
          <a:p>
            <a:pPr marL="0" indent="0">
              <a:buNone/>
            </a:pPr>
            <a:r>
              <a:rPr lang="en-US" dirty="0"/>
              <a:t>Tuesday is Halloween and we encourage students to dress up in the Halloween spirit for the day! No weapons or face coverings allowed. There will be a prize for best costume!</a:t>
            </a:r>
          </a:p>
          <a:p>
            <a:pPr marL="0" indent="0">
              <a:buNone/>
            </a:pPr>
            <a:endParaRPr lang="en-US" dirty="0"/>
          </a:p>
          <a:p>
            <a:pPr marL="0" indent="0">
              <a:buNone/>
            </a:pPr>
            <a:r>
              <a:rPr lang="en-US" dirty="0"/>
              <a:t>Thank you to SRC for hosting a great Halloween Dance for students. We appreciate all our teacher and parent volunteers for helping us as well. A special shout out to Grade 7’s Oliver Colpitts for his awesome design of the Haunted Hallway. It was spooktacular! </a:t>
            </a:r>
          </a:p>
          <a:p>
            <a:pPr marL="0" indent="0">
              <a:buNone/>
            </a:pPr>
            <a:endParaRPr lang="en-US" dirty="0"/>
          </a:p>
        </p:txBody>
      </p:sp>
      <p:pic>
        <p:nvPicPr>
          <p:cNvPr id="6" name="Picture 5" descr="People at a Halloween party">
            <a:extLst>
              <a:ext uri="{FF2B5EF4-FFF2-40B4-BE49-F238E27FC236}">
                <a16:creationId xmlns:a16="http://schemas.microsoft.com/office/drawing/2014/main" id="{96495DA8-9704-B3BD-713C-88DB6B186ED4}"/>
              </a:ext>
            </a:extLst>
          </p:cNvPr>
          <p:cNvPicPr>
            <a:picLocks noChangeAspect="1"/>
          </p:cNvPicPr>
          <p:nvPr/>
        </p:nvPicPr>
        <p:blipFill rotWithShape="1">
          <a:blip r:embed="rId2">
            <a:extLst>
              <a:ext uri="{28A0092B-C50C-407E-A947-70E740481C1C}">
                <a14:useLocalDpi xmlns:a14="http://schemas.microsoft.com/office/drawing/2010/main" val="0"/>
              </a:ext>
            </a:extLst>
          </a:blip>
          <a:srcRect l="10415" r="22557" b="4"/>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8357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40" name="Group 255">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7"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8"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9"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0"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1"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2"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3"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4"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5"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6"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7"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8"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9"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0"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1"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2"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3"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4"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41"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1"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242" name="Group 28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83" name="Rectangle 28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Rectangle 28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5243" name="Rectangle 285">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4" name="Group 28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24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687EE9-9B1F-480E-852F-0088ED57B1C3}"/>
              </a:ext>
            </a:extLst>
          </p:cNvPr>
          <p:cNvSpPr>
            <a:spLocks noGrp="1"/>
          </p:cNvSpPr>
          <p:nvPr>
            <p:ph type="title"/>
          </p:nvPr>
        </p:nvSpPr>
        <p:spPr>
          <a:xfrm>
            <a:off x="7269686" y="795527"/>
            <a:ext cx="4123738" cy="1433323"/>
          </a:xfrm>
        </p:spPr>
        <p:txBody>
          <a:bodyPr vert="horz" lIns="228600" tIns="228600" rIns="228600" bIns="228600" rtlCol="0" anchor="ctr">
            <a:normAutofit/>
          </a:bodyPr>
          <a:lstStyle/>
          <a:p>
            <a:pPr algn="l"/>
            <a:r>
              <a:rPr lang="en-US" sz="3200" baseline="0" dirty="0">
                <a:solidFill>
                  <a:schemeClr val="tx2"/>
                </a:solidFill>
              </a:rPr>
              <a:t>Breakfast &amp; Lunch</a:t>
            </a:r>
          </a:p>
        </p:txBody>
      </p:sp>
      <p:sp>
        <p:nvSpPr>
          <p:cNvPr id="5256" name="Rectangle 308">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BE0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D4D6CB6-201A-BB52-7742-23A4E2B47FE8}"/>
              </a:ext>
            </a:extLst>
          </p:cNvPr>
          <p:cNvSpPr>
            <a:spLocks noGrp="1"/>
          </p:cNvSpPr>
          <p:nvPr>
            <p:ph sz="half" idx="2"/>
          </p:nvPr>
        </p:nvSpPr>
        <p:spPr>
          <a:xfrm>
            <a:off x="7222969" y="1977874"/>
            <a:ext cx="4278469" cy="3951549"/>
          </a:xfrm>
        </p:spPr>
        <p:txBody>
          <a:bodyPr>
            <a:normAutofit/>
          </a:bodyPr>
          <a:lstStyle/>
          <a:p>
            <a:pPr marL="0"/>
            <a:r>
              <a:rPr lang="en-US" sz="2100" dirty="0"/>
              <a:t>Reminder that breakfast snacks will be in the front lobby until 8:45 each morning.</a:t>
            </a:r>
          </a:p>
          <a:p>
            <a:pPr marL="0"/>
            <a:r>
              <a:rPr lang="en-US" sz="2100" dirty="0"/>
              <a:t>We will have pizza and a canteen at lunch resume on Friday, November 10</a:t>
            </a:r>
            <a:r>
              <a:rPr lang="en-US" sz="2100" baseline="30000" dirty="0"/>
              <a:t>th</a:t>
            </a:r>
            <a:r>
              <a:rPr lang="en-US" sz="2100" dirty="0"/>
              <a:t>.</a:t>
            </a:r>
          </a:p>
          <a:p>
            <a:endParaRPr lang="en-US" dirty="0"/>
          </a:p>
        </p:txBody>
      </p:sp>
      <p:pic>
        <p:nvPicPr>
          <p:cNvPr id="6" name="Picture 2" descr="Dinosaur Head Lunchbox">
            <a:extLst>
              <a:ext uri="{FF2B5EF4-FFF2-40B4-BE49-F238E27FC236}">
                <a16:creationId xmlns:a16="http://schemas.microsoft.com/office/drawing/2014/main" id="{99B9CBA9-95C0-3B00-EF83-43F6D7A15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8" b="-2"/>
          <a:stretch/>
        </p:blipFill>
        <p:spPr bwMode="auto">
          <a:xfrm>
            <a:off x="1478459" y="1532952"/>
            <a:ext cx="4444764" cy="3875661"/>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1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A8D8BB-E252-424E-7774-EE788FB7722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400" b="1" kern="1200">
                <a:solidFill>
                  <a:schemeClr val="tx1"/>
                </a:solidFill>
                <a:latin typeface="+mj-lt"/>
                <a:ea typeface="+mj-ea"/>
                <a:cs typeface="+mj-cs"/>
              </a:rPr>
              <a:t>Kiwanis Calendars – Grade 8 Fundraiser</a:t>
            </a:r>
          </a:p>
        </p:txBody>
      </p:sp>
      <p:sp>
        <p:nvSpPr>
          <p:cNvPr id="2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BEB8D246-9AF1-DDFD-B236-35CAB84A4EFC}"/>
              </a:ext>
            </a:extLst>
          </p:cNvPr>
          <p:cNvSpPr>
            <a:spLocks noGrp="1"/>
          </p:cNvSpPr>
          <p:nvPr>
            <p:ph type="body" sz="half" idx="2"/>
          </p:nvPr>
        </p:nvSpPr>
        <p:spPr>
          <a:xfrm>
            <a:off x="630936" y="2807208"/>
            <a:ext cx="5150886" cy="3410712"/>
          </a:xfrm>
        </p:spPr>
        <p:txBody>
          <a:bodyPr vert="horz" lIns="91440" tIns="45720" rIns="91440" bIns="45720" rtlCol="0" anchor="t">
            <a:noAutofit/>
          </a:bodyPr>
          <a:lstStyle/>
          <a:p>
            <a:pPr indent="-228600">
              <a:buFont typeface="Arial" panose="020B0604020202020204" pitchFamily="34" charset="0"/>
              <a:buChar char="•"/>
            </a:pPr>
            <a:r>
              <a:rPr lang="en-US" sz="2800" b="1" dirty="0"/>
              <a:t>All calendars and money are due November 17</a:t>
            </a:r>
            <a:r>
              <a:rPr lang="en-US" sz="2800" b="1" baseline="30000" dirty="0"/>
              <a:t>th</a:t>
            </a:r>
            <a:r>
              <a:rPr lang="en-US" sz="2800" b="1" dirty="0"/>
              <a:t>.</a:t>
            </a:r>
            <a:r>
              <a:rPr lang="en-US" sz="2800" dirty="0"/>
              <a:t> </a:t>
            </a:r>
          </a:p>
          <a:p>
            <a:pPr indent="-228600">
              <a:buFont typeface="Arial" panose="020B0604020202020204" pitchFamily="34" charset="0"/>
              <a:buChar char="•"/>
            </a:pPr>
            <a:r>
              <a:rPr lang="en-US" sz="2800" dirty="0"/>
              <a:t>You can bring your money and calendar stubs in when they are sold to Mrs. Muise and Mrs. Sloat</a:t>
            </a:r>
          </a:p>
          <a:p>
            <a:pPr indent="-228600">
              <a:buFont typeface="Arial" panose="020B0604020202020204" pitchFamily="34" charset="0"/>
              <a:buChar char="•"/>
            </a:pPr>
            <a:r>
              <a:rPr lang="en-US" sz="2800" dirty="0"/>
              <a:t>We have lots of calendars left, which is a great chance for you to earn money. </a:t>
            </a:r>
          </a:p>
        </p:txBody>
      </p:sp>
      <p:pic>
        <p:nvPicPr>
          <p:cNvPr id="7" name="Content Placeholder 6">
            <a:extLst>
              <a:ext uri="{FF2B5EF4-FFF2-40B4-BE49-F238E27FC236}">
                <a16:creationId xmlns:a16="http://schemas.microsoft.com/office/drawing/2014/main" id="{A27497E6-E692-FEA9-C069-355FE664437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096000" y="723294"/>
            <a:ext cx="5776194" cy="3891857"/>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5051488-1CD8-6A2C-A311-57F81280D178}"/>
                  </a:ext>
                </a:extLst>
              </p14:cNvPr>
              <p14:cNvContentPartPr/>
              <p14:nvPr/>
            </p14:nvContentPartPr>
            <p14:xfrm>
              <a:off x="8110052" y="730440"/>
              <a:ext cx="626760" cy="114480"/>
            </p14:xfrm>
          </p:contentPart>
        </mc:Choice>
        <mc:Fallback xmlns="">
          <p:pic>
            <p:nvPicPr>
              <p:cNvPr id="9" name="Ink 8">
                <a:extLst>
                  <a:ext uri="{FF2B5EF4-FFF2-40B4-BE49-F238E27FC236}">
                    <a16:creationId xmlns:a16="http://schemas.microsoft.com/office/drawing/2014/main" id="{E5051488-1CD8-6A2C-A311-57F81280D178}"/>
                  </a:ext>
                </a:extLst>
              </p:cNvPr>
              <p:cNvPicPr/>
              <p:nvPr/>
            </p:nvPicPr>
            <p:blipFill>
              <a:blip r:embed="rId5"/>
              <a:stretch>
                <a:fillRect/>
              </a:stretch>
            </p:blipFill>
            <p:spPr>
              <a:xfrm>
                <a:off x="8101052" y="721412"/>
                <a:ext cx="644400" cy="132176"/>
              </a:xfrm>
              <a:prstGeom prst="rect">
                <a:avLst/>
              </a:prstGeom>
            </p:spPr>
          </p:pic>
        </mc:Fallback>
      </mc:AlternateContent>
      <p:sp>
        <p:nvSpPr>
          <p:cNvPr id="2" name="TextBox 1">
            <a:extLst>
              <a:ext uri="{FF2B5EF4-FFF2-40B4-BE49-F238E27FC236}">
                <a16:creationId xmlns:a16="http://schemas.microsoft.com/office/drawing/2014/main" id="{9C1BBF25-F65C-A970-803E-C9F679242C38}"/>
              </a:ext>
            </a:extLst>
          </p:cNvPr>
          <p:cNvSpPr txBox="1"/>
          <p:nvPr/>
        </p:nvSpPr>
        <p:spPr>
          <a:xfrm>
            <a:off x="6096000" y="4615151"/>
            <a:ext cx="577619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www.flickr.com/photos/lwr/135789653"/>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45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D6AD-3FE2-2BF2-6D02-B4719D6FA93A}"/>
              </a:ext>
            </a:extLst>
          </p:cNvPr>
          <p:cNvSpPr>
            <a:spLocks noGrp="1"/>
          </p:cNvSpPr>
          <p:nvPr>
            <p:ph type="title"/>
          </p:nvPr>
        </p:nvSpPr>
        <p:spPr>
          <a:xfrm>
            <a:off x="1154953" y="493542"/>
            <a:ext cx="2793158" cy="1600200"/>
          </a:xfrm>
        </p:spPr>
        <p:txBody>
          <a:bodyPr/>
          <a:lstStyle/>
          <a:p>
            <a:r>
              <a:rPr lang="en-US" dirty="0"/>
              <a:t>Volunteers Needed </a:t>
            </a:r>
          </a:p>
        </p:txBody>
      </p:sp>
      <p:pic>
        <p:nvPicPr>
          <p:cNvPr id="6" name="Content Placeholder 5" descr="Colorful hands with hearts on them&#10;&#10;Description automatically generated">
            <a:extLst>
              <a:ext uri="{FF2B5EF4-FFF2-40B4-BE49-F238E27FC236}">
                <a16:creationId xmlns:a16="http://schemas.microsoft.com/office/drawing/2014/main" id="{61425865-32EF-3B91-189C-22D84C7EF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1675" y="2295145"/>
            <a:ext cx="5189538" cy="2877310"/>
          </a:xfrm>
        </p:spPr>
      </p:pic>
      <p:sp>
        <p:nvSpPr>
          <p:cNvPr id="4" name="Text Placeholder 3">
            <a:extLst>
              <a:ext uri="{FF2B5EF4-FFF2-40B4-BE49-F238E27FC236}">
                <a16:creationId xmlns:a16="http://schemas.microsoft.com/office/drawing/2014/main" id="{3EF5746C-31D6-7EF1-432C-968EA624F673}"/>
              </a:ext>
            </a:extLst>
          </p:cNvPr>
          <p:cNvSpPr>
            <a:spLocks noGrp="1"/>
          </p:cNvSpPr>
          <p:nvPr>
            <p:ph type="body" sz="half" idx="2"/>
          </p:nvPr>
        </p:nvSpPr>
        <p:spPr>
          <a:xfrm>
            <a:off x="1154953" y="2454030"/>
            <a:ext cx="3360775" cy="2895599"/>
          </a:xfrm>
        </p:spPr>
        <p:txBody>
          <a:bodyPr>
            <a:normAutofit fontScale="92500"/>
          </a:bodyPr>
          <a:lstStyle/>
          <a:p>
            <a:r>
              <a:rPr lang="en-US" sz="1800" b="1" dirty="0">
                <a:solidFill>
                  <a:schemeClr val="bg1"/>
                </a:solidFill>
              </a:rPr>
              <a:t>Do you want to volunteer in your child’s school?</a:t>
            </a:r>
          </a:p>
          <a:p>
            <a:r>
              <a:rPr lang="en-US" sz="1800" dirty="0">
                <a:solidFill>
                  <a:schemeClr val="bg1"/>
                </a:solidFill>
              </a:rPr>
              <a:t>There are lots of need for volunteers to come to Barnhill. </a:t>
            </a:r>
          </a:p>
          <a:p>
            <a:r>
              <a:rPr lang="en-US" sz="1800" dirty="0">
                <a:solidFill>
                  <a:schemeClr val="bg1"/>
                </a:solidFill>
              </a:rPr>
              <a:t>- Coaches, Dances, Clubs, Breakfast, Lunch help and working in the classrooms. </a:t>
            </a:r>
          </a:p>
          <a:p>
            <a:r>
              <a:rPr lang="en-US" sz="1800" dirty="0">
                <a:solidFill>
                  <a:schemeClr val="bg1"/>
                </a:solidFill>
              </a:rPr>
              <a:t>Please contact Ms. Ferguson or Mrs. Muise </a:t>
            </a: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22258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4D37A508-D9C6-7797-01AE-D746442C126B}"/>
              </a:ext>
            </a:extLst>
          </p:cNvPr>
          <p:cNvSpPr>
            <a:spLocks noGrp="1"/>
          </p:cNvSpPr>
          <p:nvPr>
            <p:ph type="title"/>
          </p:nvPr>
        </p:nvSpPr>
        <p:spPr>
          <a:xfrm>
            <a:off x="639098" y="629265"/>
            <a:ext cx="6072776" cy="1622322"/>
          </a:xfrm>
        </p:spPr>
        <p:txBody>
          <a:bodyPr>
            <a:normAutofit/>
          </a:bodyPr>
          <a:lstStyle/>
          <a:p>
            <a:r>
              <a:rPr lang="en-US">
                <a:solidFill>
                  <a:srgbClr val="FFFFFF"/>
                </a:solidFill>
              </a:rPr>
              <a:t>Basket draws! </a:t>
            </a:r>
          </a:p>
        </p:txBody>
      </p:sp>
      <p:pic>
        <p:nvPicPr>
          <p:cNvPr id="5" name="Picture 4" descr="Chocolate bar with missing bite">
            <a:extLst>
              <a:ext uri="{FF2B5EF4-FFF2-40B4-BE49-F238E27FC236}">
                <a16:creationId xmlns:a16="http://schemas.microsoft.com/office/drawing/2014/main" id="{5AFD8088-E372-E6C0-E410-C27492491B83}"/>
              </a:ext>
            </a:extLst>
          </p:cNvPr>
          <p:cNvPicPr>
            <a:picLocks noChangeAspect="1"/>
          </p:cNvPicPr>
          <p:nvPr/>
        </p:nvPicPr>
        <p:blipFill rotWithShape="1">
          <a:blip r:embed="rId2">
            <a:extLst>
              <a:ext uri="{28A0092B-C50C-407E-A947-70E740481C1C}">
                <a14:useLocalDpi xmlns:a14="http://schemas.microsoft.com/office/drawing/2010/main" val="0"/>
              </a:ext>
            </a:extLst>
          </a:blip>
          <a:srcRect l="27531" r="16674"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2627F8F-035C-0445-AAAC-B82A9727E7CC}"/>
              </a:ext>
            </a:extLst>
          </p:cNvPr>
          <p:cNvSpPr>
            <a:spLocks noGrp="1"/>
          </p:cNvSpPr>
          <p:nvPr>
            <p:ph idx="1"/>
          </p:nvPr>
        </p:nvSpPr>
        <p:spPr>
          <a:xfrm>
            <a:off x="639098" y="1814052"/>
            <a:ext cx="6072776" cy="4416423"/>
          </a:xfrm>
        </p:spPr>
        <p:txBody>
          <a:bodyPr anchor="ctr">
            <a:normAutofit lnSpcReduction="10000"/>
          </a:bodyPr>
          <a:lstStyle/>
          <a:p>
            <a:r>
              <a:rPr lang="en-US" sz="2400" dirty="0">
                <a:solidFill>
                  <a:srgbClr val="FFFFFF"/>
                </a:solidFill>
              </a:rPr>
              <a:t>We are in need of items for our gift basket.  This is a fundraising opportunity for our grade 8s to raise money for Quebec. Any item you can donate will be very appreciated. Last day to bring in items is November 3</a:t>
            </a:r>
            <a:r>
              <a:rPr lang="en-US" sz="2400" baseline="30000" dirty="0">
                <a:solidFill>
                  <a:srgbClr val="FFFFFF"/>
                </a:solidFill>
              </a:rPr>
              <a:t>rd</a:t>
            </a:r>
            <a:r>
              <a:rPr lang="en-US" sz="2400" dirty="0">
                <a:solidFill>
                  <a:srgbClr val="FFFFFF"/>
                </a:solidFill>
              </a:rPr>
              <a:t>. </a:t>
            </a:r>
          </a:p>
          <a:p>
            <a:endParaRPr lang="en-US" sz="2400" dirty="0">
              <a:solidFill>
                <a:srgbClr val="FFFFFF"/>
              </a:solidFill>
            </a:endParaRPr>
          </a:p>
          <a:p>
            <a:r>
              <a:rPr lang="en-US" sz="2400" dirty="0">
                <a:solidFill>
                  <a:srgbClr val="FFFFFF"/>
                </a:solidFill>
              </a:rPr>
              <a:t>We’d like to do a draw for a basket full of chocolate bars. What a treat! If you can donate chocolate bar that would be wonderful. </a:t>
            </a:r>
          </a:p>
        </p:txBody>
      </p:sp>
    </p:spTree>
    <p:extLst>
      <p:ext uri="{BB962C8B-B14F-4D97-AF65-F5344CB8AC3E}">
        <p14:creationId xmlns:p14="http://schemas.microsoft.com/office/powerpoint/2010/main" val="23174796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56E4-CED7-3CD1-FFE5-6D05ADDAD908}"/>
              </a:ext>
            </a:extLst>
          </p:cNvPr>
          <p:cNvSpPr>
            <a:spLocks noGrp="1"/>
          </p:cNvSpPr>
          <p:nvPr>
            <p:ph type="title"/>
          </p:nvPr>
        </p:nvSpPr>
        <p:spPr/>
        <p:txBody>
          <a:bodyPr/>
          <a:lstStyle/>
          <a:p>
            <a:r>
              <a:rPr lang="en-US" sz="4000" dirty="0"/>
              <a:t>Lost and Found</a:t>
            </a:r>
          </a:p>
        </p:txBody>
      </p:sp>
      <p:sp>
        <p:nvSpPr>
          <p:cNvPr id="3" name="Content Placeholder 2">
            <a:extLst>
              <a:ext uri="{FF2B5EF4-FFF2-40B4-BE49-F238E27FC236}">
                <a16:creationId xmlns:a16="http://schemas.microsoft.com/office/drawing/2014/main" id="{A23388A3-A120-E18E-C389-B66BB5CFA2FA}"/>
              </a:ext>
            </a:extLst>
          </p:cNvPr>
          <p:cNvSpPr>
            <a:spLocks noGrp="1"/>
          </p:cNvSpPr>
          <p:nvPr>
            <p:ph idx="1"/>
          </p:nvPr>
        </p:nvSpPr>
        <p:spPr>
          <a:xfrm>
            <a:off x="506025" y="2468032"/>
            <a:ext cx="6514207" cy="3416300"/>
          </a:xfrm>
        </p:spPr>
        <p:txBody>
          <a:bodyPr>
            <a:normAutofit/>
          </a:bodyPr>
          <a:lstStyle/>
          <a:p>
            <a:r>
              <a:rPr lang="en-US" sz="2800" dirty="0"/>
              <a:t>We have a full Lost and Found bin! If you are missing items, please look for them in the bin. It is located outside of the gymnasium. If items are not claimed, they will be donated to charity at the end of the month!</a:t>
            </a:r>
          </a:p>
        </p:txBody>
      </p:sp>
      <p:pic>
        <p:nvPicPr>
          <p:cNvPr id="5" name="Picture 4" descr="A pile of clothes on a bed&#10;&#10;Description automatically generated">
            <a:extLst>
              <a:ext uri="{FF2B5EF4-FFF2-40B4-BE49-F238E27FC236}">
                <a16:creationId xmlns:a16="http://schemas.microsoft.com/office/drawing/2014/main" id="{3290E4DE-6C1D-305B-34AB-5D7942234D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4308" y="2468032"/>
            <a:ext cx="4479823" cy="3583858"/>
          </a:xfrm>
          <a:prstGeom prst="rect">
            <a:avLst/>
          </a:prstGeom>
        </p:spPr>
      </p:pic>
    </p:spTree>
    <p:extLst>
      <p:ext uri="{BB962C8B-B14F-4D97-AF65-F5344CB8AC3E}">
        <p14:creationId xmlns:p14="http://schemas.microsoft.com/office/powerpoint/2010/main" val="152797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60A4-CF07-7D33-8779-8109DD31F4CF}"/>
              </a:ext>
            </a:extLst>
          </p:cNvPr>
          <p:cNvSpPr>
            <a:spLocks noGrp="1"/>
          </p:cNvSpPr>
          <p:nvPr>
            <p:ph type="title"/>
          </p:nvPr>
        </p:nvSpPr>
        <p:spPr>
          <a:xfrm>
            <a:off x="1149032" y="739176"/>
            <a:ext cx="3865134" cy="1735667"/>
          </a:xfrm>
        </p:spPr>
        <p:txBody>
          <a:bodyPr/>
          <a:lstStyle/>
          <a:p>
            <a:r>
              <a:rPr lang="en-US" dirty="0" err="1"/>
              <a:t>Socktober</a:t>
            </a:r>
            <a:endParaRPr lang="en-US" dirty="0"/>
          </a:p>
        </p:txBody>
      </p:sp>
      <p:pic>
        <p:nvPicPr>
          <p:cNvPr id="6" name="Picture Placeholder 5" descr="A pair of blue and white striped socks&#10;&#10;Description automatically generated">
            <a:extLst>
              <a:ext uri="{FF2B5EF4-FFF2-40B4-BE49-F238E27FC236}">
                <a16:creationId xmlns:a16="http://schemas.microsoft.com/office/drawing/2014/main" id="{D09FF8BD-964F-829F-5A13-AEB291B23EC4}"/>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293" r="16293"/>
          <a:stretch>
            <a:fillRect/>
          </a:stretch>
        </p:blipFill>
        <p:spPr>
          <a:xfrm>
            <a:off x="7177836" y="1143000"/>
            <a:ext cx="3227193" cy="4572000"/>
          </a:xfrm>
        </p:spPr>
      </p:pic>
      <p:sp>
        <p:nvSpPr>
          <p:cNvPr id="4" name="Text Placeholder 3">
            <a:extLst>
              <a:ext uri="{FF2B5EF4-FFF2-40B4-BE49-F238E27FC236}">
                <a16:creationId xmlns:a16="http://schemas.microsoft.com/office/drawing/2014/main" id="{BAC5632F-6C4D-7679-F1A3-8F161710C9CC}"/>
              </a:ext>
            </a:extLst>
          </p:cNvPr>
          <p:cNvSpPr>
            <a:spLocks noGrp="1"/>
          </p:cNvSpPr>
          <p:nvPr>
            <p:ph type="body" sz="half" idx="2"/>
          </p:nvPr>
        </p:nvSpPr>
        <p:spPr>
          <a:xfrm>
            <a:off x="1154954" y="2584174"/>
            <a:ext cx="3859212" cy="2445026"/>
          </a:xfrm>
        </p:spPr>
        <p:txBody>
          <a:bodyPr>
            <a:normAutofit/>
          </a:bodyPr>
          <a:lstStyle/>
          <a:p>
            <a:r>
              <a:rPr lang="en-US" sz="2000" dirty="0">
                <a:solidFill>
                  <a:schemeClr val="bg1"/>
                </a:solidFill>
              </a:rPr>
              <a:t>This is the last week to bring in socks!</a:t>
            </a:r>
          </a:p>
          <a:p>
            <a:endParaRPr lang="en-US" sz="2000" dirty="0">
              <a:solidFill>
                <a:schemeClr val="bg1"/>
              </a:solidFill>
            </a:endParaRPr>
          </a:p>
          <a:p>
            <a:r>
              <a:rPr lang="en-US" sz="2000" dirty="0">
                <a:solidFill>
                  <a:schemeClr val="bg1"/>
                </a:solidFill>
              </a:rPr>
              <a:t>Thank you to those who have donated already!</a:t>
            </a:r>
          </a:p>
        </p:txBody>
      </p:sp>
      <p:sp>
        <p:nvSpPr>
          <p:cNvPr id="7" name="TextBox 6">
            <a:extLst>
              <a:ext uri="{FF2B5EF4-FFF2-40B4-BE49-F238E27FC236}">
                <a16:creationId xmlns:a16="http://schemas.microsoft.com/office/drawing/2014/main" id="{3A231044-D11A-95E7-FCC3-42D52BEFE654}"/>
              </a:ext>
            </a:extLst>
          </p:cNvPr>
          <p:cNvSpPr txBox="1"/>
          <p:nvPr/>
        </p:nvSpPr>
        <p:spPr>
          <a:xfrm>
            <a:off x="7177836" y="5715000"/>
            <a:ext cx="3227193" cy="369332"/>
          </a:xfrm>
          <a:prstGeom prst="rect">
            <a:avLst/>
          </a:prstGeom>
          <a:noFill/>
        </p:spPr>
        <p:txBody>
          <a:bodyPr wrap="square" rtlCol="0">
            <a:spAutoFit/>
          </a:bodyPr>
          <a:lstStyle/>
          <a:p>
            <a:r>
              <a:rPr lang="en-US" sz="900">
                <a:hlinkClick r:id="rId3" tooltip="https://knitting-and-so-on.blogspot.com/2017/01/another-sock-idea-socks-with-butterfly.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85003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7" name="Group 196">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8"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9"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0"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1"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2"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3"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4"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4"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15"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0" name="Group 219">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21" name="Rectangle 220">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Rectangle 222">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25" name="Rectangle 224">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8"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A00CCF3-8131-48A6-8720-23054D5F0D56}"/>
              </a:ext>
            </a:extLst>
          </p:cNvPr>
          <p:cNvSpPr>
            <a:spLocks noGrp="1"/>
          </p:cNvSpPr>
          <p:nvPr>
            <p:ph type="title"/>
          </p:nvPr>
        </p:nvSpPr>
        <p:spPr>
          <a:xfrm>
            <a:off x="915260" y="247715"/>
            <a:ext cx="10488547" cy="789156"/>
          </a:xfrm>
        </p:spPr>
        <p:txBody>
          <a:bodyPr vert="horz" lIns="228600" tIns="228600" rIns="228600" bIns="228600" rtlCol="0" anchor="ctr">
            <a:noAutofit/>
          </a:bodyPr>
          <a:lstStyle/>
          <a:p>
            <a:r>
              <a:rPr lang="en-US" sz="4800" baseline="0" dirty="0">
                <a:solidFill>
                  <a:schemeClr val="tx2"/>
                </a:solidFill>
              </a:rPr>
              <a:t>Athletics</a:t>
            </a:r>
          </a:p>
        </p:txBody>
      </p:sp>
      <p:sp>
        <p:nvSpPr>
          <p:cNvPr id="250" name="Rectangle 24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CE54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4D2BC26-CB9E-4B1E-A189-7DB32A953C38}"/>
              </a:ext>
            </a:extLst>
          </p:cNvPr>
          <p:cNvSpPr>
            <a:spLocks noGrp="1"/>
          </p:cNvSpPr>
          <p:nvPr>
            <p:ph sz="half" idx="2"/>
          </p:nvPr>
        </p:nvSpPr>
        <p:spPr>
          <a:xfrm>
            <a:off x="5961031" y="1386830"/>
            <a:ext cx="5448599" cy="4541689"/>
          </a:xfrm>
        </p:spPr>
        <p:txBody>
          <a:bodyPr vert="horz" lIns="91440" tIns="45720" rIns="91440" bIns="45720" rtlCol="0" anchor="ctr">
            <a:normAutofit/>
          </a:bodyPr>
          <a:lstStyle/>
          <a:p>
            <a:pPr marL="0" marR="0">
              <a:lnSpc>
                <a:spcPct val="110000"/>
              </a:lnSpc>
              <a:spcBef>
                <a:spcPts val="0"/>
              </a:spcBef>
              <a:spcAft>
                <a:spcPts val="800"/>
              </a:spcAft>
              <a:buClr>
                <a:srgbClr val="CE5436"/>
              </a:buClr>
            </a:pPr>
            <a:r>
              <a:rPr lang="en-US" dirty="0"/>
              <a:t>The schedule is as follows:</a:t>
            </a:r>
          </a:p>
          <a:p>
            <a:pPr marL="0" marR="0" indent="0">
              <a:lnSpc>
                <a:spcPct val="110000"/>
              </a:lnSpc>
              <a:spcBef>
                <a:spcPts val="0"/>
              </a:spcBef>
              <a:spcAft>
                <a:spcPts val="800"/>
              </a:spcAft>
              <a:buClr>
                <a:srgbClr val="CE5436"/>
              </a:buClr>
              <a:buNone/>
            </a:pPr>
            <a:endParaRPr lang="en-US" sz="1050" dirty="0"/>
          </a:p>
          <a:p>
            <a:pPr marL="0" marR="0">
              <a:lnSpc>
                <a:spcPct val="110000"/>
              </a:lnSpc>
              <a:spcBef>
                <a:spcPts val="0"/>
              </a:spcBef>
              <a:spcAft>
                <a:spcPts val="800"/>
              </a:spcAft>
              <a:buClr>
                <a:srgbClr val="CE5436"/>
              </a:buClr>
            </a:pPr>
            <a:r>
              <a:rPr lang="en-US" dirty="0"/>
              <a:t>Wednesday, Nov. 1st  - grade 8 boys</a:t>
            </a:r>
          </a:p>
          <a:p>
            <a:pPr marL="0" marR="0">
              <a:lnSpc>
                <a:spcPct val="110000"/>
              </a:lnSpc>
              <a:spcBef>
                <a:spcPts val="0"/>
              </a:spcBef>
              <a:spcAft>
                <a:spcPts val="800"/>
              </a:spcAft>
              <a:buClr>
                <a:srgbClr val="CE5436"/>
              </a:buClr>
            </a:pPr>
            <a:r>
              <a:rPr lang="en-US" dirty="0"/>
              <a:t>Thursday, Nov. 2nd - grade 8  girls</a:t>
            </a:r>
          </a:p>
          <a:p>
            <a:pPr marL="0" marR="0">
              <a:lnSpc>
                <a:spcPct val="110000"/>
              </a:lnSpc>
              <a:spcBef>
                <a:spcPts val="0"/>
              </a:spcBef>
              <a:spcAft>
                <a:spcPts val="800"/>
              </a:spcAft>
              <a:buClr>
                <a:srgbClr val="CE5436"/>
              </a:buClr>
            </a:pPr>
            <a:r>
              <a:rPr lang="en-US" dirty="0"/>
              <a:t>Monday, Nov. 6th - grade 7 boys</a:t>
            </a:r>
          </a:p>
          <a:p>
            <a:pPr marL="0" marR="0">
              <a:lnSpc>
                <a:spcPct val="110000"/>
              </a:lnSpc>
              <a:spcBef>
                <a:spcPts val="0"/>
              </a:spcBef>
              <a:spcAft>
                <a:spcPts val="800"/>
              </a:spcAft>
              <a:buClr>
                <a:srgbClr val="CE5436"/>
              </a:buClr>
            </a:pPr>
            <a:r>
              <a:rPr lang="en-US" dirty="0"/>
              <a:t>Tuesday, Nov. 7th - grade 7 girls</a:t>
            </a:r>
          </a:p>
          <a:p>
            <a:pPr marL="0" marR="0">
              <a:lnSpc>
                <a:spcPct val="110000"/>
              </a:lnSpc>
              <a:spcBef>
                <a:spcPts val="0"/>
              </a:spcBef>
              <a:spcAft>
                <a:spcPts val="800"/>
              </a:spcAft>
              <a:buClr>
                <a:srgbClr val="CE5436"/>
              </a:buClr>
            </a:pPr>
            <a:r>
              <a:rPr lang="en-US" dirty="0"/>
              <a:t>Wednesday, Nov. 8th - grade 6 boys</a:t>
            </a:r>
          </a:p>
          <a:p>
            <a:pPr marL="0" marR="0">
              <a:lnSpc>
                <a:spcPct val="110000"/>
              </a:lnSpc>
              <a:spcBef>
                <a:spcPts val="0"/>
              </a:spcBef>
              <a:spcAft>
                <a:spcPts val="800"/>
              </a:spcAft>
              <a:buClr>
                <a:srgbClr val="CE5436"/>
              </a:buClr>
            </a:pPr>
            <a:r>
              <a:rPr lang="en-US" dirty="0"/>
              <a:t>Thursday, Nov. 9th - grade 6 girls</a:t>
            </a:r>
          </a:p>
          <a:p>
            <a:pPr marL="0" marR="0" indent="0">
              <a:lnSpc>
                <a:spcPct val="110000"/>
              </a:lnSpc>
              <a:spcBef>
                <a:spcPts val="0"/>
              </a:spcBef>
              <a:spcAft>
                <a:spcPts val="800"/>
              </a:spcAft>
              <a:buClr>
                <a:srgbClr val="CE5436"/>
              </a:buClr>
              <a:buNone/>
            </a:pPr>
            <a:endParaRPr lang="en-US" dirty="0"/>
          </a:p>
          <a:p>
            <a:pPr marL="0" marR="0" indent="0">
              <a:lnSpc>
                <a:spcPct val="110000"/>
              </a:lnSpc>
              <a:spcBef>
                <a:spcPts val="0"/>
              </a:spcBef>
              <a:spcAft>
                <a:spcPts val="800"/>
              </a:spcAft>
              <a:buClr>
                <a:srgbClr val="CE5436"/>
              </a:buClr>
              <a:buNone/>
            </a:pPr>
            <a:r>
              <a:rPr lang="en-US" dirty="0"/>
              <a:t>Exhibition soccer is finished for the season! Thank you for coming out and learning some new skills!</a:t>
            </a:r>
          </a:p>
        </p:txBody>
      </p:sp>
      <p:sp>
        <p:nvSpPr>
          <p:cNvPr id="8" name="TextBox 7">
            <a:extLst>
              <a:ext uri="{FF2B5EF4-FFF2-40B4-BE49-F238E27FC236}">
                <a16:creationId xmlns:a16="http://schemas.microsoft.com/office/drawing/2014/main" id="{64DC342C-0AF7-2E20-632F-F2F1BB48F4A0}"/>
              </a:ext>
            </a:extLst>
          </p:cNvPr>
          <p:cNvSpPr txBox="1"/>
          <p:nvPr/>
        </p:nvSpPr>
        <p:spPr>
          <a:xfrm>
            <a:off x="865966" y="831205"/>
            <a:ext cx="10841845" cy="646331"/>
          </a:xfrm>
          <a:prstGeom prst="rect">
            <a:avLst/>
          </a:prstGeom>
          <a:noFill/>
        </p:spPr>
        <p:txBody>
          <a:bodyPr wrap="square" rtlCol="0">
            <a:spAutoFit/>
          </a:bodyPr>
          <a:lstStyle/>
          <a:p>
            <a:r>
              <a:rPr lang="en-US" sz="1800" dirty="0"/>
              <a:t>Badminton tryouts will take place in the next 2 weeks. All tryouts are from 3:00-4:30. Please make sure your drive is here by 4:30. If you have any questions, please see Mr. Stuart.</a:t>
            </a:r>
          </a:p>
        </p:txBody>
      </p:sp>
      <p:pic>
        <p:nvPicPr>
          <p:cNvPr id="37" name="Picture 36" descr="A badminton racket and a shuttlecock&#10;&#10;Description automatically generated">
            <a:extLst>
              <a:ext uri="{FF2B5EF4-FFF2-40B4-BE49-F238E27FC236}">
                <a16:creationId xmlns:a16="http://schemas.microsoft.com/office/drawing/2014/main" id="{AD56B896-C8D2-363A-DD8F-0174188368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7527" y="2479673"/>
            <a:ext cx="4865398" cy="3245381"/>
          </a:xfrm>
          <a:prstGeom prst="rect">
            <a:avLst/>
          </a:prstGeom>
        </p:spPr>
      </p:pic>
    </p:spTree>
    <p:extLst>
      <p:ext uri="{BB962C8B-B14F-4D97-AF65-F5344CB8AC3E}">
        <p14:creationId xmlns:p14="http://schemas.microsoft.com/office/powerpoint/2010/main" val="87560922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7795046453D4D89422F17BB2C1931" ma:contentTypeVersion="0" ma:contentTypeDescription="Create a new document." ma:contentTypeScope="" ma:versionID="2d3c5008018382b2a497bc973a07cb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966AE1-7E3F-4A40-8014-C8FF8227D13C}"/>
</file>

<file path=customXml/itemProps2.xml><?xml version="1.0" encoding="utf-8"?>
<ds:datastoreItem xmlns:ds="http://schemas.openxmlformats.org/officeDocument/2006/customXml" ds:itemID="{8E549990-FE64-40A9-93EE-9C4C9A6DC959}"/>
</file>

<file path=customXml/itemProps3.xml><?xml version="1.0" encoding="utf-8"?>
<ds:datastoreItem xmlns:ds="http://schemas.openxmlformats.org/officeDocument/2006/customXml" ds:itemID="{A789DAC8-5705-4188-8030-D9B9DD1B6F8A}"/>
</file>

<file path=docProps/app.xml><?xml version="1.0" encoding="utf-8"?>
<Properties xmlns="http://schemas.openxmlformats.org/officeDocument/2006/extended-properties" xmlns:vt="http://schemas.openxmlformats.org/officeDocument/2006/docPropsVTypes">
  <Template>TM16401371[[fn=Atlas]]</Template>
  <TotalTime>19756</TotalTime>
  <Words>861</Words>
  <Application>Microsoft Office PowerPoint</Application>
  <PresentationFormat>Widescreen</PresentationFormat>
  <Paragraphs>74</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Atlas</vt:lpstr>
      <vt:lpstr>Office Theme</vt:lpstr>
      <vt:lpstr>1_Ion Boardroom</vt:lpstr>
      <vt:lpstr>Lightning News</vt:lpstr>
      <vt:lpstr>Halloween Activities &amp; Costume Day </vt:lpstr>
      <vt:lpstr>Breakfast &amp; Lunch</vt:lpstr>
      <vt:lpstr>Kiwanis Calendars – Grade 8 Fundraiser</vt:lpstr>
      <vt:lpstr>Volunteers Needed </vt:lpstr>
      <vt:lpstr>Basket draws! </vt:lpstr>
      <vt:lpstr>Lost and Found</vt:lpstr>
      <vt:lpstr>Socktober</vt:lpstr>
      <vt:lpstr>Athletics</vt:lpstr>
      <vt:lpstr>PowerPoint Presentation</vt:lpstr>
      <vt:lpstr>PowerPoint Presentation</vt:lpstr>
      <vt:lpstr>PowerPoint Presentation</vt:lpstr>
      <vt:lpstr>PowerPoint Presentation</vt:lpstr>
      <vt:lpstr>Mrs. Melissa Fawcett</vt:lpstr>
      <vt:lpstr>Upcoming</vt:lpstr>
      <vt:lpstr>November 18th  7am for sellers 8am  - 1pm for shoppers</vt:lpstr>
      <vt:lpstr>Barnhill Remembers…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News</dc:title>
  <dc:creator>Savoie, Bruce (ASD-S)</dc:creator>
  <cp:lastModifiedBy>Dennis, Andrea (ASD-S)</cp:lastModifiedBy>
  <cp:revision>7</cp:revision>
  <dcterms:created xsi:type="dcterms:W3CDTF">2022-03-13T21:08:59Z</dcterms:created>
  <dcterms:modified xsi:type="dcterms:W3CDTF">2023-10-27T19:19:04Z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0x01010067E7795046453D4D89422F17BB2C1931</vt:lpwstr>
  </property>
</Properties>
</file>